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1" r:id="rId6"/>
    <p:sldId id="262"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1A5EFA-F081-47DE-980D-887D0FA5DF7E}" type="datetimeFigureOut">
              <a:rPr lang="it-IT" smtClean="0"/>
              <a:t>19/01/2018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304BE5-03A3-4516-939F-C72BFC92E376}" type="slidenum">
              <a:rPr lang="it-IT" smtClean="0"/>
              <a:t>‹N›</a:t>
            </a:fld>
            <a:endParaRPr lang="it-IT"/>
          </a:p>
        </p:txBody>
      </p:sp>
    </p:spTree>
    <p:extLst>
      <p:ext uri="{BB962C8B-B14F-4D97-AF65-F5344CB8AC3E}">
        <p14:creationId xmlns:p14="http://schemas.microsoft.com/office/powerpoint/2010/main" val="3079385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6304BE5-03A3-4516-939F-C72BFC92E376}" type="slidenum">
              <a:rPr lang="it-IT" smtClean="0"/>
              <a:t>1</a:t>
            </a:fld>
            <a:endParaRPr lang="it-IT"/>
          </a:p>
        </p:txBody>
      </p:sp>
    </p:spTree>
    <p:extLst>
      <p:ext uri="{BB962C8B-B14F-4D97-AF65-F5344CB8AC3E}">
        <p14:creationId xmlns:p14="http://schemas.microsoft.com/office/powerpoint/2010/main" val="1284191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CEE52F2-3750-4CBE-A39B-BCACD7D89C4C}" type="datetimeFigureOut">
              <a:rPr lang="it-IT" smtClean="0"/>
              <a:t>19/01/2018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BB505A-88B9-4450-B69D-BF98C29EDD11}" type="slidenum">
              <a:rPr lang="it-IT" smtClean="0"/>
              <a:t>‹N›</a:t>
            </a:fld>
            <a:endParaRPr lang="it-IT"/>
          </a:p>
        </p:txBody>
      </p:sp>
    </p:spTree>
    <p:extLst>
      <p:ext uri="{BB962C8B-B14F-4D97-AF65-F5344CB8AC3E}">
        <p14:creationId xmlns:p14="http://schemas.microsoft.com/office/powerpoint/2010/main" val="2207445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CEE52F2-3750-4CBE-A39B-BCACD7D89C4C}" type="datetimeFigureOut">
              <a:rPr lang="it-IT" smtClean="0"/>
              <a:t>19/01/2018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BB505A-88B9-4450-B69D-BF98C29EDD11}" type="slidenum">
              <a:rPr lang="it-IT" smtClean="0"/>
              <a:t>‹N›</a:t>
            </a:fld>
            <a:endParaRPr lang="it-IT"/>
          </a:p>
        </p:txBody>
      </p:sp>
    </p:spTree>
    <p:extLst>
      <p:ext uri="{BB962C8B-B14F-4D97-AF65-F5344CB8AC3E}">
        <p14:creationId xmlns:p14="http://schemas.microsoft.com/office/powerpoint/2010/main" val="4246119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CEE52F2-3750-4CBE-A39B-BCACD7D89C4C}" type="datetimeFigureOut">
              <a:rPr lang="it-IT" smtClean="0"/>
              <a:t>19/01/2018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BB505A-88B9-4450-B69D-BF98C29EDD11}" type="slidenum">
              <a:rPr lang="it-IT" smtClean="0"/>
              <a:t>‹N›</a:t>
            </a:fld>
            <a:endParaRPr lang="it-IT"/>
          </a:p>
        </p:txBody>
      </p:sp>
    </p:spTree>
    <p:extLst>
      <p:ext uri="{BB962C8B-B14F-4D97-AF65-F5344CB8AC3E}">
        <p14:creationId xmlns:p14="http://schemas.microsoft.com/office/powerpoint/2010/main" val="1604295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CEE52F2-3750-4CBE-A39B-BCACD7D89C4C}" type="datetimeFigureOut">
              <a:rPr lang="it-IT" smtClean="0"/>
              <a:t>19/01/2018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BB505A-88B9-4450-B69D-BF98C29EDD11}" type="slidenum">
              <a:rPr lang="it-IT" smtClean="0"/>
              <a:t>‹N›</a:t>
            </a:fld>
            <a:endParaRPr lang="it-IT"/>
          </a:p>
        </p:txBody>
      </p:sp>
    </p:spTree>
    <p:extLst>
      <p:ext uri="{BB962C8B-B14F-4D97-AF65-F5344CB8AC3E}">
        <p14:creationId xmlns:p14="http://schemas.microsoft.com/office/powerpoint/2010/main" val="2508473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CEE52F2-3750-4CBE-A39B-BCACD7D89C4C}" type="datetimeFigureOut">
              <a:rPr lang="it-IT" smtClean="0"/>
              <a:t>19/01/2018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BB505A-88B9-4450-B69D-BF98C29EDD11}" type="slidenum">
              <a:rPr lang="it-IT" smtClean="0"/>
              <a:t>‹N›</a:t>
            </a:fld>
            <a:endParaRPr lang="it-IT"/>
          </a:p>
        </p:txBody>
      </p:sp>
    </p:spTree>
    <p:extLst>
      <p:ext uri="{BB962C8B-B14F-4D97-AF65-F5344CB8AC3E}">
        <p14:creationId xmlns:p14="http://schemas.microsoft.com/office/powerpoint/2010/main" val="3431514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CEE52F2-3750-4CBE-A39B-BCACD7D89C4C}" type="datetimeFigureOut">
              <a:rPr lang="it-IT" smtClean="0"/>
              <a:t>19/01/2018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5BB505A-88B9-4450-B69D-BF98C29EDD11}" type="slidenum">
              <a:rPr lang="it-IT" smtClean="0"/>
              <a:t>‹N›</a:t>
            </a:fld>
            <a:endParaRPr lang="it-IT"/>
          </a:p>
        </p:txBody>
      </p:sp>
    </p:spTree>
    <p:extLst>
      <p:ext uri="{BB962C8B-B14F-4D97-AF65-F5344CB8AC3E}">
        <p14:creationId xmlns:p14="http://schemas.microsoft.com/office/powerpoint/2010/main" val="413828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CEE52F2-3750-4CBE-A39B-BCACD7D89C4C}" type="datetimeFigureOut">
              <a:rPr lang="it-IT" smtClean="0"/>
              <a:t>19/01/2018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5BB505A-88B9-4450-B69D-BF98C29EDD11}" type="slidenum">
              <a:rPr lang="it-IT" smtClean="0"/>
              <a:t>‹N›</a:t>
            </a:fld>
            <a:endParaRPr lang="it-IT"/>
          </a:p>
        </p:txBody>
      </p:sp>
    </p:spTree>
    <p:extLst>
      <p:ext uri="{BB962C8B-B14F-4D97-AF65-F5344CB8AC3E}">
        <p14:creationId xmlns:p14="http://schemas.microsoft.com/office/powerpoint/2010/main" val="2188072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CEE52F2-3750-4CBE-A39B-BCACD7D89C4C}" type="datetimeFigureOut">
              <a:rPr lang="it-IT" smtClean="0"/>
              <a:t>19/01/2018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5BB505A-88B9-4450-B69D-BF98C29EDD11}" type="slidenum">
              <a:rPr lang="it-IT" smtClean="0"/>
              <a:t>‹N›</a:t>
            </a:fld>
            <a:endParaRPr lang="it-IT"/>
          </a:p>
        </p:txBody>
      </p:sp>
    </p:spTree>
    <p:extLst>
      <p:ext uri="{BB962C8B-B14F-4D97-AF65-F5344CB8AC3E}">
        <p14:creationId xmlns:p14="http://schemas.microsoft.com/office/powerpoint/2010/main" val="3567937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CEE52F2-3750-4CBE-A39B-BCACD7D89C4C}" type="datetimeFigureOut">
              <a:rPr lang="it-IT" smtClean="0"/>
              <a:t>19/01/2018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5BB505A-88B9-4450-B69D-BF98C29EDD11}" type="slidenum">
              <a:rPr lang="it-IT" smtClean="0"/>
              <a:t>‹N›</a:t>
            </a:fld>
            <a:endParaRPr lang="it-IT"/>
          </a:p>
        </p:txBody>
      </p:sp>
    </p:spTree>
    <p:extLst>
      <p:ext uri="{BB962C8B-B14F-4D97-AF65-F5344CB8AC3E}">
        <p14:creationId xmlns:p14="http://schemas.microsoft.com/office/powerpoint/2010/main" val="722886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CEE52F2-3750-4CBE-A39B-BCACD7D89C4C}" type="datetimeFigureOut">
              <a:rPr lang="it-IT" smtClean="0"/>
              <a:t>19/01/2018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5BB505A-88B9-4450-B69D-BF98C29EDD11}" type="slidenum">
              <a:rPr lang="it-IT" smtClean="0"/>
              <a:t>‹N›</a:t>
            </a:fld>
            <a:endParaRPr lang="it-IT"/>
          </a:p>
        </p:txBody>
      </p:sp>
    </p:spTree>
    <p:extLst>
      <p:ext uri="{BB962C8B-B14F-4D97-AF65-F5344CB8AC3E}">
        <p14:creationId xmlns:p14="http://schemas.microsoft.com/office/powerpoint/2010/main" val="3840978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CEE52F2-3750-4CBE-A39B-BCACD7D89C4C}" type="datetimeFigureOut">
              <a:rPr lang="it-IT" smtClean="0"/>
              <a:t>19/01/2018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5BB505A-88B9-4450-B69D-BF98C29EDD11}" type="slidenum">
              <a:rPr lang="it-IT" smtClean="0"/>
              <a:t>‹N›</a:t>
            </a:fld>
            <a:endParaRPr lang="it-IT"/>
          </a:p>
        </p:txBody>
      </p:sp>
    </p:spTree>
    <p:extLst>
      <p:ext uri="{BB962C8B-B14F-4D97-AF65-F5344CB8AC3E}">
        <p14:creationId xmlns:p14="http://schemas.microsoft.com/office/powerpoint/2010/main" val="901520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E52F2-3750-4CBE-A39B-BCACD7D89C4C}" type="datetimeFigureOut">
              <a:rPr lang="it-IT" smtClean="0"/>
              <a:t>19/01/2018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BB505A-88B9-4450-B69D-BF98C29EDD11}" type="slidenum">
              <a:rPr lang="it-IT" smtClean="0"/>
              <a:t>‹N›</a:t>
            </a:fld>
            <a:endParaRPr lang="it-IT"/>
          </a:p>
        </p:txBody>
      </p:sp>
    </p:spTree>
    <p:extLst>
      <p:ext uri="{BB962C8B-B14F-4D97-AF65-F5344CB8AC3E}">
        <p14:creationId xmlns:p14="http://schemas.microsoft.com/office/powerpoint/2010/main" val="151600260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The </a:t>
            </a:r>
            <a:r>
              <a:rPr lang="en-US" dirty="0" smtClean="0"/>
              <a:t>Saturn’s</a:t>
            </a:r>
            <a:r>
              <a:rPr lang="it-IT" dirty="0" smtClean="0"/>
              <a:t> </a:t>
            </a:r>
            <a:r>
              <a:rPr lang="en-US" dirty="0" smtClean="0"/>
              <a:t>temple</a:t>
            </a:r>
            <a:endParaRPr lang="en-US" dirty="0"/>
          </a:p>
        </p:txBody>
      </p:sp>
      <p:sp>
        <p:nvSpPr>
          <p:cNvPr id="3" name="Sottotitolo 2"/>
          <p:cNvSpPr>
            <a:spLocks noGrp="1"/>
          </p:cNvSpPr>
          <p:nvPr>
            <p:ph type="subTitle" idx="1"/>
          </p:nvPr>
        </p:nvSpPr>
        <p:spPr/>
        <p:txBody>
          <a:bodyPr/>
          <a:lstStyle/>
          <a:p>
            <a:r>
              <a:rPr lang="it-IT" dirty="0" smtClean="0"/>
              <a:t>A </a:t>
            </a:r>
            <a:r>
              <a:rPr lang="en-US" dirty="0" smtClean="0"/>
              <a:t>presentation</a:t>
            </a:r>
            <a:r>
              <a:rPr lang="it-IT" dirty="0" smtClean="0"/>
              <a:t> of Alessandro Doro</a:t>
            </a:r>
            <a:endParaRPr lang="it-IT" dirty="0"/>
          </a:p>
        </p:txBody>
      </p:sp>
    </p:spTree>
    <p:extLst>
      <p:ext uri="{BB962C8B-B14F-4D97-AF65-F5344CB8AC3E}">
        <p14:creationId xmlns:p14="http://schemas.microsoft.com/office/powerpoint/2010/main" val="1123178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 short </a:t>
            </a:r>
            <a:r>
              <a:rPr lang="it-IT" dirty="0" err="1" smtClean="0"/>
              <a:t>introduction</a:t>
            </a:r>
            <a:endParaRPr lang="it-IT" dirty="0"/>
          </a:p>
        </p:txBody>
      </p:sp>
      <p:sp>
        <p:nvSpPr>
          <p:cNvPr id="3" name="Segnaposto contenuto 2"/>
          <p:cNvSpPr>
            <a:spLocks noGrp="1"/>
          </p:cNvSpPr>
          <p:nvPr>
            <p:ph idx="1"/>
          </p:nvPr>
        </p:nvSpPr>
        <p:spPr>
          <a:xfrm>
            <a:off x="0" y="1772816"/>
            <a:ext cx="4211960" cy="4176464"/>
          </a:xfrm>
        </p:spPr>
        <p:txBody>
          <a:bodyPr>
            <a:normAutofit/>
          </a:bodyPr>
          <a:lstStyle/>
          <a:p>
            <a:pPr marL="0" indent="0">
              <a:buNone/>
            </a:pPr>
            <a:r>
              <a:rPr lang="en-US" sz="2000" dirty="0"/>
              <a:t>The construction of the Temple of Saturn started in the royal period but was only inaugurated in the early years of the Republic, probably in 498 BC. </a:t>
            </a:r>
          </a:p>
          <a:p>
            <a:pPr marL="0" indent="0">
              <a:buNone/>
            </a:pPr>
            <a:r>
              <a:rPr lang="en-US" sz="2000" dirty="0"/>
              <a:t>The building was completely rebuilt from 42 BC by </a:t>
            </a:r>
            <a:r>
              <a:rPr lang="en-US" sz="2000" dirty="0" err="1"/>
              <a:t>Lucio</a:t>
            </a:r>
            <a:r>
              <a:rPr lang="en-US" sz="2000" dirty="0"/>
              <a:t> </a:t>
            </a:r>
            <a:r>
              <a:rPr lang="en-US" sz="2000" dirty="0" err="1"/>
              <a:t>Munazio</a:t>
            </a:r>
            <a:r>
              <a:rPr lang="en-US" sz="2000" dirty="0"/>
              <a:t> </a:t>
            </a:r>
            <a:r>
              <a:rPr lang="en-US" sz="2000" dirty="0" err="1"/>
              <a:t>Planco</a:t>
            </a:r>
            <a:r>
              <a:rPr lang="en-US" sz="2000" dirty="0"/>
              <a:t> with the spoils of the war of Syria and restored after the fire of 283 AD by the Senate: this last restoration belonged to what remained of the temple.</a:t>
            </a:r>
          </a:p>
          <a:p>
            <a:pPr marL="0" indent="0">
              <a:buNone/>
            </a:pPr>
            <a:endParaRPr lang="it-IT"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2060848"/>
            <a:ext cx="4326048"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9873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1026"/>
                                        </p:tgtEl>
                                        <p:attrNameLst>
                                          <p:attrName>style.visibility</p:attrName>
                                        </p:attrNameLst>
                                      </p:cBhvr>
                                      <p:to>
                                        <p:strVal val="visible"/>
                                      </p:to>
                                    </p:set>
                                    <p:animEffect transition="in" filter="wipe(down)">
                                      <p:cBhvr>
                                        <p:cTn id="20"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6632"/>
            <a:ext cx="8229600" cy="1440160"/>
          </a:xfrm>
        </p:spPr>
        <p:txBody>
          <a:bodyPr>
            <a:normAutofit/>
          </a:bodyPr>
          <a:lstStyle/>
          <a:p>
            <a:r>
              <a:rPr lang="it-IT" b="1" dirty="0" smtClean="0"/>
              <a:t/>
            </a:r>
            <a:br>
              <a:rPr lang="it-IT" b="1" dirty="0" smtClean="0"/>
            </a:br>
            <a:r>
              <a:rPr lang="it-IT" dirty="0" err="1"/>
              <a:t>R</a:t>
            </a:r>
            <a:r>
              <a:rPr lang="it-IT" dirty="0" err="1" smtClean="0"/>
              <a:t>econstruction</a:t>
            </a:r>
            <a:r>
              <a:rPr lang="it-IT" b="1" dirty="0" smtClean="0"/>
              <a:t> </a:t>
            </a:r>
            <a:r>
              <a:rPr lang="it-IT" dirty="0" smtClean="0"/>
              <a:t>of the </a:t>
            </a:r>
            <a:r>
              <a:rPr lang="it-IT" dirty="0" err="1" smtClean="0"/>
              <a:t>temple</a:t>
            </a:r>
            <a:endParaRPr lang="it-IT" dirty="0"/>
          </a:p>
        </p:txBody>
      </p:sp>
      <p:sp>
        <p:nvSpPr>
          <p:cNvPr id="3" name="Segnaposto contenuto 2"/>
          <p:cNvSpPr>
            <a:spLocks noGrp="1"/>
          </p:cNvSpPr>
          <p:nvPr>
            <p:ph idx="1"/>
          </p:nvPr>
        </p:nvSpPr>
        <p:spPr>
          <a:xfrm>
            <a:off x="0" y="1988840"/>
            <a:ext cx="4355976" cy="4525963"/>
          </a:xfrm>
        </p:spPr>
        <p:txBody>
          <a:bodyPr>
            <a:normAutofit/>
          </a:bodyPr>
          <a:lstStyle/>
          <a:p>
            <a:pPr marL="0" indent="0">
              <a:buNone/>
            </a:pPr>
            <a:r>
              <a:rPr lang="en-US" sz="2000" dirty="0"/>
              <a:t>The grandiose podium covered of travertine belonged to the restoration of </a:t>
            </a:r>
            <a:r>
              <a:rPr lang="en-US" sz="2000" dirty="0" err="1"/>
              <a:t>Munazio</a:t>
            </a:r>
            <a:r>
              <a:rPr lang="en-US" sz="2000" dirty="0"/>
              <a:t> </a:t>
            </a:r>
            <a:r>
              <a:rPr lang="en-US" sz="2000" dirty="0" err="1"/>
              <a:t>Planco</a:t>
            </a:r>
            <a:r>
              <a:rPr lang="en-US" sz="2000" dirty="0"/>
              <a:t>, internally empty, guarded the Treasury, or the Treasury of the Roman State. In front of the façade there was a forepart (today almost completely destroyed) having inside a very large environment, which was most likely intended for the </a:t>
            </a:r>
            <a:r>
              <a:rPr lang="en-US" sz="2000" dirty="0" err="1"/>
              <a:t>Aerarium</a:t>
            </a:r>
            <a:r>
              <a:rPr lang="en-US" sz="2000" dirty="0"/>
              <a:t>. </a:t>
            </a:r>
            <a:endParaRPr lang="en-US" sz="2000" dirty="0">
              <a:effectLst/>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2420888"/>
            <a:ext cx="3784135" cy="27394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6542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2050"/>
                                        </p:tgtEl>
                                        <p:attrNameLst>
                                          <p:attrName>style.visibility</p:attrName>
                                        </p:attrNameLst>
                                      </p:cBhvr>
                                      <p:to>
                                        <p:strVal val="visible"/>
                                      </p:to>
                                    </p:set>
                                    <p:animEffect transition="in" filter="wipe(down)">
                                      <p:cBhvr>
                                        <p:cTn id="22" dur="580">
                                          <p:stCondLst>
                                            <p:cond delay="0"/>
                                          </p:stCondLst>
                                        </p:cTn>
                                        <p:tgtEl>
                                          <p:spTgt spid="2050"/>
                                        </p:tgtEl>
                                      </p:cBhvr>
                                    </p:animEffect>
                                    <p:anim calcmode="lin" valueType="num">
                                      <p:cBhvr>
                                        <p:cTn id="23"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28" dur="26">
                                          <p:stCondLst>
                                            <p:cond delay="650"/>
                                          </p:stCondLst>
                                        </p:cTn>
                                        <p:tgtEl>
                                          <p:spTgt spid="2050"/>
                                        </p:tgtEl>
                                      </p:cBhvr>
                                      <p:to x="100000" y="60000"/>
                                    </p:animScale>
                                    <p:animScale>
                                      <p:cBhvr>
                                        <p:cTn id="29" dur="166" decel="50000">
                                          <p:stCondLst>
                                            <p:cond delay="676"/>
                                          </p:stCondLst>
                                        </p:cTn>
                                        <p:tgtEl>
                                          <p:spTgt spid="2050"/>
                                        </p:tgtEl>
                                      </p:cBhvr>
                                      <p:to x="100000" y="100000"/>
                                    </p:animScale>
                                    <p:animScale>
                                      <p:cBhvr>
                                        <p:cTn id="30" dur="26">
                                          <p:stCondLst>
                                            <p:cond delay="1312"/>
                                          </p:stCondLst>
                                        </p:cTn>
                                        <p:tgtEl>
                                          <p:spTgt spid="2050"/>
                                        </p:tgtEl>
                                      </p:cBhvr>
                                      <p:to x="100000" y="80000"/>
                                    </p:animScale>
                                    <p:animScale>
                                      <p:cBhvr>
                                        <p:cTn id="31" dur="166" decel="50000">
                                          <p:stCondLst>
                                            <p:cond delay="1338"/>
                                          </p:stCondLst>
                                        </p:cTn>
                                        <p:tgtEl>
                                          <p:spTgt spid="2050"/>
                                        </p:tgtEl>
                                      </p:cBhvr>
                                      <p:to x="100000" y="100000"/>
                                    </p:animScale>
                                    <p:animScale>
                                      <p:cBhvr>
                                        <p:cTn id="32" dur="26">
                                          <p:stCondLst>
                                            <p:cond delay="1642"/>
                                          </p:stCondLst>
                                        </p:cTn>
                                        <p:tgtEl>
                                          <p:spTgt spid="2050"/>
                                        </p:tgtEl>
                                      </p:cBhvr>
                                      <p:to x="100000" y="90000"/>
                                    </p:animScale>
                                    <p:animScale>
                                      <p:cBhvr>
                                        <p:cTn id="33" dur="166" decel="50000">
                                          <p:stCondLst>
                                            <p:cond delay="1668"/>
                                          </p:stCondLst>
                                        </p:cTn>
                                        <p:tgtEl>
                                          <p:spTgt spid="2050"/>
                                        </p:tgtEl>
                                      </p:cBhvr>
                                      <p:to x="100000" y="100000"/>
                                    </p:animScale>
                                    <p:animScale>
                                      <p:cBhvr>
                                        <p:cTn id="34" dur="26">
                                          <p:stCondLst>
                                            <p:cond delay="1808"/>
                                          </p:stCondLst>
                                        </p:cTn>
                                        <p:tgtEl>
                                          <p:spTgt spid="2050"/>
                                        </p:tgtEl>
                                      </p:cBhvr>
                                      <p:to x="100000" y="95000"/>
                                    </p:animScale>
                                    <p:animScale>
                                      <p:cBhvr>
                                        <p:cTn id="35" dur="166" decel="50000">
                                          <p:stCondLst>
                                            <p:cond delay="1834"/>
                                          </p:stCondLst>
                                        </p:cTn>
                                        <p:tgtEl>
                                          <p:spTgt spid="205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476672"/>
            <a:ext cx="4716016" cy="4165923"/>
          </a:xfrm>
        </p:spPr>
        <p:txBody>
          <a:bodyPr>
            <a:normAutofit/>
          </a:bodyPr>
          <a:lstStyle/>
          <a:p>
            <a:pPr marL="0" indent="0">
              <a:buNone/>
            </a:pPr>
            <a:r>
              <a:rPr lang="en-US" sz="2400" dirty="0"/>
              <a:t>The Temple of Saturn is the oldest sacred place in Rome after the Temple of </a:t>
            </a:r>
            <a:r>
              <a:rPr lang="en-US" sz="2400" dirty="0" err="1"/>
              <a:t>Vesta</a:t>
            </a:r>
            <a:r>
              <a:rPr lang="en-US" sz="2400" dirty="0"/>
              <a:t> and Jupiter, the temple contained a statue of Saturn that was filled with oil and wrapped in woolen bandages. During the Saturnalia, the festivities held from December 17th to 23rd, the bandages were removed, when a public banquet was held. </a:t>
            </a:r>
            <a:endParaRPr lang="en-US" sz="2400" dirty="0">
              <a:effectLst/>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2482" y="1988840"/>
            <a:ext cx="3410322" cy="3904231"/>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9389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circle(in)">
                                      <p:cBhvr>
                                        <p:cTn id="14"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548680"/>
            <a:ext cx="4320480" cy="3816424"/>
          </a:xfrm>
        </p:spPr>
        <p:txBody>
          <a:bodyPr>
            <a:normAutofit/>
          </a:bodyPr>
          <a:lstStyle/>
          <a:p>
            <a:pPr marL="0" indent="0">
              <a:buNone/>
            </a:pPr>
            <a:r>
              <a:rPr lang="en-US" sz="1800" dirty="0"/>
              <a:t>During the seven days of celebrations, the most famous in Rome, the social order based on masters and slaves was subverted and the owners put themselves in charge of their slaves at mealtimes. In this place there was a very ancient altar, to be connected, according to tradition, to the mythical foundation of the city on </a:t>
            </a:r>
            <a:r>
              <a:rPr lang="en-US" sz="1800" dirty="0" err="1"/>
              <a:t>Campidoglio</a:t>
            </a:r>
            <a:r>
              <a:rPr lang="en-US" sz="1800" dirty="0"/>
              <a:t>.</a:t>
            </a:r>
          </a:p>
          <a:p>
            <a:pPr marL="0" indent="0">
              <a:buNone/>
            </a:pPr>
            <a:endParaRPr lang="it-IT" sz="18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548680"/>
            <a:ext cx="3155407" cy="2808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3140968"/>
            <a:ext cx="4032448" cy="27676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sellaDiTesto 3"/>
          <p:cNvSpPr txBox="1"/>
          <p:nvPr/>
        </p:nvSpPr>
        <p:spPr>
          <a:xfrm>
            <a:off x="683568" y="6021288"/>
            <a:ext cx="4032448" cy="369332"/>
          </a:xfrm>
          <a:prstGeom prst="rect">
            <a:avLst/>
          </a:prstGeom>
          <a:noFill/>
        </p:spPr>
        <p:txBody>
          <a:bodyPr wrap="square" rtlCol="0">
            <a:spAutoFit/>
          </a:bodyPr>
          <a:lstStyle/>
          <a:p>
            <a:r>
              <a:rPr lang="it-IT" dirty="0" smtClean="0"/>
              <a:t>A Roman lunch</a:t>
            </a:r>
            <a:endParaRPr lang="it-IT" dirty="0"/>
          </a:p>
        </p:txBody>
      </p:sp>
      <p:sp>
        <p:nvSpPr>
          <p:cNvPr id="5" name="CasellaDiTesto 4"/>
          <p:cNvSpPr txBox="1"/>
          <p:nvPr/>
        </p:nvSpPr>
        <p:spPr>
          <a:xfrm>
            <a:off x="5220072" y="3573016"/>
            <a:ext cx="3155407" cy="369332"/>
          </a:xfrm>
          <a:prstGeom prst="rect">
            <a:avLst/>
          </a:prstGeom>
          <a:noFill/>
        </p:spPr>
        <p:txBody>
          <a:bodyPr wrap="square" rtlCol="0">
            <a:spAutoFit/>
          </a:bodyPr>
          <a:lstStyle/>
          <a:p>
            <a:r>
              <a:rPr lang="it-IT" dirty="0" smtClean="0"/>
              <a:t>A Roman slave</a:t>
            </a:r>
            <a:endParaRPr lang="it-IT" dirty="0"/>
          </a:p>
        </p:txBody>
      </p:sp>
    </p:spTree>
    <p:extLst>
      <p:ext uri="{BB962C8B-B14F-4D97-AF65-F5344CB8AC3E}">
        <p14:creationId xmlns:p14="http://schemas.microsoft.com/office/powerpoint/2010/main" val="4292840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wheel(1)">
                                      <p:cBhvr>
                                        <p:cTn id="12" dur="2000"/>
                                        <p:tgtEl>
                                          <p:spTgt spid="409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4099"/>
                                        </p:tgtEl>
                                        <p:attrNameLst>
                                          <p:attrName>style.visibility</p:attrName>
                                        </p:attrNameLst>
                                      </p:cBhvr>
                                      <p:to>
                                        <p:strVal val="visible"/>
                                      </p:to>
                                    </p:set>
                                    <p:animEffect transition="in" filter="wheel(1)">
                                      <p:cBhvr>
                                        <p:cTn id="17" dur="2000"/>
                                        <p:tgtEl>
                                          <p:spTgt spid="409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fade">
                                      <p:cBhvr>
                                        <p:cTn id="2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3501008"/>
            <a:ext cx="8244408" cy="2625155"/>
          </a:xfrm>
        </p:spPr>
        <p:txBody>
          <a:bodyPr/>
          <a:lstStyle/>
          <a:p>
            <a:pPr marL="0" indent="0">
              <a:buNone/>
            </a:pPr>
            <a:r>
              <a:rPr lang="it-IT" dirty="0" smtClean="0"/>
              <a:t>                        </a:t>
            </a:r>
            <a:r>
              <a:rPr lang="it-IT" dirty="0" err="1" smtClean="0"/>
              <a:t>Thanks</a:t>
            </a:r>
            <a:r>
              <a:rPr lang="it-IT" dirty="0" smtClean="0"/>
              <a:t> for the </a:t>
            </a:r>
            <a:r>
              <a:rPr lang="it-IT" dirty="0" err="1" smtClean="0"/>
              <a:t>attention</a:t>
            </a:r>
            <a:r>
              <a:rPr lang="it-IT" dirty="0" smtClean="0"/>
              <a:t>!</a:t>
            </a:r>
            <a:endParaRPr lang="it-IT" dirty="0"/>
          </a:p>
        </p:txBody>
      </p:sp>
    </p:spTree>
    <p:extLst>
      <p:ext uri="{BB962C8B-B14F-4D97-AF65-F5344CB8AC3E}">
        <p14:creationId xmlns:p14="http://schemas.microsoft.com/office/powerpoint/2010/main" val="3233514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282</Words>
  <Application>Microsoft Office PowerPoint</Application>
  <PresentationFormat>Presentazione su schermo (4:3)</PresentationFormat>
  <Paragraphs>13</Paragraphs>
  <Slides>6</Slides>
  <Notes>1</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Tema di Office</vt:lpstr>
      <vt:lpstr>The Saturn’s temple</vt:lpstr>
      <vt:lpstr>A short introduction</vt:lpstr>
      <vt:lpstr> Reconstruction of the temple</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Saturn’s temple</dc:title>
  <dc:creator>Claudia.Giuliani</dc:creator>
  <cp:lastModifiedBy>Student 4</cp:lastModifiedBy>
  <cp:revision>12</cp:revision>
  <dcterms:created xsi:type="dcterms:W3CDTF">2018-01-16T18:58:26Z</dcterms:created>
  <dcterms:modified xsi:type="dcterms:W3CDTF">2018-01-19T07:33:47Z</dcterms:modified>
</cp:coreProperties>
</file>