
<file path=[Content_Types].xml><?xml version="1.0" encoding="utf-8"?>
<Types xmlns="http://schemas.openxmlformats.org/package/2006/content-types">
  <Default Extension="png" ContentType="image/png"/>
  <Default Extension="bin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8" r:id="rId2"/>
    <p:sldId id="259" r:id="rId3"/>
    <p:sldId id="262" r:id="rId4"/>
    <p:sldId id="261" r:id="rId5"/>
    <p:sldId id="263" r:id="rId6"/>
    <p:sldId id="260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1" autoAdjust="0"/>
    <p:restoredTop sz="85696" autoAdjust="0"/>
  </p:normalViewPr>
  <p:slideViewPr>
    <p:cSldViewPr snapToGrid="0">
      <p:cViewPr varScale="1">
        <p:scale>
          <a:sx n="62" d="100"/>
          <a:sy n="62" d="100"/>
        </p:scale>
        <p:origin x="8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2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3352CBF5-17B8-4387-88A6-ABF9F8C64D5A}" type="slidenum">
              <a:rPr lang="en-US" smtClean="0"/>
              <a:t>‹N›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0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2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7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‹N›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9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8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4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‹N›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61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9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5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4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55EDF9-3D79-45DA-8367-2F63551C4C7D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2CBF5-17B8-4387-88A6-ABF9F8C64D5A}" type="slidenum">
              <a:rPr lang="en-US" smtClean="0"/>
              <a:t>‹N›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8359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sa_Romuli" TargetMode="External"/><Relationship Id="rId2" Type="http://schemas.openxmlformats.org/officeDocument/2006/relationships/hyperlink" Target="https://en.wikipedia.org/wiki/Quintus_Hortensiu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man fresco, House of Augustus, Palatine Hil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2" b="18818"/>
          <a:stretch/>
        </p:blipFill>
        <p:spPr>
          <a:xfrm>
            <a:off x="-78808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 dirty="0"/>
              <a:t>The Augusto’s 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it-IT" sz="2000" dirty="0" err="1"/>
              <a:t>Done</a:t>
            </a:r>
            <a:r>
              <a:rPr lang="it-IT" sz="2000" dirty="0"/>
              <a:t> by Rachele </a:t>
            </a:r>
            <a:r>
              <a:rPr lang="it-IT" sz="2000" dirty="0" err="1"/>
              <a:t>Iori</a:t>
            </a:r>
            <a:r>
              <a:rPr lang="it-IT" sz="2000" dirty="0"/>
              <a:t> </a:t>
            </a:r>
            <a:endParaRPr sz="20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413531" y="5925959"/>
            <a:ext cx="3069020" cy="36197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13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AE47603-720B-44B5-9ADD-DD7755D89915}"/>
              </a:ext>
            </a:extLst>
          </p:cNvPr>
          <p:cNvSpPr/>
          <p:nvPr/>
        </p:nvSpPr>
        <p:spPr>
          <a:xfrm>
            <a:off x="1762539" y="1051747"/>
            <a:ext cx="8388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South wall of the Room of the Masks in the Second Pompeian style.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4E3C54D-C8FD-4953-A678-08B8B713C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539" y="1623633"/>
            <a:ext cx="7844751" cy="487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988B337-EFA9-491B-8C63-859981674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170" y="371060"/>
            <a:ext cx="5491341" cy="586408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4D0CA3C5-BDE6-47B5-BA57-9B5ADEEF2A4D}"/>
              </a:ext>
            </a:extLst>
          </p:cNvPr>
          <p:cNvSpPr/>
          <p:nvPr/>
        </p:nvSpPr>
        <p:spPr>
          <a:xfrm>
            <a:off x="6570056" y="6302274"/>
            <a:ext cx="4916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Detail of South wall of the Room of the Masks.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25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12CFFF7-9C52-4B18-B06B-0F6095CBA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606" y="1398843"/>
            <a:ext cx="8196264" cy="5344958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47BAA89C-83F6-4B16-B0B4-4A480A43A732}"/>
              </a:ext>
            </a:extLst>
          </p:cNvPr>
          <p:cNvSpPr/>
          <p:nvPr/>
        </p:nvSpPr>
        <p:spPr>
          <a:xfrm>
            <a:off x="1676606" y="593486"/>
            <a:ext cx="9478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Room of the Perspective Paintings: architectural composition with perspective rendition of colonnades.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2252771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08BE4B0-E0E8-455F-96B4-5044D03AC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171" y="1306996"/>
            <a:ext cx="7858125" cy="541020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C22E7D2-C8A1-4F08-BC57-2A1D3F9E8AA9}"/>
              </a:ext>
            </a:extLst>
          </p:cNvPr>
          <p:cNvSpPr/>
          <p:nvPr/>
        </p:nvSpPr>
        <p:spPr>
          <a:xfrm>
            <a:off x="1404730" y="495157"/>
            <a:ext cx="9713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South wall of the “Large </a:t>
            </a:r>
            <a:r>
              <a:rPr lang="en-US" dirty="0" err="1"/>
              <a:t>oecus</a:t>
            </a:r>
            <a:r>
              <a:rPr lang="en-US" dirty="0"/>
              <a:t>” with architectural wall painting of the Second Pompeian Style.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5439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22A20A-E6E1-47D0-875B-60106CCD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Thank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for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attention</a:t>
            </a:r>
            <a:r>
              <a:rPr lang="it-IT" dirty="0"/>
              <a:t>!</a:t>
            </a:r>
            <a:br>
              <a:rPr lang="it-IT" dirty="0"/>
            </a:br>
            <a:r>
              <a:rPr lang="it-IT" dirty="0"/>
              <a:t>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DCEB83-9B6B-421C-B431-58D0D66E3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64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F19526-FEE1-460E-971B-7C307484A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592366" cy="1077229"/>
          </a:xfrm>
        </p:spPr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and </a:t>
            </a:r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6E0E49-3CE8-4441-9888-79321E228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The house of the </a:t>
            </a:r>
            <a:r>
              <a:rPr lang="it-IT" dirty="0" err="1"/>
              <a:t>emperor</a:t>
            </a:r>
            <a:r>
              <a:rPr lang="it-IT" dirty="0"/>
              <a:t> </a:t>
            </a:r>
            <a:r>
              <a:rPr lang="it-IT" dirty="0" err="1"/>
              <a:t>Augustus,or</a:t>
            </a:r>
            <a:r>
              <a:rPr lang="it-IT" dirty="0"/>
              <a:t> the Domus Augusta </a:t>
            </a:r>
            <a:r>
              <a:rPr lang="it-IT" dirty="0" err="1"/>
              <a:t>served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the </a:t>
            </a:r>
            <a:r>
              <a:rPr lang="it-IT" dirty="0" err="1"/>
              <a:t>primary</a:t>
            </a:r>
            <a:r>
              <a:rPr lang="it-IT" dirty="0"/>
              <a:t> </a:t>
            </a:r>
            <a:r>
              <a:rPr lang="it-IT" dirty="0" err="1"/>
              <a:t>residenceof</a:t>
            </a:r>
            <a:r>
              <a:rPr lang="it-IT" dirty="0"/>
              <a:t> Augustus </a:t>
            </a:r>
            <a:r>
              <a:rPr lang="it-IT" dirty="0" err="1"/>
              <a:t>during</a:t>
            </a:r>
            <a:r>
              <a:rPr lang="it-IT" dirty="0"/>
              <a:t> </a:t>
            </a:r>
            <a:r>
              <a:rPr lang="it-IT" dirty="0" err="1"/>
              <a:t>his</a:t>
            </a:r>
            <a:r>
              <a:rPr lang="it-IT" dirty="0"/>
              <a:t> </a:t>
            </a:r>
            <a:r>
              <a:rPr lang="it-IT" dirty="0" err="1"/>
              <a:t>reing</a:t>
            </a:r>
            <a:r>
              <a:rPr lang="it-IT" dirty="0"/>
              <a:t>; </a:t>
            </a:r>
            <a:r>
              <a:rPr lang="it-IT" dirty="0" err="1"/>
              <a:t>is</a:t>
            </a:r>
            <a:r>
              <a:rPr lang="it-IT" dirty="0"/>
              <a:t> on the Palatine Hill, </a:t>
            </a:r>
            <a:r>
              <a:rPr lang="it-IT" dirty="0" err="1"/>
              <a:t>is</a:t>
            </a:r>
            <a:r>
              <a:rPr lang="it-IT" dirty="0"/>
              <a:t> a History </a:t>
            </a:r>
            <a:r>
              <a:rPr lang="it-IT" dirty="0" err="1"/>
              <a:t>place</a:t>
            </a:r>
            <a:r>
              <a:rPr lang="it-IT" dirty="0"/>
              <a:t> and </a:t>
            </a:r>
            <a:r>
              <a:rPr lang="it-IT" dirty="0" err="1"/>
              <a:t>there</a:t>
            </a:r>
            <a:r>
              <a:rPr lang="it-IT" dirty="0"/>
              <a:t> are some </a:t>
            </a:r>
            <a:r>
              <a:rPr lang="it-IT" dirty="0" err="1"/>
              <a:t>elegant</a:t>
            </a:r>
            <a:r>
              <a:rPr lang="it-IT" dirty="0"/>
              <a:t> </a:t>
            </a:r>
            <a:r>
              <a:rPr lang="it-IT" dirty="0" err="1"/>
              <a:t>examples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Roman </a:t>
            </a:r>
            <a:r>
              <a:rPr lang="it-IT" dirty="0" err="1"/>
              <a:t>pictorial</a:t>
            </a:r>
            <a:r>
              <a:rPr lang="it-IT" dirty="0"/>
              <a:t> </a:t>
            </a:r>
            <a:r>
              <a:rPr lang="it-IT" dirty="0" err="1"/>
              <a:t>decoration</a:t>
            </a:r>
            <a:r>
              <a:rPr lang="it-IT" dirty="0"/>
              <a:t> in a private setting. The </a:t>
            </a:r>
            <a:r>
              <a:rPr lang="it-IT" dirty="0" err="1"/>
              <a:t>spaces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today</a:t>
            </a:r>
            <a:r>
              <a:rPr lang="it-IT" dirty="0"/>
              <a:t> can be </a:t>
            </a:r>
            <a:r>
              <a:rPr lang="it-IT" dirty="0" err="1"/>
              <a:t>visited</a:t>
            </a:r>
            <a:r>
              <a:rPr lang="it-IT" dirty="0"/>
              <a:t> are </a:t>
            </a:r>
            <a:r>
              <a:rPr lang="it-IT" dirty="0" err="1"/>
              <a:t>accessed</a:t>
            </a:r>
            <a:r>
              <a:rPr lang="it-IT" dirty="0"/>
              <a:t> by  a </a:t>
            </a:r>
            <a:r>
              <a:rPr lang="it-IT" dirty="0" err="1"/>
              <a:t>ramp</a:t>
            </a:r>
            <a:r>
              <a:rPr lang="it-IT" dirty="0"/>
              <a:t>, </a:t>
            </a:r>
            <a:r>
              <a:rPr lang="it-IT" dirty="0" err="1"/>
              <a:t>both</a:t>
            </a:r>
            <a:r>
              <a:rPr lang="it-IT" dirty="0"/>
              <a:t> on the </a:t>
            </a:r>
            <a:r>
              <a:rPr lang="it-IT" dirty="0" err="1"/>
              <a:t>ceiling</a:t>
            </a:r>
            <a:r>
              <a:rPr lang="it-IT" dirty="0"/>
              <a:t> and </a:t>
            </a:r>
            <a:r>
              <a:rPr lang="it-IT" dirty="0" err="1"/>
              <a:t>walls</a:t>
            </a:r>
            <a:r>
              <a:rPr lang="it-IT" dirty="0"/>
              <a:t>, with </a:t>
            </a:r>
            <a:r>
              <a:rPr lang="it-IT" dirty="0" err="1"/>
              <a:t>frescoes</a:t>
            </a:r>
            <a:r>
              <a:rPr lang="it-IT" dirty="0"/>
              <a:t>;  the </a:t>
            </a:r>
            <a:r>
              <a:rPr lang="it-IT" dirty="0" err="1"/>
              <a:t>two</a:t>
            </a:r>
            <a:r>
              <a:rPr lang="it-IT" dirty="0"/>
              <a:t> small rooms on </a:t>
            </a:r>
            <a:r>
              <a:rPr lang="it-IT" dirty="0" err="1"/>
              <a:t>either</a:t>
            </a:r>
            <a:r>
              <a:rPr lang="it-IT" dirty="0"/>
              <a:t> side  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probably</a:t>
            </a:r>
            <a:r>
              <a:rPr lang="it-IT" dirty="0"/>
              <a:t>  </a:t>
            </a:r>
            <a:r>
              <a:rPr lang="it-IT" dirty="0" err="1"/>
              <a:t>used</a:t>
            </a:r>
            <a:r>
              <a:rPr lang="it-IT" dirty="0"/>
              <a:t> to </a:t>
            </a:r>
            <a:r>
              <a:rPr lang="it-IT" dirty="0" err="1"/>
              <a:t>host</a:t>
            </a:r>
            <a:r>
              <a:rPr lang="it-IT" dirty="0"/>
              <a:t> </a:t>
            </a:r>
            <a:r>
              <a:rPr lang="it-IT" dirty="0" err="1"/>
              <a:t>visitors</a:t>
            </a:r>
            <a:r>
              <a:rPr lang="it-IT" dirty="0"/>
              <a:t>  </a:t>
            </a:r>
            <a:r>
              <a:rPr lang="it-IT" dirty="0" err="1"/>
              <a:t>whereas</a:t>
            </a:r>
            <a:r>
              <a:rPr lang="it-IT" dirty="0"/>
              <a:t> the </a:t>
            </a:r>
            <a:r>
              <a:rPr lang="it-IT" dirty="0" err="1"/>
              <a:t>final</a:t>
            </a:r>
            <a:r>
              <a:rPr lang="it-IT" dirty="0"/>
              <a:t> room, on the </a:t>
            </a:r>
            <a:r>
              <a:rPr lang="it-IT" dirty="0" err="1"/>
              <a:t>highest</a:t>
            </a:r>
            <a:r>
              <a:rPr lang="it-IT" dirty="0"/>
              <a:t> </a:t>
            </a:r>
            <a:r>
              <a:rPr lang="it-IT" dirty="0" err="1"/>
              <a:t>level</a:t>
            </a:r>
            <a:r>
              <a:rPr lang="it-IT" dirty="0"/>
              <a:t>, </a:t>
            </a:r>
            <a:r>
              <a:rPr lang="it-IT" dirty="0" err="1"/>
              <a:t>was</a:t>
            </a:r>
            <a:r>
              <a:rPr lang="it-IT" dirty="0"/>
              <a:t> for the </a:t>
            </a:r>
            <a:r>
              <a:rPr lang="it-IT" dirty="0" err="1"/>
              <a:t>emperor's</a:t>
            </a:r>
            <a:r>
              <a:rPr lang="it-IT" dirty="0"/>
              <a:t> private and </a:t>
            </a:r>
            <a:r>
              <a:rPr lang="it-IT" dirty="0" err="1"/>
              <a:t>exclusive</a:t>
            </a:r>
            <a:r>
              <a:rPr lang="it-IT" dirty="0"/>
              <a:t> </a:t>
            </a:r>
            <a:r>
              <a:rPr lang="it-IT" dirty="0" err="1"/>
              <a:t>use.The</a:t>
            </a:r>
            <a:r>
              <a:rPr lang="it-IT" dirty="0"/>
              <a:t> </a:t>
            </a:r>
            <a:r>
              <a:rPr lang="it-IT" dirty="0" err="1"/>
              <a:t>expressive</a:t>
            </a:r>
            <a:r>
              <a:rPr lang="it-IT" dirty="0"/>
              <a:t> style of the </a:t>
            </a:r>
            <a:r>
              <a:rPr lang="it-IT" dirty="0" err="1"/>
              <a:t>décor</a:t>
            </a:r>
            <a:r>
              <a:rPr lang="it-IT" dirty="0"/>
              <a:t> </a:t>
            </a:r>
            <a:r>
              <a:rPr lang="it-IT" dirty="0" err="1"/>
              <a:t>dates</a:t>
            </a:r>
            <a:r>
              <a:rPr lang="it-IT" dirty="0"/>
              <a:t> the rooms to the </a:t>
            </a:r>
            <a:r>
              <a:rPr lang="it-IT" dirty="0" err="1"/>
              <a:t>mid</a:t>
            </a:r>
            <a:r>
              <a:rPr lang="it-IT" dirty="0"/>
              <a:t>  "second style",  </a:t>
            </a:r>
            <a:r>
              <a:rPr lang="it-IT" dirty="0" err="1"/>
              <a:t>between</a:t>
            </a:r>
            <a:r>
              <a:rPr lang="it-IT" dirty="0"/>
              <a:t> the late first </a:t>
            </a:r>
            <a:r>
              <a:rPr lang="it-IT" dirty="0" err="1"/>
              <a:t>century</a:t>
            </a:r>
            <a:r>
              <a:rPr lang="it-IT" dirty="0"/>
              <a:t> b.C. and the </a:t>
            </a:r>
            <a:r>
              <a:rPr lang="it-IT" dirty="0" err="1"/>
              <a:t>early</a:t>
            </a:r>
            <a:r>
              <a:rPr lang="it-IT" dirty="0"/>
              <a:t> first </a:t>
            </a:r>
            <a:r>
              <a:rPr lang="it-IT" dirty="0" err="1"/>
              <a:t>century</a:t>
            </a:r>
            <a:r>
              <a:rPr lang="it-IT" dirty="0"/>
              <a:t> A.D.:  the </a:t>
            </a:r>
            <a:r>
              <a:rPr lang="it-IT" dirty="0" err="1"/>
              <a:t>official</a:t>
            </a:r>
            <a:r>
              <a:rPr lang="it-IT" dirty="0"/>
              <a:t> </a:t>
            </a:r>
            <a:r>
              <a:rPr lang="it-IT" dirty="0" err="1"/>
              <a:t>halls</a:t>
            </a:r>
            <a:r>
              <a:rPr lang="it-IT" dirty="0"/>
              <a:t>, </a:t>
            </a:r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guests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hosted</a:t>
            </a:r>
            <a:r>
              <a:rPr lang="it-IT" dirty="0"/>
              <a:t>, are </a:t>
            </a:r>
            <a:r>
              <a:rPr lang="it-IT" dirty="0" err="1"/>
              <a:t>clearly</a:t>
            </a:r>
            <a:r>
              <a:rPr lang="it-IT" dirty="0"/>
              <a:t> more austere, </a:t>
            </a:r>
            <a:r>
              <a:rPr lang="it-IT" dirty="0" err="1"/>
              <a:t>whereas</a:t>
            </a:r>
            <a:r>
              <a:rPr lang="it-IT" dirty="0"/>
              <a:t> Augustus' private </a:t>
            </a:r>
            <a:r>
              <a:rPr lang="it-IT" dirty="0" err="1"/>
              <a:t>study</a:t>
            </a:r>
            <a:r>
              <a:rPr lang="it-IT" dirty="0"/>
              <a:t> </a:t>
            </a:r>
            <a:r>
              <a:rPr lang="it-IT" dirty="0" err="1"/>
              <a:t>presents</a:t>
            </a:r>
            <a:r>
              <a:rPr lang="it-IT" dirty="0"/>
              <a:t> fantasy and </a:t>
            </a:r>
            <a:r>
              <a:rPr lang="it-IT" dirty="0" err="1"/>
              <a:t>airy</a:t>
            </a:r>
            <a:r>
              <a:rPr lang="it-IT" dirty="0"/>
              <a:t> </a:t>
            </a:r>
            <a:r>
              <a:rPr lang="it-IT" dirty="0" err="1"/>
              <a:t>motifs</a:t>
            </a:r>
            <a:r>
              <a:rPr lang="it-IT" dirty="0"/>
              <a:t>, </a:t>
            </a:r>
            <a:r>
              <a:rPr lang="it-IT" dirty="0" err="1"/>
              <a:t>highlighted</a:t>
            </a:r>
            <a:r>
              <a:rPr lang="it-IT" dirty="0"/>
              <a:t> by the </a:t>
            </a:r>
            <a:r>
              <a:rPr lang="it-IT" dirty="0" err="1"/>
              <a:t>well-preserved</a:t>
            </a:r>
            <a:r>
              <a:rPr lang="it-IT" dirty="0"/>
              <a:t> </a:t>
            </a:r>
            <a:r>
              <a:rPr lang="it-IT" dirty="0" err="1"/>
              <a:t>brightness</a:t>
            </a:r>
            <a:r>
              <a:rPr lang="it-IT" dirty="0"/>
              <a:t> and </a:t>
            </a:r>
            <a:r>
              <a:rPr lang="it-IT" dirty="0" err="1"/>
              <a:t>colour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072977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CE87F10-C9D1-4737-8319-A202748D3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36" y="184908"/>
            <a:ext cx="4880739" cy="3101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D668F48-B54B-408C-872D-663612C80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043" y="456757"/>
            <a:ext cx="3777905" cy="282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F0158D0-C2E1-4802-947B-3D76FBF62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536" y="3571462"/>
            <a:ext cx="3893862" cy="2591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1C0D86E-E2A6-4255-BB0D-F08A9A7B6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727" y="3429000"/>
            <a:ext cx="3952875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67667236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953160-BE4F-4117-A0F0-E51D373A2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story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4FCF70-AC14-47FD-ADDB-E723498FA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216" y="1835753"/>
            <a:ext cx="7404071" cy="4214191"/>
          </a:xfrm>
        </p:spPr>
        <p:txBody>
          <a:bodyPr>
            <a:normAutofit fontScale="85000" lnSpcReduction="20000"/>
          </a:bodyPr>
          <a:lstStyle/>
          <a:p>
            <a:r>
              <a:rPr lang="it-IT" dirty="0" err="1"/>
              <a:t>After</a:t>
            </a:r>
            <a:r>
              <a:rPr lang="it-IT" dirty="0"/>
              <a:t> </a:t>
            </a:r>
            <a:r>
              <a:rPr lang="it-IT" dirty="0" err="1"/>
              <a:t>being</a:t>
            </a:r>
            <a:r>
              <a:rPr lang="it-IT" dirty="0"/>
              <a:t> </a:t>
            </a:r>
            <a:r>
              <a:rPr lang="it-IT" dirty="0" err="1"/>
              <a:t>awarded</a:t>
            </a:r>
            <a:r>
              <a:rPr lang="it-IT" dirty="0"/>
              <a:t> </a:t>
            </a:r>
            <a:r>
              <a:rPr lang="it-IT" dirty="0" err="1"/>
              <a:t>tribunica</a:t>
            </a:r>
            <a:r>
              <a:rPr lang="it-IT" dirty="0"/>
              <a:t> </a:t>
            </a:r>
            <a:r>
              <a:rPr lang="it-IT" dirty="0" err="1"/>
              <a:t>potestas</a:t>
            </a:r>
            <a:r>
              <a:rPr lang="it-IT" dirty="0"/>
              <a:t> for life in 23 BC, </a:t>
            </a:r>
            <a:r>
              <a:rPr lang="it-IT" dirty="0" err="1"/>
              <a:t>Octavian</a:t>
            </a:r>
            <a:r>
              <a:rPr lang="it-IT" dirty="0"/>
              <a:t> </a:t>
            </a:r>
            <a:r>
              <a:rPr lang="it-IT" dirty="0" err="1"/>
              <a:t>decided</a:t>
            </a:r>
            <a:r>
              <a:rPr lang="it-IT" dirty="0"/>
              <a:t> to </a:t>
            </a:r>
            <a:r>
              <a:rPr lang="it-IT" dirty="0" err="1"/>
              <a:t>buy</a:t>
            </a:r>
            <a:r>
              <a:rPr lang="it-IT" dirty="0"/>
              <a:t> the house of </a:t>
            </a:r>
            <a:r>
              <a:rPr lang="it-IT" dirty="0" err="1">
                <a:hlinkClick r:id="rId2" tooltip="Quintus Hortensius"/>
              </a:rPr>
              <a:t>Quintus</a:t>
            </a:r>
            <a:r>
              <a:rPr lang="it-IT" dirty="0">
                <a:hlinkClick r:id="rId2" tooltip="Quintus Hortensius"/>
              </a:rPr>
              <a:t> </a:t>
            </a:r>
            <a:r>
              <a:rPr lang="it-IT" dirty="0" err="1">
                <a:hlinkClick r:id="rId2" tooltip="Quintus Hortensius"/>
              </a:rPr>
              <a:t>Hortensius</a:t>
            </a:r>
            <a:r>
              <a:rPr lang="it-IT" dirty="0"/>
              <a:t> on the Palatine and made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his</a:t>
            </a:r>
            <a:r>
              <a:rPr lang="it-IT" dirty="0"/>
              <a:t> </a:t>
            </a:r>
            <a:r>
              <a:rPr lang="it-IT" dirty="0" err="1"/>
              <a:t>primary</a:t>
            </a:r>
            <a:r>
              <a:rPr lang="it-IT" dirty="0"/>
              <a:t> </a:t>
            </a:r>
            <a:r>
              <a:rPr lang="it-IT" dirty="0" err="1"/>
              <a:t>place</a:t>
            </a:r>
            <a:r>
              <a:rPr lang="it-IT" dirty="0"/>
              <a:t> of residence.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in </a:t>
            </a:r>
            <a:r>
              <a:rPr lang="it-IT" dirty="0" err="1"/>
              <a:t>keeping</a:t>
            </a:r>
            <a:r>
              <a:rPr lang="it-IT" dirty="0"/>
              <a:t> with the </a:t>
            </a:r>
            <a:r>
              <a:rPr lang="it-IT" dirty="0" err="1"/>
              <a:t>return</a:t>
            </a:r>
            <a:r>
              <a:rPr lang="it-IT" dirty="0"/>
              <a:t> to </a:t>
            </a:r>
            <a:r>
              <a:rPr lang="it-IT" dirty="0" err="1"/>
              <a:t>traditional</a:t>
            </a:r>
            <a:r>
              <a:rPr lang="it-IT" dirty="0"/>
              <a:t> </a:t>
            </a:r>
            <a:r>
              <a:rPr lang="it-IT" dirty="0" err="1"/>
              <a:t>ideals</a:t>
            </a:r>
            <a:r>
              <a:rPr lang="it-IT" dirty="0"/>
              <a:t> </a:t>
            </a:r>
            <a:r>
              <a:rPr lang="it-IT" dirty="0" err="1"/>
              <a:t>promoted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the </a:t>
            </a:r>
            <a:r>
              <a:rPr lang="it-IT" dirty="0" err="1"/>
              <a:t>Augustan</a:t>
            </a:r>
            <a:r>
              <a:rPr lang="it-IT" dirty="0"/>
              <a:t> </a:t>
            </a:r>
            <a:r>
              <a:rPr lang="it-IT" dirty="0" err="1"/>
              <a:t>period</a:t>
            </a:r>
            <a:r>
              <a:rPr lang="it-IT" dirty="0"/>
              <a:t>, and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located</a:t>
            </a:r>
            <a:r>
              <a:rPr lang="it-IT" dirty="0"/>
              <a:t> </a:t>
            </a:r>
            <a:r>
              <a:rPr lang="it-IT" dirty="0" err="1"/>
              <a:t>near</a:t>
            </a:r>
            <a:r>
              <a:rPr lang="it-IT" dirty="0"/>
              <a:t> the </a:t>
            </a:r>
            <a:r>
              <a:rPr lang="it-IT" dirty="0" err="1">
                <a:hlinkClick r:id="rId3" tooltip="Casa Romuli"/>
              </a:rPr>
              <a:t>Hut</a:t>
            </a:r>
            <a:r>
              <a:rPr lang="it-IT" dirty="0">
                <a:hlinkClick r:id="rId3" tooltip="Casa Romuli"/>
              </a:rPr>
              <a:t> of </a:t>
            </a:r>
            <a:r>
              <a:rPr lang="it-IT" dirty="0" err="1">
                <a:hlinkClick r:id="rId3" tooltip="Casa Romuli"/>
              </a:rPr>
              <a:t>Romulus</a:t>
            </a:r>
            <a:r>
              <a:rPr lang="it-IT" dirty="0"/>
              <a:t>. In </a:t>
            </a:r>
            <a:r>
              <a:rPr lang="it-IT" dirty="0" err="1"/>
              <a:t>antiquity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residence </a:t>
            </a:r>
            <a:r>
              <a:rPr lang="it-IT" dirty="0" err="1"/>
              <a:t>contained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levels</a:t>
            </a:r>
            <a:r>
              <a:rPr lang="it-IT" dirty="0"/>
              <a:t>,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leading</a:t>
            </a:r>
            <a:r>
              <a:rPr lang="it-IT" dirty="0"/>
              <a:t> to a garden </a:t>
            </a:r>
            <a:r>
              <a:rPr lang="it-IT" dirty="0" err="1"/>
              <a:t>courtyard</a:t>
            </a:r>
            <a:r>
              <a:rPr lang="it-IT" dirty="0"/>
              <a:t>. The bottom </a:t>
            </a:r>
            <a:r>
              <a:rPr lang="it-IT" dirty="0" err="1"/>
              <a:t>floor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accessible</a:t>
            </a:r>
            <a:r>
              <a:rPr lang="it-IT" dirty="0"/>
              <a:t> </a:t>
            </a:r>
            <a:r>
              <a:rPr lang="it-IT" dirty="0" err="1"/>
              <a:t>today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 to make out the </a:t>
            </a:r>
            <a:r>
              <a:rPr lang="it-IT" dirty="0" err="1"/>
              <a:t>basin</a:t>
            </a:r>
            <a:r>
              <a:rPr lang="it-IT" dirty="0"/>
              <a:t> of a </a:t>
            </a:r>
            <a:r>
              <a:rPr lang="it-IT" dirty="0" err="1"/>
              <a:t>fountain</a:t>
            </a:r>
            <a:r>
              <a:rPr lang="it-IT" dirty="0"/>
              <a:t> and the rooms </a:t>
            </a:r>
            <a:r>
              <a:rPr lang="it-IT" dirty="0" err="1"/>
              <a:t>beyond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paved</a:t>
            </a:r>
            <a:r>
              <a:rPr lang="it-IT" dirty="0"/>
              <a:t> in coloured </a:t>
            </a:r>
            <a:r>
              <a:rPr lang="it-IT" dirty="0" err="1"/>
              <a:t>marble</a:t>
            </a:r>
            <a:r>
              <a:rPr lang="it-IT" dirty="0"/>
              <a:t>.</a:t>
            </a:r>
          </a:p>
          <a:p>
            <a:r>
              <a:rPr lang="it-IT" dirty="0"/>
              <a:t>He </a:t>
            </a:r>
            <a:r>
              <a:rPr lang="it-IT" dirty="0" err="1"/>
              <a:t>lived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first </a:t>
            </a:r>
            <a:r>
              <a:rPr lang="it-IT" dirty="0" err="1"/>
              <a:t>near</a:t>
            </a:r>
            <a:r>
              <a:rPr lang="it-IT" dirty="0"/>
              <a:t> the Forum </a:t>
            </a:r>
            <a:r>
              <a:rPr lang="it-IT" dirty="0" err="1"/>
              <a:t>Romanum</a:t>
            </a:r>
            <a:r>
              <a:rPr lang="it-IT" dirty="0"/>
              <a:t>, </a:t>
            </a:r>
            <a:r>
              <a:rPr lang="it-IT" dirty="0" err="1"/>
              <a:t>afterwards</a:t>
            </a:r>
            <a:r>
              <a:rPr lang="it-IT" dirty="0"/>
              <a:t> on the Palatine in a </a:t>
            </a:r>
            <a:r>
              <a:rPr lang="it-IT" dirty="0" err="1"/>
              <a:t>modest</a:t>
            </a:r>
            <a:r>
              <a:rPr lang="it-IT" dirty="0"/>
              <a:t> </a:t>
            </a:r>
            <a:r>
              <a:rPr lang="it-IT" dirty="0" err="1"/>
              <a:t>dwelling</a:t>
            </a:r>
            <a:r>
              <a:rPr lang="it-IT" dirty="0"/>
              <a:t> </a:t>
            </a:r>
            <a:r>
              <a:rPr lang="it-IT" dirty="0" err="1"/>
              <a:t>remarkable</a:t>
            </a:r>
            <a:r>
              <a:rPr lang="it-IT" dirty="0"/>
              <a:t> </a:t>
            </a:r>
            <a:r>
              <a:rPr lang="it-IT" dirty="0" err="1"/>
              <a:t>neither</a:t>
            </a:r>
            <a:r>
              <a:rPr lang="it-IT" dirty="0"/>
              <a:t> for </a:t>
            </a:r>
            <a:r>
              <a:rPr lang="it-IT" dirty="0" err="1"/>
              <a:t>size</a:t>
            </a:r>
            <a:r>
              <a:rPr lang="it-IT" dirty="0"/>
              <a:t> or </a:t>
            </a:r>
            <a:r>
              <a:rPr lang="it-IT" dirty="0" err="1"/>
              <a:t>elegance</a:t>
            </a:r>
            <a:r>
              <a:rPr lang="it-IT" dirty="0"/>
              <a:t>, </a:t>
            </a:r>
            <a:r>
              <a:rPr lang="it-IT" dirty="0" err="1"/>
              <a:t>having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a short </a:t>
            </a:r>
            <a:r>
              <a:rPr lang="it-IT" dirty="0" err="1"/>
              <a:t>colonnade</a:t>
            </a:r>
            <a:r>
              <a:rPr lang="it-IT" dirty="0"/>
              <a:t> with </a:t>
            </a:r>
            <a:r>
              <a:rPr lang="it-IT" dirty="0" err="1"/>
              <a:t>columns</a:t>
            </a:r>
            <a:r>
              <a:rPr lang="it-IT" dirty="0"/>
              <a:t> of </a:t>
            </a:r>
            <a:r>
              <a:rPr lang="it-IT" dirty="0" err="1"/>
              <a:t>local</a:t>
            </a:r>
            <a:r>
              <a:rPr lang="it-IT" dirty="0"/>
              <a:t> </a:t>
            </a:r>
            <a:r>
              <a:rPr lang="it-IT" dirty="0" err="1"/>
              <a:t>stone</a:t>
            </a:r>
            <a:r>
              <a:rPr lang="it-IT" dirty="0"/>
              <a:t> and rooms </a:t>
            </a:r>
            <a:r>
              <a:rPr lang="it-IT" dirty="0" err="1"/>
              <a:t>without</a:t>
            </a:r>
            <a:r>
              <a:rPr lang="it-IT" dirty="0"/>
              <a:t> </a:t>
            </a:r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marble</a:t>
            </a:r>
            <a:r>
              <a:rPr lang="it-IT" dirty="0"/>
              <a:t> </a:t>
            </a:r>
            <a:r>
              <a:rPr lang="it-IT" dirty="0" err="1"/>
              <a:t>decorations</a:t>
            </a:r>
            <a:r>
              <a:rPr lang="it-IT" dirty="0"/>
              <a:t> or </a:t>
            </a:r>
            <a:r>
              <a:rPr lang="it-IT" dirty="0" err="1"/>
              <a:t>handsome</a:t>
            </a:r>
            <a:r>
              <a:rPr lang="it-IT" dirty="0"/>
              <a:t> </a:t>
            </a:r>
            <a:r>
              <a:rPr lang="it-IT" dirty="0" err="1"/>
              <a:t>pavements</a:t>
            </a:r>
            <a:r>
              <a:rPr lang="it-IT" dirty="0"/>
              <a:t>. He </a:t>
            </a:r>
            <a:r>
              <a:rPr lang="it-IT" dirty="0" err="1"/>
              <a:t>used</a:t>
            </a:r>
            <a:r>
              <a:rPr lang="it-IT" dirty="0"/>
              <a:t>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bedroom</a:t>
            </a:r>
            <a:r>
              <a:rPr lang="it-IT" dirty="0"/>
              <a:t> in </a:t>
            </a:r>
            <a:r>
              <a:rPr lang="it-IT" dirty="0" err="1"/>
              <a:t>winter</a:t>
            </a:r>
            <a:r>
              <a:rPr lang="it-IT" dirty="0"/>
              <a:t> and </a:t>
            </a:r>
            <a:r>
              <a:rPr lang="it-IT" dirty="0" err="1"/>
              <a:t>summer</a:t>
            </a:r>
            <a:r>
              <a:rPr lang="it-IT" dirty="0"/>
              <a:t>.</a:t>
            </a:r>
          </a:p>
          <a:p>
            <a:endParaRPr lang="it-IT" dirty="0"/>
          </a:p>
          <a:p>
            <a:pPr marL="616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666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41B71F-0FA3-4710-8792-70651877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architectural</a:t>
            </a:r>
            <a:r>
              <a:rPr lang="it-IT" dirty="0"/>
              <a:t>  and </a:t>
            </a:r>
            <a:r>
              <a:rPr lang="it-IT" dirty="0" err="1"/>
              <a:t>artistic</a:t>
            </a:r>
            <a:r>
              <a:rPr lang="it-IT" dirty="0"/>
              <a:t> </a:t>
            </a:r>
            <a:r>
              <a:rPr lang="it-IT" dirty="0" err="1"/>
              <a:t>structure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6D6C14-FC9D-4BA3-9689-082132EEA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565" y="1987826"/>
            <a:ext cx="8648574" cy="4870174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it-IT" dirty="0"/>
              <a:t>Some of the rooms </a:t>
            </a:r>
            <a:r>
              <a:rPr lang="it-IT" dirty="0" err="1"/>
              <a:t>containing</a:t>
            </a:r>
            <a:r>
              <a:rPr lang="it-IT" dirty="0"/>
              <a:t> the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spectacular</a:t>
            </a:r>
            <a:r>
              <a:rPr lang="it-IT" dirty="0"/>
              <a:t> </a:t>
            </a:r>
            <a:r>
              <a:rPr lang="it-IT" dirty="0" err="1"/>
              <a:t>wall</a:t>
            </a:r>
            <a:r>
              <a:rPr lang="it-IT" dirty="0"/>
              <a:t> </a:t>
            </a:r>
            <a:r>
              <a:rPr lang="it-IT" dirty="0" err="1"/>
              <a:t>paintings</a:t>
            </a:r>
            <a:r>
              <a:rPr lang="it-IT" dirty="0"/>
              <a:t> are </a:t>
            </a:r>
            <a:r>
              <a:rPr lang="it-IT" dirty="0" err="1"/>
              <a:t>known</a:t>
            </a:r>
            <a:r>
              <a:rPr lang="it-IT" dirty="0"/>
              <a:t> by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recurring</a:t>
            </a:r>
            <a:r>
              <a:rPr lang="it-IT" dirty="0"/>
              <a:t> </a:t>
            </a:r>
            <a:r>
              <a:rPr lang="it-IT" dirty="0" err="1"/>
              <a:t>motifs</a:t>
            </a:r>
            <a:r>
              <a:rPr lang="it-IT" dirty="0"/>
              <a:t>: the “Pine Room”, the “Room of the </a:t>
            </a:r>
            <a:r>
              <a:rPr lang="it-IT" dirty="0" err="1"/>
              <a:t>Masks</a:t>
            </a:r>
            <a:r>
              <a:rPr lang="it-IT" dirty="0"/>
              <a:t>”, the “Room of the </a:t>
            </a:r>
            <a:r>
              <a:rPr lang="it-IT" dirty="0" err="1"/>
              <a:t>Perspective</a:t>
            </a:r>
            <a:r>
              <a:rPr lang="it-IT" dirty="0"/>
              <a:t> </a:t>
            </a:r>
            <a:r>
              <a:rPr lang="it-IT" dirty="0" err="1"/>
              <a:t>Paintings</a:t>
            </a:r>
            <a:r>
              <a:rPr lang="it-IT" dirty="0"/>
              <a:t>”. The first </a:t>
            </a:r>
            <a:r>
              <a:rPr lang="it-IT" dirty="0" err="1"/>
              <a:t>two</a:t>
            </a:r>
            <a:r>
              <a:rPr lang="it-IT" dirty="0"/>
              <a:t> rooms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domestic</a:t>
            </a:r>
            <a:r>
              <a:rPr lang="it-IT" dirty="0"/>
              <a:t> </a:t>
            </a:r>
            <a:r>
              <a:rPr lang="it-IT" i="1" dirty="0" err="1"/>
              <a:t>cubiculae</a:t>
            </a:r>
            <a:r>
              <a:rPr lang="it-IT" dirty="0"/>
              <a:t> (</a:t>
            </a:r>
            <a:r>
              <a:rPr lang="it-IT" dirty="0" err="1"/>
              <a:t>bedrooms</a:t>
            </a:r>
            <a:r>
              <a:rPr lang="it-IT" dirty="0"/>
              <a:t>).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occupied</a:t>
            </a:r>
            <a:r>
              <a:rPr lang="it-IT" dirty="0"/>
              <a:t> the western </a:t>
            </a:r>
            <a:r>
              <a:rPr lang="it-IT" dirty="0" err="1"/>
              <a:t>section</a:t>
            </a:r>
            <a:r>
              <a:rPr lang="it-IT" dirty="0"/>
              <a:t> of the house. </a:t>
            </a:r>
          </a:p>
          <a:p>
            <a:pPr fontAlgn="base"/>
            <a:r>
              <a:rPr lang="it-IT" dirty="0"/>
              <a:t>The </a:t>
            </a:r>
            <a:r>
              <a:rPr lang="it-IT" dirty="0" err="1"/>
              <a:t>architecture</a:t>
            </a:r>
            <a:r>
              <a:rPr lang="it-IT" dirty="0"/>
              <a:t> </a:t>
            </a:r>
            <a:r>
              <a:rPr lang="it-IT" dirty="0" err="1"/>
              <a:t>depicted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one-</a:t>
            </a:r>
            <a:r>
              <a:rPr lang="it-IT" dirty="0" err="1"/>
              <a:t>storey</a:t>
            </a:r>
            <a:r>
              <a:rPr lang="it-IT" dirty="0"/>
              <a:t> </a:t>
            </a:r>
            <a:r>
              <a:rPr lang="it-IT" dirty="0" err="1"/>
              <a:t>structure</a:t>
            </a:r>
            <a:r>
              <a:rPr lang="it-IT" dirty="0"/>
              <a:t> with a </a:t>
            </a:r>
            <a:r>
              <a:rPr lang="it-IT" dirty="0" err="1"/>
              <a:t>central</a:t>
            </a:r>
            <a:r>
              <a:rPr lang="it-IT" dirty="0"/>
              <a:t> </a:t>
            </a:r>
            <a:r>
              <a:rPr lang="it-IT" dirty="0" err="1"/>
              <a:t>recess</a:t>
            </a:r>
            <a:r>
              <a:rPr lang="it-IT" dirty="0"/>
              <a:t> and </a:t>
            </a:r>
            <a:r>
              <a:rPr lang="it-IT" dirty="0" err="1"/>
              <a:t>narrow</a:t>
            </a:r>
            <a:r>
              <a:rPr lang="it-IT" dirty="0"/>
              <a:t> side-</a:t>
            </a:r>
            <a:r>
              <a:rPr lang="it-IT" dirty="0" err="1"/>
              <a:t>doors</a:t>
            </a:r>
            <a:r>
              <a:rPr lang="it-IT" dirty="0"/>
              <a:t> on </a:t>
            </a:r>
            <a:r>
              <a:rPr lang="it-IT" dirty="0" err="1"/>
              <a:t>each</a:t>
            </a:r>
            <a:r>
              <a:rPr lang="it-IT" dirty="0"/>
              <a:t> side, </a:t>
            </a:r>
            <a:r>
              <a:rPr lang="it-IT" dirty="0" err="1"/>
              <a:t>probably</a:t>
            </a:r>
            <a:r>
              <a:rPr lang="it-IT" dirty="0"/>
              <a:t> </a:t>
            </a:r>
            <a:r>
              <a:rPr lang="it-IT" dirty="0" err="1"/>
              <a:t>evoking</a:t>
            </a:r>
            <a:r>
              <a:rPr lang="it-IT" dirty="0"/>
              <a:t> a </a:t>
            </a:r>
            <a:r>
              <a:rPr lang="it-IT" i="1" dirty="0" err="1"/>
              <a:t>scaenae</a:t>
            </a:r>
            <a:r>
              <a:rPr lang="it-IT" i="1" dirty="0"/>
              <a:t> </a:t>
            </a:r>
            <a:r>
              <a:rPr lang="it-IT" i="1" dirty="0" err="1"/>
              <a:t>frons</a:t>
            </a:r>
            <a:r>
              <a:rPr lang="it-IT" dirty="0"/>
              <a:t>, a </a:t>
            </a:r>
            <a:r>
              <a:rPr lang="it-IT" dirty="0" err="1"/>
              <a:t>wooden</a:t>
            </a:r>
            <a:r>
              <a:rPr lang="it-IT" dirty="0"/>
              <a:t> theatre stage building.</a:t>
            </a:r>
          </a:p>
          <a:p>
            <a:pPr fontAlgn="base"/>
            <a:r>
              <a:rPr lang="it-IT" dirty="0"/>
              <a:t>The </a:t>
            </a:r>
            <a:r>
              <a:rPr lang="it-IT" dirty="0" err="1"/>
              <a:t>frescoes</a:t>
            </a:r>
            <a:r>
              <a:rPr lang="it-IT" dirty="0"/>
              <a:t> </a:t>
            </a:r>
            <a:r>
              <a:rPr lang="it-IT" dirty="0" err="1"/>
              <a:t>located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top of the </a:t>
            </a:r>
            <a:r>
              <a:rPr lang="it-IT" dirty="0" err="1"/>
              <a:t>south</a:t>
            </a:r>
            <a:r>
              <a:rPr lang="it-IT" dirty="0"/>
              <a:t> and </a:t>
            </a:r>
            <a:r>
              <a:rPr lang="it-IT" dirty="0" err="1"/>
              <a:t>north</a:t>
            </a:r>
            <a:r>
              <a:rPr lang="it-IT" dirty="0"/>
              <a:t> </a:t>
            </a:r>
            <a:r>
              <a:rPr lang="it-IT" dirty="0" err="1"/>
              <a:t>walls</a:t>
            </a:r>
            <a:r>
              <a:rPr lang="it-IT" dirty="0"/>
              <a:t> </a:t>
            </a:r>
            <a:r>
              <a:rPr lang="it-IT" dirty="0" err="1"/>
              <a:t>depict</a:t>
            </a:r>
            <a:r>
              <a:rPr lang="it-IT" dirty="0"/>
              <a:t> a </a:t>
            </a:r>
            <a:r>
              <a:rPr lang="it-IT" dirty="0" err="1"/>
              <a:t>simple</a:t>
            </a:r>
            <a:r>
              <a:rPr lang="it-IT" dirty="0"/>
              <a:t> single-</a:t>
            </a:r>
            <a:r>
              <a:rPr lang="it-IT" dirty="0" err="1"/>
              <a:t>level</a:t>
            </a:r>
            <a:r>
              <a:rPr lang="it-IT" dirty="0"/>
              <a:t>, stage-</a:t>
            </a:r>
            <a:r>
              <a:rPr lang="it-IT" dirty="0" err="1"/>
              <a:t>like</a:t>
            </a:r>
            <a:r>
              <a:rPr lang="it-IT" dirty="0"/>
              <a:t> </a:t>
            </a:r>
            <a:r>
              <a:rPr lang="it-IT" dirty="0" err="1"/>
              <a:t>structure</a:t>
            </a:r>
            <a:r>
              <a:rPr lang="it-IT" dirty="0"/>
              <a:t> with human </a:t>
            </a:r>
            <a:r>
              <a:rPr lang="it-IT" dirty="0" err="1"/>
              <a:t>figures</a:t>
            </a:r>
            <a:r>
              <a:rPr lang="it-IT" dirty="0"/>
              <a:t> in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poses</a:t>
            </a:r>
            <a:r>
              <a:rPr lang="it-IT" dirty="0"/>
              <a:t>. </a:t>
            </a:r>
            <a:r>
              <a:rPr lang="it-IT" dirty="0" err="1"/>
              <a:t>Underneath</a:t>
            </a:r>
            <a:r>
              <a:rPr lang="it-IT" dirty="0"/>
              <a:t> are </a:t>
            </a:r>
            <a:r>
              <a:rPr lang="it-IT" dirty="0" err="1"/>
              <a:t>painted</a:t>
            </a:r>
            <a:r>
              <a:rPr lang="it-IT" dirty="0"/>
              <a:t> </a:t>
            </a:r>
            <a:r>
              <a:rPr lang="it-IT" dirty="0" err="1"/>
              <a:t>bands</a:t>
            </a:r>
            <a:r>
              <a:rPr lang="it-IT" dirty="0"/>
              <a:t> with </a:t>
            </a:r>
            <a:r>
              <a:rPr lang="it-IT" dirty="0" err="1"/>
              <a:t>acanthus</a:t>
            </a:r>
            <a:r>
              <a:rPr lang="it-IT" dirty="0"/>
              <a:t> </a:t>
            </a:r>
            <a:r>
              <a:rPr lang="it-IT" dirty="0" err="1"/>
              <a:t>stem</a:t>
            </a:r>
            <a:r>
              <a:rPr lang="it-IT" dirty="0"/>
              <a:t> and </a:t>
            </a:r>
            <a:r>
              <a:rPr lang="it-IT" dirty="0" err="1"/>
              <a:t>floral</a:t>
            </a:r>
            <a:r>
              <a:rPr lang="it-IT" dirty="0"/>
              <a:t> design. One of the </a:t>
            </a:r>
            <a:r>
              <a:rPr lang="it-IT" dirty="0" err="1"/>
              <a:t>female</a:t>
            </a:r>
            <a:r>
              <a:rPr lang="it-IT" dirty="0"/>
              <a:t> figure </a:t>
            </a:r>
            <a:r>
              <a:rPr lang="it-IT" dirty="0" err="1"/>
              <a:t>wears</a:t>
            </a:r>
            <a:r>
              <a:rPr lang="it-IT" dirty="0"/>
              <a:t> a </a:t>
            </a:r>
            <a:r>
              <a:rPr lang="it-IT" dirty="0" err="1"/>
              <a:t>cloak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well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rich</a:t>
            </a:r>
            <a:r>
              <a:rPr lang="it-IT" dirty="0"/>
              <a:t> </a:t>
            </a:r>
            <a:r>
              <a:rPr lang="it-IT" dirty="0" err="1"/>
              <a:t>diadem</a:t>
            </a:r>
            <a:r>
              <a:rPr lang="it-IT" dirty="0"/>
              <a:t> and </a:t>
            </a:r>
            <a:r>
              <a:rPr lang="it-IT" dirty="0" err="1"/>
              <a:t>necklace</a:t>
            </a:r>
            <a:r>
              <a:rPr lang="it-IT" dirty="0"/>
              <a:t> </a:t>
            </a:r>
            <a:r>
              <a:rPr lang="it-IT" dirty="0" err="1"/>
              <a:t>while</a:t>
            </a:r>
            <a:r>
              <a:rPr lang="it-IT" dirty="0"/>
              <a:t> </a:t>
            </a:r>
            <a:r>
              <a:rPr lang="it-IT" dirty="0" err="1"/>
              <a:t>others</a:t>
            </a:r>
            <a:r>
              <a:rPr lang="it-IT" dirty="0"/>
              <a:t> are </a:t>
            </a:r>
            <a:r>
              <a:rPr lang="it-IT" dirty="0" err="1"/>
              <a:t>carrying</a:t>
            </a:r>
            <a:r>
              <a:rPr lang="it-IT" dirty="0"/>
              <a:t> votive </a:t>
            </a:r>
            <a:r>
              <a:rPr lang="it-IT" dirty="0" err="1"/>
              <a:t>offerings</a:t>
            </a:r>
            <a:r>
              <a:rPr lang="it-IT" dirty="0"/>
              <a:t>.</a:t>
            </a:r>
            <a:br>
              <a:rPr lang="it-IT" dirty="0"/>
            </a:br>
            <a:endParaRPr lang="it-IT" dirty="0"/>
          </a:p>
          <a:p>
            <a:pPr fontAlgn="base"/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435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8CC67B-2C76-4D46-8DEA-876A1D7C5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975" y="343697"/>
            <a:ext cx="5383896" cy="503909"/>
          </a:xfrm>
        </p:spPr>
        <p:txBody>
          <a:bodyPr>
            <a:normAutofit fontScale="90000"/>
          </a:bodyPr>
          <a:lstStyle/>
          <a:p>
            <a:r>
              <a:rPr lang="it-IT" dirty="0"/>
              <a:t>The </a:t>
            </a:r>
            <a:r>
              <a:rPr lang="it-IT" dirty="0" err="1"/>
              <a:t>map</a:t>
            </a:r>
            <a:r>
              <a:rPr lang="it-IT" dirty="0"/>
              <a:t> of </a:t>
            </a:r>
            <a:r>
              <a:rPr lang="it-IT" dirty="0" err="1"/>
              <a:t>Augusto’s</a:t>
            </a:r>
            <a:r>
              <a:rPr lang="it-IT" dirty="0"/>
              <a:t> house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815E3BE-C77E-4F5B-A27A-9B8C8021F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16" y="343697"/>
            <a:ext cx="4607171" cy="564561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A9E7A09-5955-475C-986F-512FCE303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887" y="868690"/>
            <a:ext cx="6122504" cy="29119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664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B49151-2383-41DD-AC2A-CF451BA4C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 </a:t>
            </a:r>
            <a:r>
              <a:rPr lang="it-IT" dirty="0" err="1"/>
              <a:t>optical</a:t>
            </a:r>
            <a:r>
              <a:rPr lang="it-IT" dirty="0"/>
              <a:t> </a:t>
            </a:r>
            <a:r>
              <a:rPr lang="it-IT" dirty="0" err="1"/>
              <a:t>illusions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B91E80-03B0-4953-BAF0-101115AD4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it-IT" dirty="0" err="1"/>
              <a:t>Illusionistic</a:t>
            </a:r>
            <a:r>
              <a:rPr lang="it-IT" dirty="0"/>
              <a:t> </a:t>
            </a:r>
            <a:r>
              <a:rPr lang="it-IT" dirty="0" err="1"/>
              <a:t>painted</a:t>
            </a:r>
            <a:r>
              <a:rPr lang="it-IT" dirty="0"/>
              <a:t> </a:t>
            </a:r>
            <a:r>
              <a:rPr lang="it-IT" dirty="0" err="1"/>
              <a:t>coffering</a:t>
            </a:r>
            <a:r>
              <a:rPr lang="it-IT" dirty="0"/>
              <a:t> on the </a:t>
            </a:r>
            <a:r>
              <a:rPr lang="it-IT" dirty="0" err="1"/>
              <a:t>vault</a:t>
            </a:r>
            <a:r>
              <a:rPr lang="it-IT" dirty="0"/>
              <a:t> of the “</a:t>
            </a:r>
            <a:r>
              <a:rPr lang="it-IT" dirty="0" err="1"/>
              <a:t>Ramp</a:t>
            </a:r>
            <a:r>
              <a:rPr lang="it-IT" dirty="0"/>
              <a:t> Room”, the </a:t>
            </a:r>
            <a:r>
              <a:rPr lang="it-IT" dirty="0" err="1"/>
              <a:t>painter</a:t>
            </a:r>
            <a:r>
              <a:rPr lang="it-IT" dirty="0"/>
              <a:t> </a:t>
            </a:r>
            <a:r>
              <a:rPr lang="it-IT" dirty="0" err="1"/>
              <a:t>emphasized</a:t>
            </a:r>
            <a:r>
              <a:rPr lang="it-IT" dirty="0"/>
              <a:t> the </a:t>
            </a:r>
            <a:r>
              <a:rPr lang="it-IT" dirty="0" err="1"/>
              <a:t>depth</a:t>
            </a:r>
            <a:r>
              <a:rPr lang="it-IT" dirty="0"/>
              <a:t> </a:t>
            </a:r>
            <a:r>
              <a:rPr lang="it-IT" dirty="0" err="1"/>
              <a:t>effect</a:t>
            </a:r>
            <a:r>
              <a:rPr lang="it-IT" dirty="0"/>
              <a:t> by </a:t>
            </a:r>
            <a:r>
              <a:rPr lang="it-IT" dirty="0" err="1"/>
              <a:t>using</a:t>
            </a:r>
            <a:r>
              <a:rPr lang="it-IT" dirty="0"/>
              <a:t> appropriate </a:t>
            </a:r>
            <a:r>
              <a:rPr lang="it-IT" dirty="0" err="1"/>
              <a:t>shading</a:t>
            </a:r>
            <a:r>
              <a:rPr lang="it-IT" dirty="0"/>
              <a:t>.</a:t>
            </a:r>
          </a:p>
          <a:p>
            <a:pPr fontAlgn="base"/>
            <a:r>
              <a:rPr lang="it-IT" dirty="0"/>
              <a:t>The </a:t>
            </a:r>
            <a:r>
              <a:rPr lang="it-IT" dirty="0" err="1"/>
              <a:t>ceiling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decorated</a:t>
            </a:r>
            <a:r>
              <a:rPr lang="it-IT" dirty="0"/>
              <a:t> with a </a:t>
            </a:r>
            <a:r>
              <a:rPr lang="it-IT" dirty="0" err="1"/>
              <a:t>painted</a:t>
            </a:r>
            <a:r>
              <a:rPr lang="it-IT" dirty="0"/>
              <a:t> pattern of </a:t>
            </a:r>
            <a:r>
              <a:rPr lang="it-IT" dirty="0" err="1"/>
              <a:t>rhomboidal</a:t>
            </a:r>
            <a:r>
              <a:rPr lang="it-IT" dirty="0"/>
              <a:t> and </a:t>
            </a:r>
            <a:r>
              <a:rPr lang="it-IT" dirty="0" err="1"/>
              <a:t>square</a:t>
            </a:r>
            <a:r>
              <a:rPr lang="it-IT" dirty="0"/>
              <a:t> </a:t>
            </a:r>
            <a:r>
              <a:rPr lang="it-IT" dirty="0" err="1"/>
              <a:t>coffers</a:t>
            </a:r>
            <a:r>
              <a:rPr lang="it-IT" dirty="0"/>
              <a:t> </a:t>
            </a:r>
            <a:r>
              <a:rPr lang="it-IT" dirty="0" err="1"/>
              <a:t>containing</a:t>
            </a:r>
            <a:r>
              <a:rPr lang="it-IT" dirty="0"/>
              <a:t> </a:t>
            </a:r>
            <a:r>
              <a:rPr lang="it-IT" dirty="0" err="1"/>
              <a:t>rosettes</a:t>
            </a:r>
            <a:r>
              <a:rPr lang="it-IT" dirty="0"/>
              <a:t>, </a:t>
            </a:r>
            <a:r>
              <a:rPr lang="it-IT" dirty="0" err="1"/>
              <a:t>whose</a:t>
            </a:r>
            <a:r>
              <a:rPr lang="it-IT" dirty="0"/>
              <a:t> </a:t>
            </a:r>
            <a:r>
              <a:rPr lang="it-IT" dirty="0" err="1"/>
              <a:t>relief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suggested</a:t>
            </a:r>
            <a:r>
              <a:rPr lang="it-IT" dirty="0"/>
              <a:t> by the use of </a:t>
            </a:r>
            <a:r>
              <a:rPr lang="it-IT" dirty="0" err="1"/>
              <a:t>shading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well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by </a:t>
            </a:r>
            <a:r>
              <a:rPr lang="it-IT" dirty="0" err="1"/>
              <a:t>means</a:t>
            </a:r>
            <a:r>
              <a:rPr lang="it-IT" dirty="0"/>
              <a:t> of </a:t>
            </a:r>
            <a:r>
              <a:rPr lang="it-IT" dirty="0" err="1"/>
              <a:t>perspective</a:t>
            </a:r>
            <a:r>
              <a:rPr lang="it-IT" dirty="0"/>
              <a:t>. The </a:t>
            </a:r>
            <a:r>
              <a:rPr lang="it-IT" dirty="0" err="1"/>
              <a:t>frames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rendered</a:t>
            </a:r>
            <a:r>
              <a:rPr lang="it-IT" dirty="0"/>
              <a:t> in </a:t>
            </a:r>
            <a:r>
              <a:rPr lang="it-IT" dirty="0" err="1"/>
              <a:t>shades</a:t>
            </a:r>
            <a:r>
              <a:rPr lang="it-IT" dirty="0"/>
              <a:t> of red, </a:t>
            </a:r>
            <a:r>
              <a:rPr lang="it-IT" dirty="0" err="1"/>
              <a:t>yellow</a:t>
            </a:r>
            <a:r>
              <a:rPr lang="it-IT" dirty="0"/>
              <a:t> and white, the </a:t>
            </a:r>
            <a:r>
              <a:rPr lang="it-IT" dirty="0" err="1"/>
              <a:t>inner</a:t>
            </a:r>
            <a:r>
              <a:rPr lang="it-IT" dirty="0"/>
              <a:t> </a:t>
            </a:r>
            <a:r>
              <a:rPr lang="it-IT" dirty="0" err="1"/>
              <a:t>moulding</a:t>
            </a:r>
            <a:r>
              <a:rPr lang="it-IT" dirty="0"/>
              <a:t> in </a:t>
            </a:r>
            <a:r>
              <a:rPr lang="it-IT" dirty="0" err="1"/>
              <a:t>orange</a:t>
            </a:r>
            <a:r>
              <a:rPr lang="it-IT" dirty="0"/>
              <a:t>, </a:t>
            </a:r>
            <a:r>
              <a:rPr lang="it-IT" dirty="0" err="1"/>
              <a:t>yellow</a:t>
            </a:r>
            <a:r>
              <a:rPr lang="it-IT" dirty="0"/>
              <a:t>, blue and green, and </a:t>
            </a:r>
            <a:r>
              <a:rPr lang="it-IT" dirty="0" err="1"/>
              <a:t>ornaments</a:t>
            </a:r>
            <a:r>
              <a:rPr lang="it-IT" dirty="0"/>
              <a:t> of the </a:t>
            </a:r>
            <a:r>
              <a:rPr lang="it-IT" dirty="0" err="1"/>
              <a:t>coffers</a:t>
            </a:r>
            <a:r>
              <a:rPr lang="it-IT" dirty="0"/>
              <a:t> in </a:t>
            </a:r>
            <a:r>
              <a:rPr lang="it-IT" dirty="0" err="1"/>
              <a:t>purple</a:t>
            </a:r>
            <a:r>
              <a:rPr lang="it-IT" dirty="0"/>
              <a:t>, </a:t>
            </a:r>
            <a:r>
              <a:rPr lang="it-IT" dirty="0" err="1"/>
              <a:t>black</a:t>
            </a:r>
            <a:r>
              <a:rPr lang="it-IT" dirty="0"/>
              <a:t>, white and </a:t>
            </a:r>
            <a:r>
              <a:rPr lang="it-IT" dirty="0" err="1"/>
              <a:t>yellow</a:t>
            </a:r>
            <a:r>
              <a:rPr lang="it-IT" dirty="0"/>
              <a:t>.</a:t>
            </a:r>
          </a:p>
          <a:p>
            <a:pPr fontAlgn="base"/>
            <a:r>
              <a:rPr lang="it-IT" dirty="0" err="1"/>
              <a:t>Illusionistic</a:t>
            </a:r>
            <a:r>
              <a:rPr lang="it-IT" dirty="0"/>
              <a:t> </a:t>
            </a:r>
            <a:r>
              <a:rPr lang="it-IT" dirty="0" err="1"/>
              <a:t>painted</a:t>
            </a:r>
            <a:r>
              <a:rPr lang="it-IT" dirty="0"/>
              <a:t> </a:t>
            </a:r>
            <a:r>
              <a:rPr lang="it-IT" dirty="0" err="1"/>
              <a:t>offering</a:t>
            </a:r>
            <a:r>
              <a:rPr lang="it-IT" dirty="0"/>
              <a:t> on the </a:t>
            </a:r>
            <a:r>
              <a:rPr lang="it-IT" dirty="0" err="1"/>
              <a:t>vault</a:t>
            </a:r>
            <a:r>
              <a:rPr lang="it-IT" dirty="0"/>
              <a:t> in the “</a:t>
            </a:r>
            <a:r>
              <a:rPr lang="it-IT" dirty="0" err="1"/>
              <a:t>Ramp</a:t>
            </a:r>
            <a:r>
              <a:rPr lang="it-IT" dirty="0"/>
              <a:t> Room”.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3114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E71E9A-B827-48F9-9B78-8BF37A1CD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772" y="214698"/>
            <a:ext cx="7958331" cy="1077229"/>
          </a:xfrm>
        </p:spPr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ramp</a:t>
            </a:r>
            <a:r>
              <a:rPr lang="it-IT" dirty="0"/>
              <a:t> room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7F6CAB8-4581-41A2-8FC9-3CCB94C62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897" y="929331"/>
            <a:ext cx="7262191" cy="479744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3CD3357-FC53-4A2D-8557-415A6CB1617D}"/>
              </a:ext>
            </a:extLst>
          </p:cNvPr>
          <p:cNvSpPr txBox="1"/>
          <p:nvPr/>
        </p:nvSpPr>
        <p:spPr>
          <a:xfrm>
            <a:off x="1961321" y="5726778"/>
            <a:ext cx="726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Illusionistic painted coffering on the vault in the “Ramp Room”.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396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5E3B5B-BBCA-41BA-9C43-34E7F7F5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others</a:t>
            </a:r>
            <a:r>
              <a:rPr lang="it-IT" dirty="0"/>
              <a:t> </a:t>
            </a:r>
            <a:r>
              <a:rPr lang="it-IT" dirty="0" err="1"/>
              <a:t>roomsof</a:t>
            </a:r>
            <a:r>
              <a:rPr lang="it-IT" dirty="0"/>
              <a:t> the domus Augustea :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2BA3436-A551-4A97-BB39-419CC4E2C16A}"/>
              </a:ext>
            </a:extLst>
          </p:cNvPr>
          <p:cNvSpPr/>
          <p:nvPr/>
        </p:nvSpPr>
        <p:spPr>
          <a:xfrm>
            <a:off x="1404730" y="1864079"/>
            <a:ext cx="893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Pine Room: decoration with pilastered portico and pine festoons.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4EC08AC-224F-4831-A73C-DC047ACC1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729" y="2460285"/>
            <a:ext cx="6910802" cy="384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32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3104</TotalTime>
  <Words>217</Words>
  <Application>Microsoft Office PowerPoint</Application>
  <PresentationFormat>Widescreen</PresentationFormat>
  <Paragraphs>26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Calibri</vt:lpstr>
      <vt:lpstr>MS Shell Dlg 2</vt:lpstr>
      <vt:lpstr>Wingdings</vt:lpstr>
      <vt:lpstr>Wingdings 3</vt:lpstr>
      <vt:lpstr>Madison</vt:lpstr>
      <vt:lpstr>The Augusto’s house</vt:lpstr>
      <vt:lpstr>What is that and where is it?</vt:lpstr>
      <vt:lpstr>Presentazione standard di PowerPoint</vt:lpstr>
      <vt:lpstr>The story</vt:lpstr>
      <vt:lpstr>The architectural  and artistic structure</vt:lpstr>
      <vt:lpstr>The map of Augusto’s house</vt:lpstr>
      <vt:lpstr>The  optical illusions</vt:lpstr>
      <vt:lpstr>The ramp room</vt:lpstr>
      <vt:lpstr>The others roomsof the domus Augustea 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 for your attention!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Augusto’s house</dc:title>
  <dc:creator>Rachele</dc:creator>
  <cp:lastModifiedBy>Rachele</cp:lastModifiedBy>
  <cp:revision>16</cp:revision>
  <dcterms:created xsi:type="dcterms:W3CDTF">2018-01-03T09:36:45Z</dcterms:created>
  <dcterms:modified xsi:type="dcterms:W3CDTF">2018-01-18T16:30:44Z</dcterms:modified>
</cp:coreProperties>
</file>