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3004800" cy="9753600"/>
  <p:notesSz cx="6858000" cy="9144000"/>
  <p:defaultTextStyle>
    <a:lvl1pPr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1pPr>
    <a:lvl2pPr indent="2286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2pPr>
    <a:lvl3pPr indent="4572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3pPr>
    <a:lvl4pPr indent="6858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4pPr>
    <a:lvl5pPr indent="9144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5pPr>
    <a:lvl6pPr indent="11430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6pPr>
    <a:lvl7pPr indent="13716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7pPr>
    <a:lvl8pPr indent="16002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8pPr>
    <a:lvl9pPr indent="18288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/>
      <a:tcStyle>
        <a:tcBdr/>
        <a:fill>
          <a:solidFill>
            <a:srgbClr val="F6F2E5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/>
      <a:tcStyle>
        <a:tcBdr/>
        <a:fill>
          <a:solidFill>
            <a:srgbClr val="F9F5E8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E9E7DC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512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48367432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508000" y="51816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Livello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Titolo Testo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Livello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Titolo Testo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Titolo Testo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Livello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508000" y="25781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Titolo Testo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Titolo Testo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Livello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Titolo Testo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1pPr>
            <a:lvl2pPr marL="7366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2pPr>
            <a:lvl3pPr marL="11049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3pPr>
            <a:lvl4pPr marL="14732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4pPr>
            <a:lvl5pPr marL="18415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Livello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Livello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5781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Titolo Testo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Livello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defTabSz="584200">
        <a:lnSpc>
          <a:spcPct val="90000"/>
        </a:lnSpc>
        <a:defRPr sz="6400" cap="all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1pPr>
      <a:lvl2pPr indent="228600" defTabSz="584200">
        <a:lnSpc>
          <a:spcPct val="90000"/>
        </a:lnSpc>
        <a:defRPr sz="6400" cap="all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2pPr>
      <a:lvl3pPr indent="457200" defTabSz="584200">
        <a:lnSpc>
          <a:spcPct val="90000"/>
        </a:lnSpc>
        <a:defRPr sz="6400" cap="all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3pPr>
      <a:lvl4pPr indent="685800" defTabSz="584200">
        <a:lnSpc>
          <a:spcPct val="90000"/>
        </a:lnSpc>
        <a:defRPr sz="6400" cap="all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4pPr>
      <a:lvl5pPr indent="914400" defTabSz="584200">
        <a:lnSpc>
          <a:spcPct val="90000"/>
        </a:lnSpc>
        <a:defRPr sz="6400" cap="all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5pPr>
      <a:lvl6pPr indent="1143000" defTabSz="584200">
        <a:lnSpc>
          <a:spcPct val="90000"/>
        </a:lnSpc>
        <a:defRPr sz="6400" cap="all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6pPr>
      <a:lvl7pPr indent="1371600" defTabSz="584200">
        <a:lnSpc>
          <a:spcPct val="90000"/>
        </a:lnSpc>
        <a:defRPr sz="6400" cap="all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7pPr>
      <a:lvl8pPr indent="1600200" defTabSz="584200">
        <a:lnSpc>
          <a:spcPct val="90000"/>
        </a:lnSpc>
        <a:defRPr sz="6400" cap="all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8pPr>
      <a:lvl9pPr indent="1828800" defTabSz="584200">
        <a:lnSpc>
          <a:spcPct val="90000"/>
        </a:lnSpc>
        <a:defRPr sz="6400" cap="all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419100" indent="-419100" defTabSz="584200">
        <a:spcBef>
          <a:spcPts val="4200"/>
        </a:spcBef>
        <a:buSzPct val="30000"/>
        <a:buBlip>
          <a:blip r:embed="rId15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1pPr>
      <a:lvl2pPr marL="838200" indent="-419100" defTabSz="584200">
        <a:spcBef>
          <a:spcPts val="4200"/>
        </a:spcBef>
        <a:buSzPct val="30000"/>
        <a:buBlip>
          <a:blip r:embed="rId15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2pPr>
      <a:lvl3pPr marL="1257300" indent="-419100" defTabSz="584200">
        <a:spcBef>
          <a:spcPts val="4200"/>
        </a:spcBef>
        <a:buSzPct val="30000"/>
        <a:buBlip>
          <a:blip r:embed="rId15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3pPr>
      <a:lvl4pPr marL="1676400" indent="-419100" defTabSz="584200">
        <a:spcBef>
          <a:spcPts val="4200"/>
        </a:spcBef>
        <a:buSzPct val="30000"/>
        <a:buBlip>
          <a:blip r:embed="rId15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4pPr>
      <a:lvl5pPr marL="2095500" indent="-419100" defTabSz="584200">
        <a:spcBef>
          <a:spcPts val="4200"/>
        </a:spcBef>
        <a:buSzPct val="30000"/>
        <a:buBlip>
          <a:blip r:embed="rId15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5pPr>
      <a:lvl6pPr marL="2514600" indent="-419100" defTabSz="584200">
        <a:spcBef>
          <a:spcPts val="4200"/>
        </a:spcBef>
        <a:buSzPct val="30000"/>
        <a:buBlip>
          <a:blip r:embed="rId15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6pPr>
      <a:lvl7pPr marL="2933700" indent="-419100" defTabSz="584200">
        <a:spcBef>
          <a:spcPts val="4200"/>
        </a:spcBef>
        <a:buSzPct val="30000"/>
        <a:buBlip>
          <a:blip r:embed="rId15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7pPr>
      <a:lvl8pPr marL="3352800" indent="-419100" defTabSz="584200">
        <a:spcBef>
          <a:spcPts val="4200"/>
        </a:spcBef>
        <a:buSzPct val="30000"/>
        <a:buBlip>
          <a:blip r:embed="rId15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8pPr>
      <a:lvl9pPr marL="3771900" indent="-419100" defTabSz="584200">
        <a:spcBef>
          <a:spcPts val="4200"/>
        </a:spcBef>
        <a:buSzPct val="30000"/>
        <a:buBlip>
          <a:blip r:embed="rId15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DOMIZIANO’s Palace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di Leonardo Milana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2"/>
          <p:cNvGrpSpPr/>
          <p:nvPr/>
        </p:nvGrpSpPr>
        <p:grpSpPr>
          <a:xfrm>
            <a:off x="493619" y="2905899"/>
            <a:ext cx="5778501" cy="5854701"/>
            <a:chOff x="-127000" y="-88900"/>
            <a:chExt cx="5778500" cy="5854700"/>
          </a:xfrm>
        </p:grpSpPr>
        <p:pic>
          <p:nvPicPr>
            <p:cNvPr id="61" name="domiziano-1.jpg"/>
            <p:cNvPicPr/>
            <p:nvPr/>
          </p:nvPicPr>
          <p:blipFill>
            <a:blip r:embed="rId2">
              <a:extLst/>
            </a:blip>
            <a:srcRect l="14000" r="14000"/>
            <a:stretch>
              <a:fillRect/>
            </a:stretch>
          </p:blipFill>
          <p:spPr>
            <a:xfrm>
              <a:off x="0" y="0"/>
              <a:ext cx="5524500" cy="55245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0" name="Immagine 59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5778500" cy="5854700"/>
            </a:xfrm>
            <a:prstGeom prst="rect">
              <a:avLst/>
            </a:prstGeom>
            <a:effectLst/>
          </p:spPr>
        </p:pic>
      </p:grpSp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Domiziano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 defTabSz="457200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B5854"/>
                </a:solidFill>
              </a:rPr>
              <a:t>The Domiziano's Palace is a big building in the south est zone of Palatino.</a:t>
            </a:r>
          </a:p>
          <a:p>
            <a:pPr marL="0" lvl="0" indent="0" defTabSz="457200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B5854"/>
                </a:solidFill>
              </a:rPr>
              <a:t>It was the emperor's house and it had functions to govern the Roman empire.</a:t>
            </a:r>
          </a:p>
          <a:p>
            <a:pPr marL="0" lvl="0" indent="0" defTabSz="457200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B5854"/>
                </a:solidFill>
              </a:rPr>
              <a:t>The architect was Rabirio; he worked in the age of Tito Flavio Domiziano.</a:t>
            </a:r>
          </a:p>
          <a:p>
            <a:pPr marL="0" lvl="0" indent="0" defTabSz="457200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B5854"/>
                </a:solidFill>
              </a:rPr>
              <a:t>Under this palace there were other buildings of previous age.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8"/>
          <p:cNvGrpSpPr/>
          <p:nvPr/>
        </p:nvGrpSpPr>
        <p:grpSpPr>
          <a:xfrm>
            <a:off x="2883365" y="596811"/>
            <a:ext cx="7238070" cy="6832778"/>
            <a:chOff x="-126999" y="-88900"/>
            <a:chExt cx="7238069" cy="6832776"/>
          </a:xfrm>
        </p:grpSpPr>
        <p:pic>
          <p:nvPicPr>
            <p:cNvPr id="67" name="IMG_20180118_180711.jpg"/>
            <p:cNvPicPr/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0" y="0"/>
              <a:ext cx="6984071" cy="650257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6" name="Immagine 65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1" y="-88900"/>
              <a:ext cx="7238072" cy="6832777"/>
            </a:xfrm>
            <a:prstGeom prst="rect">
              <a:avLst/>
            </a:prstGeom>
            <a:effectLst/>
          </p:spPr>
        </p:pic>
      </p:grp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508000" y="7467597"/>
            <a:ext cx="11988800" cy="1905004"/>
          </a:xfrm>
          <a:prstGeom prst="rect">
            <a:avLst/>
          </a:prstGeom>
        </p:spPr>
        <p:txBody>
          <a:bodyPr/>
          <a:lstStyle/>
          <a:p>
            <a:pPr lvl="0" defTabSz="45720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B5854"/>
                </a:solidFill>
              </a:rPr>
              <a:t>There are three areas: the first is the </a:t>
            </a:r>
            <a:r>
              <a:rPr sz="2100" i="1">
                <a:solidFill>
                  <a:srgbClr val="5B5854"/>
                </a:solidFill>
              </a:rPr>
              <a:t>Domus Flavia</a:t>
            </a:r>
            <a:r>
              <a:rPr sz="2100">
                <a:solidFill>
                  <a:srgbClr val="5B5854"/>
                </a:solidFill>
              </a:rPr>
              <a:t>, the official palace; the second one is the </a:t>
            </a:r>
            <a:r>
              <a:rPr sz="2100" i="1">
                <a:solidFill>
                  <a:srgbClr val="5B5854"/>
                </a:solidFill>
              </a:rPr>
              <a:t>Domus Augustana, </a:t>
            </a:r>
            <a:r>
              <a:rPr sz="2100">
                <a:solidFill>
                  <a:srgbClr val="5B5854"/>
                </a:solidFill>
              </a:rPr>
              <a:t>the emperor private house; the third one is the Stadium. </a:t>
            </a:r>
          </a:p>
          <a:p>
            <a:pPr lvl="0" defTabSz="45720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endParaRPr sz="1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3"/>
          <p:cNvGrpSpPr/>
          <p:nvPr/>
        </p:nvGrpSpPr>
        <p:grpSpPr>
          <a:xfrm>
            <a:off x="754488" y="3229430"/>
            <a:ext cx="5727701" cy="5333088"/>
            <a:chOff x="-127000" y="-88900"/>
            <a:chExt cx="5727700" cy="5333087"/>
          </a:xfrm>
        </p:grpSpPr>
        <p:pic>
          <p:nvPicPr>
            <p:cNvPr id="72" name="IMG_20180118_181116.jpg"/>
            <p:cNvPicPr/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0" y="0"/>
              <a:ext cx="5473701" cy="500288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1" name="Immagine 70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1" y="-88900"/>
              <a:ext cx="5727701" cy="5333088"/>
            </a:xfrm>
            <a:prstGeom prst="rect">
              <a:avLst/>
            </a:prstGeom>
            <a:effectLst/>
          </p:spPr>
        </p:pic>
      </p:grpSp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635000" y="482600"/>
            <a:ext cx="11988800" cy="19050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domus flavia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 defTabSz="457200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5B5854"/>
                </a:solidFill>
              </a:rPr>
              <a:t>In the centre of </a:t>
            </a:r>
            <a:r>
              <a:rPr i="1">
                <a:solidFill>
                  <a:srgbClr val="5B5854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Domus Flavia</a:t>
            </a:r>
            <a:r>
              <a:rPr>
                <a:solidFill>
                  <a:srgbClr val="5B5854"/>
                </a:solidFill>
              </a:rPr>
              <a:t> there is a rectangular peristyle, with an arcade, marble columns and an octagonal fountain. </a:t>
            </a:r>
          </a:p>
          <a:p>
            <a:pPr marL="0" lvl="0" indent="0" defTabSz="457200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5B5854"/>
                </a:solidFill>
              </a:rPr>
              <a:t>According to the literature Domiziano loved walking in this arcade; it was covered with marble to let reflected imagines that allowed the emperor to watch out for enemies.</a:t>
            </a:r>
          </a:p>
          <a:p>
            <a:pPr marL="0" lvl="0" indent="0" defTabSz="457200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5B5854"/>
                </a:solidFill>
              </a:rPr>
              <a:t>In the peristilio there are:</a:t>
            </a:r>
          </a:p>
          <a:p>
            <a:pPr marL="152400" lvl="0" indent="-152400" defTabSz="457200">
              <a:spcBef>
                <a:spcPts val="0"/>
              </a:spcBef>
              <a:buSzTx/>
              <a:buFontTx/>
              <a:buNone/>
              <a:tabLst>
                <a:tab pos="152400" algn="l"/>
              </a:tabLst>
              <a:defRPr sz="1800">
                <a:solidFill>
                  <a:srgbClr val="000000"/>
                </a:solidFill>
              </a:defRPr>
            </a:pPr>
            <a:r>
              <a:rPr baseline="11111">
                <a:solidFill>
                  <a:srgbClr val="5B5854"/>
                </a:solidFill>
              </a:rPr>
              <a:t>-	</a:t>
            </a:r>
            <a:r>
              <a:rPr>
                <a:solidFill>
                  <a:srgbClr val="5B5854"/>
                </a:solidFill>
              </a:rPr>
              <a:t>the Aula Regia, with alcoves and statues. In this area there were the </a:t>
            </a:r>
            <a:r>
              <a:rPr i="1">
                <a:solidFill>
                  <a:srgbClr val="5B5854"/>
                </a:solidFill>
              </a:rPr>
              <a:t>salutationes</a:t>
            </a:r>
            <a:r>
              <a:rPr>
                <a:solidFill>
                  <a:srgbClr val="5B5854"/>
                </a:solidFill>
              </a:rPr>
              <a:t> to the emperor; he was in the centre like </a:t>
            </a:r>
            <a:r>
              <a:rPr i="1">
                <a:solidFill>
                  <a:srgbClr val="5B5854"/>
                </a:solidFill>
              </a:rPr>
              <a:t>Dominus et Deus</a:t>
            </a:r>
            <a:r>
              <a:rPr>
                <a:solidFill>
                  <a:srgbClr val="5B5854"/>
                </a:solidFill>
              </a:rPr>
              <a:t> (Lord and God);</a:t>
            </a:r>
            <a:endParaRPr baseline="11111">
              <a:solidFill>
                <a:srgbClr val="5B5854"/>
              </a:solidFill>
            </a:endParaRPr>
          </a:p>
          <a:p>
            <a:pPr marL="152400" lvl="0" indent="-152400" defTabSz="457200">
              <a:spcBef>
                <a:spcPts val="0"/>
              </a:spcBef>
              <a:buSzTx/>
              <a:buFontTx/>
              <a:buNone/>
              <a:tabLst>
                <a:tab pos="152400" algn="l"/>
              </a:tabLst>
              <a:defRPr sz="1800">
                <a:solidFill>
                  <a:srgbClr val="000000"/>
                </a:solidFill>
              </a:defRPr>
            </a:pPr>
            <a:r>
              <a:rPr baseline="11111">
                <a:solidFill>
                  <a:srgbClr val="5B5854"/>
                </a:solidFill>
              </a:rPr>
              <a:t>-	</a:t>
            </a:r>
            <a:r>
              <a:rPr>
                <a:solidFill>
                  <a:srgbClr val="5B5854"/>
                </a:solidFill>
              </a:rPr>
              <a:t>the Basilica, where the Empire's politics was decided;</a:t>
            </a:r>
            <a:endParaRPr baseline="11111">
              <a:solidFill>
                <a:srgbClr val="5B5854"/>
              </a:solidFill>
            </a:endParaRPr>
          </a:p>
          <a:p>
            <a:pPr marL="152400" lvl="0" indent="-152400" defTabSz="457200">
              <a:spcBef>
                <a:spcPts val="0"/>
              </a:spcBef>
              <a:buSzTx/>
              <a:buFontTx/>
              <a:buNone/>
              <a:tabLst>
                <a:tab pos="152400" algn="l"/>
              </a:tabLst>
              <a:defRPr sz="1800">
                <a:solidFill>
                  <a:srgbClr val="000000"/>
                </a:solidFill>
              </a:defRPr>
            </a:pPr>
            <a:r>
              <a:rPr baseline="11111">
                <a:solidFill>
                  <a:srgbClr val="5B5854"/>
                </a:solidFill>
              </a:rPr>
              <a:t>-	</a:t>
            </a:r>
            <a:r>
              <a:rPr>
                <a:solidFill>
                  <a:srgbClr val="5B5854"/>
                </a:solidFill>
              </a:rPr>
              <a:t>the Larario, the religious area with the praetorian guards;</a:t>
            </a:r>
            <a:endParaRPr baseline="11111">
              <a:solidFill>
                <a:srgbClr val="5B5854"/>
              </a:solidFill>
            </a:endParaRPr>
          </a:p>
          <a:p>
            <a:pPr marL="152400" lvl="0" indent="-152400" defTabSz="457200">
              <a:spcBef>
                <a:spcPts val="0"/>
              </a:spcBef>
              <a:buSzTx/>
              <a:buFontTx/>
              <a:buNone/>
              <a:tabLst>
                <a:tab pos="152400" algn="l"/>
              </a:tabLst>
              <a:defRPr sz="1800">
                <a:solidFill>
                  <a:srgbClr val="000000"/>
                </a:solidFill>
              </a:defRPr>
            </a:pPr>
            <a:r>
              <a:rPr baseline="11111">
                <a:solidFill>
                  <a:srgbClr val="5B5854"/>
                </a:solidFill>
              </a:rPr>
              <a:t>-	</a:t>
            </a:r>
            <a:r>
              <a:rPr>
                <a:solidFill>
                  <a:srgbClr val="5B5854"/>
                </a:solidFill>
              </a:rPr>
              <a:t>the </a:t>
            </a:r>
            <a:r>
              <a:rPr i="1">
                <a:solidFill>
                  <a:srgbClr val="5B5854"/>
                </a:solidFill>
              </a:rPr>
              <a:t>Cenatio Iovis, triclinio, </a:t>
            </a:r>
            <a:r>
              <a:rPr>
                <a:solidFill>
                  <a:srgbClr val="5B5854"/>
                </a:solidFill>
              </a:rPr>
              <a:t>was</a:t>
            </a:r>
            <a:r>
              <a:rPr i="1">
                <a:solidFill>
                  <a:srgbClr val="5B5854"/>
                </a:solidFill>
              </a:rPr>
              <a:t> </a:t>
            </a:r>
            <a:r>
              <a:rPr>
                <a:solidFill>
                  <a:srgbClr val="5B5854"/>
                </a:solidFill>
              </a:rPr>
              <a:t>the dining room, with a marble floor above the hypocaust. (a dual floor system used to warm the rooms); near it there were some oval fountains with water games.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9"/>
          <p:cNvGrpSpPr/>
          <p:nvPr/>
        </p:nvGrpSpPr>
        <p:grpSpPr>
          <a:xfrm>
            <a:off x="6898606" y="5081127"/>
            <a:ext cx="5737895" cy="3783473"/>
            <a:chOff x="-126999" y="-88900"/>
            <a:chExt cx="5737893" cy="3783472"/>
          </a:xfrm>
        </p:grpSpPr>
        <p:pic>
          <p:nvPicPr>
            <p:cNvPr id="78" name="IMG_20180118_181048.jpg"/>
            <p:cNvPicPr/>
            <p:nvPr/>
          </p:nvPicPr>
          <p:blipFill>
            <a:blip r:embed="rId2">
              <a:extLst/>
            </a:blip>
            <a:srcRect t="17576" b="17576"/>
            <a:stretch>
              <a:fillRect/>
            </a:stretch>
          </p:blipFill>
          <p:spPr>
            <a:xfrm>
              <a:off x="0" y="0"/>
              <a:ext cx="5483894" cy="345327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7" name="Immagine 76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5737894" cy="3783473"/>
            </a:xfrm>
            <a:prstGeom prst="rect">
              <a:avLst/>
            </a:prstGeom>
            <a:effectLst/>
          </p:spPr>
        </p:pic>
      </p:grpSp>
      <p:grpSp>
        <p:nvGrpSpPr>
          <p:cNvPr id="82" name="Group 82"/>
          <p:cNvGrpSpPr/>
          <p:nvPr/>
        </p:nvGrpSpPr>
        <p:grpSpPr>
          <a:xfrm>
            <a:off x="451080" y="866124"/>
            <a:ext cx="6474552" cy="5811675"/>
            <a:chOff x="-127000" y="-88900"/>
            <a:chExt cx="6474550" cy="5811674"/>
          </a:xfrm>
        </p:grpSpPr>
        <p:pic>
          <p:nvPicPr>
            <p:cNvPr id="81" name="IMG_20180118_181136.jpg"/>
            <p:cNvPicPr/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>
            <a:xfrm>
              <a:off x="0" y="0"/>
              <a:ext cx="6220551" cy="548147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0" name="Immagine 79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27000" y="-88900"/>
              <a:ext cx="6474551" cy="581167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6"/>
          <p:cNvGrpSpPr/>
          <p:nvPr/>
        </p:nvGrpSpPr>
        <p:grpSpPr>
          <a:xfrm>
            <a:off x="2122666" y="6072437"/>
            <a:ext cx="5914668" cy="2976311"/>
            <a:chOff x="-126999" y="-88899"/>
            <a:chExt cx="5914666" cy="2976310"/>
          </a:xfrm>
        </p:grpSpPr>
        <p:pic>
          <p:nvPicPr>
            <p:cNvPr id="85" name="IMG_20180118_181155.jpg"/>
            <p:cNvPicPr/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0" y="0"/>
              <a:ext cx="5660668" cy="264611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4" name="Immagine 83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5914668" cy="2976311"/>
            </a:xfrm>
            <a:prstGeom prst="rect">
              <a:avLst/>
            </a:prstGeom>
            <a:effectLst/>
          </p:spPr>
        </p:pic>
      </p:grpSp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Domus augustana</a:t>
            </a:r>
          </a:p>
        </p:txBody>
      </p:sp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xfrm>
            <a:off x="654050" y="2799013"/>
            <a:ext cx="5727700" cy="2976312"/>
          </a:xfrm>
          <a:prstGeom prst="rect">
            <a:avLst/>
          </a:prstGeom>
        </p:spPr>
        <p:txBody>
          <a:bodyPr/>
          <a:lstStyle/>
          <a:p>
            <a:pPr marL="0" lvl="0" indent="0" defTabSz="457200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2100">
              <a:solidFill>
                <a:srgbClr val="FF26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marL="0" lvl="0" indent="0" defTabSz="457200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B5854"/>
                </a:solidFill>
              </a:rPr>
              <a:t>Next to </a:t>
            </a:r>
            <a:r>
              <a:rPr sz="2100" i="1">
                <a:solidFill>
                  <a:srgbClr val="5B5854"/>
                </a:solidFill>
              </a:rPr>
              <a:t>Domus Flavia</a:t>
            </a:r>
            <a:r>
              <a:rPr sz="2100">
                <a:solidFill>
                  <a:srgbClr val="5B5854"/>
                </a:solidFill>
              </a:rPr>
              <a:t> there was another area: the </a:t>
            </a:r>
            <a:r>
              <a:rPr sz="2100" i="1">
                <a:solidFill>
                  <a:srgbClr val="5B5854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Domus Augustana</a:t>
            </a:r>
            <a:r>
              <a:rPr sz="2100" i="1">
                <a:solidFill>
                  <a:srgbClr val="5B5854"/>
                </a:solidFill>
              </a:rPr>
              <a:t>,</a:t>
            </a:r>
            <a:r>
              <a:rPr sz="2100">
                <a:solidFill>
                  <a:srgbClr val="5B5854"/>
                </a:solidFill>
              </a:rPr>
              <a:t> a big building that was the emperor’s private house. In the centre there was a small temple for Minerva, the divinity that protected Domiziano. Under this area there was an inferior peristyle (10 metres), with a fountain.</a:t>
            </a:r>
          </a:p>
          <a:p>
            <a:pPr marL="0" lvl="0" indent="0" defTabSz="457200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B5854"/>
                </a:solidFill>
              </a:rPr>
              <a:t>There were also a courtyard and a big Esedra (towards Circo Massimo).</a:t>
            </a:r>
          </a:p>
        </p:txBody>
      </p:sp>
      <p:grpSp>
        <p:nvGrpSpPr>
          <p:cNvPr id="91" name="Group 91"/>
          <p:cNvGrpSpPr/>
          <p:nvPr/>
        </p:nvGrpSpPr>
        <p:grpSpPr>
          <a:xfrm>
            <a:off x="8226246" y="3028169"/>
            <a:ext cx="4074384" cy="3817910"/>
            <a:chOff x="-127000" y="-88900"/>
            <a:chExt cx="4074382" cy="3817909"/>
          </a:xfrm>
        </p:grpSpPr>
        <p:pic>
          <p:nvPicPr>
            <p:cNvPr id="90" name="IMG_20180118_181227.jp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820383" cy="348771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9" name="Immagine 88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27000" y="-88900"/>
              <a:ext cx="4074383" cy="381791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stadium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7774632" y="2990850"/>
            <a:ext cx="5115868" cy="5524500"/>
          </a:xfrm>
          <a:prstGeom prst="rect">
            <a:avLst/>
          </a:prstGeom>
        </p:spPr>
        <p:txBody>
          <a:bodyPr/>
          <a:lstStyle/>
          <a:p>
            <a:pPr marL="0" lvl="0" indent="0" defTabSz="457200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B5854"/>
                </a:solidFill>
              </a:rPr>
              <a:t>The last area of the Palace was the marbling </a:t>
            </a:r>
            <a:r>
              <a:rPr sz="2100">
                <a:solidFill>
                  <a:srgbClr val="5B5854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Stadium</a:t>
            </a:r>
            <a:r>
              <a:rPr sz="2100">
                <a:solidFill>
                  <a:srgbClr val="5B5854"/>
                </a:solidFill>
              </a:rPr>
              <a:t>; it was 150 metres long, with a double arcade and a spine in the middle. The emperor’s family walked here.</a:t>
            </a:r>
          </a:p>
        </p:txBody>
      </p:sp>
      <p:grpSp>
        <p:nvGrpSpPr>
          <p:cNvPr id="97" name="Group 97"/>
          <p:cNvGrpSpPr/>
          <p:nvPr/>
        </p:nvGrpSpPr>
        <p:grpSpPr>
          <a:xfrm>
            <a:off x="450306" y="3230286"/>
            <a:ext cx="7254863" cy="5331375"/>
            <a:chOff x="-126999" y="-88899"/>
            <a:chExt cx="7254862" cy="5331373"/>
          </a:xfrm>
        </p:grpSpPr>
        <p:pic>
          <p:nvPicPr>
            <p:cNvPr id="96" name="IMG_20180118_181245.jpg"/>
            <p:cNvPicPr/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0" y="0"/>
              <a:ext cx="7000863" cy="500117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5" name="Immagine 94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7254863" cy="533137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3">
  <a:themeElements>
    <a:clrScheme name="New_Template3">
      <a:dk1>
        <a:srgbClr val="606060"/>
      </a:dk1>
      <a:lt1>
        <a:srgbClr val="000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</Words>
  <Application>Microsoft Macintosh PowerPoint</Application>
  <PresentationFormat>Personalizzato</PresentationFormat>
  <Paragraphs>22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New_Template3</vt:lpstr>
      <vt:lpstr>DOMIZIANO’s Palace</vt:lpstr>
      <vt:lpstr>Domiziano</vt:lpstr>
      <vt:lpstr>Presentazione di PowerPoint</vt:lpstr>
      <vt:lpstr>domus flavia</vt:lpstr>
      <vt:lpstr>Presentazione di PowerPoint</vt:lpstr>
      <vt:lpstr>Domus augustana</vt:lpstr>
      <vt:lpstr>stadium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DOMIZIANO’s Palace</dc:title>
  <cp:lastModifiedBy>Napoleone</cp:lastModifiedBy>
  <cp:revision>1</cp:revision>
  <dcterms:modified xsi:type="dcterms:W3CDTF">2018-01-18T20:22:27Z</dcterms:modified>
</cp:coreProperties>
</file>