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2" d="100"/>
          <a:sy n="122" d="100"/>
        </p:scale>
        <p:origin x="-71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it-IT" smtClean="0"/>
              <a:t>Fare clic per modificare stile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D39A148-8AAF-FE49-A9ED-77076851E839}" type="datetimeFigureOut">
              <a:rPr lang="it-IT" smtClean="0"/>
              <a:t>18/01/18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6F105C8-2FA3-AB49-AF21-E6E115559C4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1D39A148-8AAF-FE49-A9ED-77076851E839}" type="datetimeFigureOut">
              <a:rPr lang="it-IT" smtClean="0"/>
              <a:t>18/01/18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6F105C8-2FA3-AB49-AF21-E6E115559C4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it-IT" smtClean="0"/>
              <a:t>Fare clic per modificare stile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1D39A148-8AAF-FE49-A9ED-77076851E839}" type="datetimeFigureOut">
              <a:rPr lang="it-IT" smtClean="0"/>
              <a:t>18/01/18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6F105C8-2FA3-AB49-AF21-E6E115559C4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D39A148-8AAF-FE49-A9ED-77076851E839}" type="datetimeFigureOut">
              <a:rPr lang="it-IT" smtClean="0"/>
              <a:t>18/01/18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6F105C8-2FA3-AB49-AF21-E6E115559C4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mtClean="0"/>
              <a:t>Fare clic per modificare stile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it-IT" smtClean="0"/>
              <a:t>Fare clic per modificare gli stili del testo dello schema</a:t>
            </a:r>
          </a:p>
        </p:txBody>
      </p:sp>
      <p:sp>
        <p:nvSpPr>
          <p:cNvPr id="4" name="Date Placeholder 3"/>
          <p:cNvSpPr>
            <a:spLocks noGrp="1"/>
          </p:cNvSpPr>
          <p:nvPr>
            <p:ph type="dt" sz="half" idx="10"/>
          </p:nvPr>
        </p:nvSpPr>
        <p:spPr/>
        <p:txBody>
          <a:bodyPr/>
          <a:lstStyle/>
          <a:p>
            <a:fld id="{1D39A148-8AAF-FE49-A9ED-77076851E839}" type="datetimeFigureOut">
              <a:rPr lang="it-IT" smtClean="0"/>
              <a:t>18/01/18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6F105C8-2FA3-AB49-AF21-E6E115559C4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1D39A148-8AAF-FE49-A9ED-77076851E839}" type="datetimeFigureOut">
              <a:rPr lang="it-IT" smtClean="0"/>
              <a:t>18/01/18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6F105C8-2FA3-AB49-AF21-E6E115559C4C}" type="slidenum">
              <a:rPr lang="it-IT" smtClean="0"/>
              <a:t>‹n.›</a:t>
            </a:fld>
            <a:endParaRPr lang="it-IT"/>
          </a:p>
        </p:txBody>
      </p:sp>
      <p:sp>
        <p:nvSpPr>
          <p:cNvPr id="8" name="Title 7"/>
          <p:cNvSpPr>
            <a:spLocks noGrp="1"/>
          </p:cNvSpPr>
          <p:nvPr>
            <p:ph type="title"/>
          </p:nvPr>
        </p:nvSpPr>
        <p:spPr/>
        <p:txBody>
          <a:bodyPr/>
          <a:lstStyle/>
          <a:p>
            <a:r>
              <a:rPr lang="it-IT" smtClean="0"/>
              <a:t>Fare clic per modificare stile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it-IT" smtClean="0"/>
              <a:t>Fare clic per modificare gli stili del testo dello schema</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it-IT" smtClean="0"/>
              <a:t>Fare clic per modificare gli stili del testo dello schema</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1D39A148-8AAF-FE49-A9ED-77076851E839}" type="datetimeFigureOut">
              <a:rPr lang="it-IT" smtClean="0"/>
              <a:t>18/01/18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6F105C8-2FA3-AB49-AF21-E6E115559C4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Date Placeholder 2"/>
          <p:cNvSpPr>
            <a:spLocks noGrp="1"/>
          </p:cNvSpPr>
          <p:nvPr>
            <p:ph type="dt" sz="half" idx="10"/>
          </p:nvPr>
        </p:nvSpPr>
        <p:spPr/>
        <p:txBody>
          <a:bodyPr/>
          <a:lstStyle/>
          <a:p>
            <a:fld id="{1D39A148-8AAF-FE49-A9ED-77076851E839}" type="datetimeFigureOut">
              <a:rPr lang="it-IT" smtClean="0"/>
              <a:t>18/01/18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6F105C8-2FA3-AB49-AF21-E6E115559C4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9A148-8AAF-FE49-A9ED-77076851E839}" type="datetimeFigureOut">
              <a:rPr lang="it-IT" smtClean="0"/>
              <a:t>18/01/18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6F105C8-2FA3-AB49-AF21-E6E115559C4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mtClean="0"/>
              <a:t>Fare clic per modificare stile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it-IT" smtClean="0"/>
              <a:t>Fare clic per modificare gli stili del testo dello schema</a:t>
            </a:r>
          </a:p>
        </p:txBody>
      </p:sp>
      <p:sp>
        <p:nvSpPr>
          <p:cNvPr id="5" name="Date Placeholder 4"/>
          <p:cNvSpPr>
            <a:spLocks noGrp="1"/>
          </p:cNvSpPr>
          <p:nvPr>
            <p:ph type="dt" sz="half" idx="10"/>
          </p:nvPr>
        </p:nvSpPr>
        <p:spPr/>
        <p:txBody>
          <a:bodyPr/>
          <a:lstStyle/>
          <a:p>
            <a:fld id="{1D39A148-8AAF-FE49-A9ED-77076851E839}" type="datetimeFigureOut">
              <a:rPr lang="it-IT" smtClean="0"/>
              <a:t>18/01/18</a:t>
            </a:fld>
            <a:endParaRPr lang="it-IT"/>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it-IT"/>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06F105C8-2FA3-AB49-AF21-E6E115559C4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it-IT" smtClean="0"/>
              <a:t>Trascinare l'immagine su un segnaposto o fare clic sull'icona per aggiungerla</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it-IT" smtClean="0"/>
              <a:t>Fare clic per modificare stile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1D39A148-8AAF-FE49-A9ED-77076851E839}" type="datetimeFigureOut">
              <a:rPr lang="it-IT" smtClean="0"/>
              <a:t>18/01/18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6F105C8-2FA3-AB49-AF21-E6E115559C4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it-IT" smtClean="0"/>
              <a:t>Fare clic per modificare stile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39A148-8AAF-FE49-A9ED-77076851E839}" type="datetimeFigureOut">
              <a:rPr lang="it-IT" smtClean="0"/>
              <a:t>18/01/18</a:t>
            </a:fld>
            <a:endParaRPr lang="it-IT"/>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it-IT"/>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06F105C8-2FA3-AB49-AF21-E6E115559C4C}"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The </a:t>
            </a:r>
            <a:r>
              <a:rPr lang="it-IT" dirty="0" err="1" smtClean="0"/>
              <a:t>Arch</a:t>
            </a:r>
            <a:r>
              <a:rPr lang="it-IT" dirty="0" smtClean="0"/>
              <a:t> of </a:t>
            </a:r>
            <a:r>
              <a:rPr lang="it-IT" dirty="0" err="1" smtClean="0"/>
              <a:t>Titus</a:t>
            </a:r>
            <a:endParaRPr lang="it-IT" dirty="0"/>
          </a:p>
        </p:txBody>
      </p:sp>
      <p:sp>
        <p:nvSpPr>
          <p:cNvPr id="3" name="Sottotitolo 2"/>
          <p:cNvSpPr>
            <a:spLocks noGrp="1"/>
          </p:cNvSpPr>
          <p:nvPr>
            <p:ph type="subTitle" idx="1"/>
          </p:nvPr>
        </p:nvSpPr>
        <p:spPr/>
        <p:txBody>
          <a:bodyPr/>
          <a:lstStyle/>
          <a:p>
            <a:r>
              <a:rPr lang="it-IT" dirty="0" smtClean="0"/>
              <a:t>Of Francesco Manna</a:t>
            </a:r>
            <a:endParaRPr lang="it-IT" dirty="0"/>
          </a:p>
        </p:txBody>
      </p:sp>
    </p:spTree>
    <p:extLst>
      <p:ext uri="{BB962C8B-B14F-4D97-AF65-F5344CB8AC3E}">
        <p14:creationId xmlns:p14="http://schemas.microsoft.com/office/powerpoint/2010/main" val="4118170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t>The history of its construction</a:t>
            </a:r>
            <a:r>
              <a:rPr lang="it-IT" dirty="0"/>
              <a:t> </a:t>
            </a:r>
          </a:p>
        </p:txBody>
      </p:sp>
      <p:sp>
        <p:nvSpPr>
          <p:cNvPr id="3" name="Segnaposto contenuto 2"/>
          <p:cNvSpPr>
            <a:spLocks noGrp="1"/>
          </p:cNvSpPr>
          <p:nvPr>
            <p:ph idx="1"/>
          </p:nvPr>
        </p:nvSpPr>
        <p:spPr>
          <a:xfrm>
            <a:off x="4497177" y="1426254"/>
            <a:ext cx="3846723" cy="4663962"/>
          </a:xfrm>
        </p:spPr>
        <p:txBody>
          <a:bodyPr>
            <a:normAutofit fontScale="62500" lnSpcReduction="20000"/>
          </a:bodyPr>
          <a:lstStyle/>
          <a:p>
            <a:r>
              <a:rPr lang="en-US" sz="3200" b="0" dirty="0" smtClean="0"/>
              <a:t>The </a:t>
            </a:r>
            <a:r>
              <a:rPr lang="en-US" sz="3200" b="0" dirty="0"/>
              <a:t>Arch of Titus is a Roman Triumphal Arch. It was built by Domitian in  81 A.D. on the Palatine hill. It commemorates the victories of his father Vespasian and Domitian’s brother,  Titus in the Jewish War in Judaea in 71 when Jerusalem was sacked and its Temple destroyed. The arch has also a political and religious value as it expresses the divinity of Titus. </a:t>
            </a:r>
          </a:p>
          <a:p>
            <a:r>
              <a:rPr lang="en-US" sz="2900" b="0" dirty="0"/>
              <a:t> </a:t>
            </a:r>
          </a:p>
          <a:p>
            <a:endParaRPr lang="it-IT" dirty="0"/>
          </a:p>
          <a:p>
            <a:r>
              <a:rPr lang="en-US" dirty="0"/>
              <a:t> </a:t>
            </a:r>
            <a:endParaRPr lang="it-IT" dirty="0"/>
          </a:p>
          <a:p>
            <a:endParaRPr lang="it-IT" dirty="0"/>
          </a:p>
        </p:txBody>
      </p:sp>
      <p:pic>
        <p:nvPicPr>
          <p:cNvPr id="4" name="Immagine 3"/>
          <p:cNvPicPr>
            <a:picLocks noChangeAspect="1"/>
          </p:cNvPicPr>
          <p:nvPr/>
        </p:nvPicPr>
        <p:blipFill>
          <a:blip r:embed="rId2"/>
          <a:stretch>
            <a:fillRect/>
          </a:stretch>
        </p:blipFill>
        <p:spPr>
          <a:xfrm>
            <a:off x="822960" y="1249274"/>
            <a:ext cx="3101660" cy="3172555"/>
          </a:xfrm>
          <a:prstGeom prst="rect">
            <a:avLst/>
          </a:prstGeom>
        </p:spPr>
      </p:pic>
    </p:spTree>
    <p:extLst>
      <p:ext uri="{BB962C8B-B14F-4D97-AF65-F5344CB8AC3E}">
        <p14:creationId xmlns:p14="http://schemas.microsoft.com/office/powerpoint/2010/main" val="3635008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t>Later </a:t>
            </a:r>
            <a:r>
              <a:rPr lang="en-US" b="1" dirty="0" smtClean="0"/>
              <a:t>History</a:t>
            </a:r>
            <a:endParaRPr lang="it-IT" dirty="0"/>
          </a:p>
        </p:txBody>
      </p:sp>
      <p:sp>
        <p:nvSpPr>
          <p:cNvPr id="3" name="Segnaposto contenuto 2"/>
          <p:cNvSpPr>
            <a:spLocks noGrp="1"/>
          </p:cNvSpPr>
          <p:nvPr>
            <p:ph idx="1"/>
          </p:nvPr>
        </p:nvSpPr>
        <p:spPr>
          <a:xfrm>
            <a:off x="4476356" y="1100628"/>
            <a:ext cx="3867543" cy="3579849"/>
          </a:xfrm>
        </p:spPr>
        <p:txBody>
          <a:bodyPr/>
          <a:lstStyle/>
          <a:p>
            <a:r>
              <a:rPr lang="en-US" dirty="0"/>
              <a:t>The arch was incorporated into the fortifications built by the Frangipani family in medieval times. </a:t>
            </a:r>
            <a:endParaRPr lang="it-IT" dirty="0"/>
          </a:p>
          <a:p>
            <a:r>
              <a:rPr lang="en-US" dirty="0"/>
              <a:t>The significant restoration of the monument was carried out in the 19th century. </a:t>
            </a:r>
            <a:endParaRPr lang="it-IT" dirty="0"/>
          </a:p>
          <a:p>
            <a:r>
              <a:rPr lang="en-US" dirty="0"/>
              <a:t>The arch was completely dismantled and reassembled piece by piece. </a:t>
            </a:r>
            <a:endParaRPr lang="it-IT" dirty="0"/>
          </a:p>
          <a:p>
            <a:r>
              <a:rPr lang="en-US" dirty="0"/>
              <a:t>The foundation blocks of the arch are currently visible, as the original roadway was higher. </a:t>
            </a:r>
            <a:endParaRPr lang="it-IT" dirty="0"/>
          </a:p>
          <a:p>
            <a:endParaRPr lang="it-IT" dirty="0"/>
          </a:p>
        </p:txBody>
      </p:sp>
      <p:pic>
        <p:nvPicPr>
          <p:cNvPr id="4" name="Immagine 3"/>
          <p:cNvPicPr>
            <a:picLocks noChangeAspect="1"/>
          </p:cNvPicPr>
          <p:nvPr/>
        </p:nvPicPr>
        <p:blipFill rotWithShape="1">
          <a:blip r:embed="rId2"/>
          <a:srcRect l="8388" t="3583" r="7336" b="2520"/>
          <a:stretch/>
        </p:blipFill>
        <p:spPr>
          <a:xfrm>
            <a:off x="822960" y="914400"/>
            <a:ext cx="2196537" cy="3331400"/>
          </a:xfrm>
          <a:prstGeom prst="rect">
            <a:avLst/>
          </a:prstGeom>
        </p:spPr>
      </p:pic>
    </p:spTree>
    <p:extLst>
      <p:ext uri="{BB962C8B-B14F-4D97-AF65-F5344CB8AC3E}">
        <p14:creationId xmlns:p14="http://schemas.microsoft.com/office/powerpoint/2010/main" val="3273018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t>Material, Inscription and Decorative Sculpture</a:t>
            </a:r>
            <a:r>
              <a:rPr lang="it-IT" dirty="0"/>
              <a:t> </a:t>
            </a:r>
          </a:p>
        </p:txBody>
      </p:sp>
      <p:sp>
        <p:nvSpPr>
          <p:cNvPr id="3" name="Segnaposto contenuto 2"/>
          <p:cNvSpPr>
            <a:spLocks noGrp="1"/>
          </p:cNvSpPr>
          <p:nvPr>
            <p:ph idx="1"/>
          </p:nvPr>
        </p:nvSpPr>
        <p:spPr>
          <a:xfrm>
            <a:off x="4372256" y="1100628"/>
            <a:ext cx="3971643" cy="3579849"/>
          </a:xfrm>
        </p:spPr>
        <p:txBody>
          <a:bodyPr>
            <a:normAutofit fontScale="85000" lnSpcReduction="10000"/>
          </a:bodyPr>
          <a:lstStyle/>
          <a:p>
            <a:r>
              <a:rPr lang="it-IT" dirty="0"/>
              <a:t>The </a:t>
            </a:r>
            <a:r>
              <a:rPr lang="it-IT" dirty="0" err="1"/>
              <a:t>arch</a:t>
            </a:r>
            <a:r>
              <a:rPr lang="it-IT" dirty="0"/>
              <a:t> is made of </a:t>
            </a:r>
            <a:r>
              <a:rPr lang="it-IT" dirty="0" err="1"/>
              <a:t>Pentelic</a:t>
            </a:r>
            <a:r>
              <a:rPr lang="it-IT" dirty="0"/>
              <a:t> and Luna </a:t>
            </a:r>
            <a:r>
              <a:rPr lang="it-IT" dirty="0" err="1"/>
              <a:t>marble</a:t>
            </a:r>
            <a:r>
              <a:rPr lang="it-IT" dirty="0"/>
              <a:t>. On the top of the </a:t>
            </a:r>
            <a:r>
              <a:rPr lang="it-IT" dirty="0" err="1"/>
              <a:t>Arch</a:t>
            </a:r>
            <a:r>
              <a:rPr lang="it-IT" dirty="0"/>
              <a:t> of </a:t>
            </a:r>
            <a:r>
              <a:rPr lang="it-IT" dirty="0" err="1"/>
              <a:t>Titus</a:t>
            </a:r>
            <a:r>
              <a:rPr lang="it-IT" dirty="0"/>
              <a:t> is </a:t>
            </a:r>
            <a:r>
              <a:rPr lang="it-IT" dirty="0" err="1"/>
              <a:t>written</a:t>
            </a:r>
            <a:r>
              <a:rPr lang="it-IT" dirty="0"/>
              <a:t>: “</a:t>
            </a:r>
            <a:r>
              <a:rPr lang="it-IT" dirty="0" err="1"/>
              <a:t>Senatus</a:t>
            </a:r>
            <a:r>
              <a:rPr lang="it-IT" dirty="0"/>
              <a:t> / </a:t>
            </a:r>
            <a:r>
              <a:rPr lang="it-IT" dirty="0" err="1"/>
              <a:t>populusque</a:t>
            </a:r>
            <a:r>
              <a:rPr lang="it-IT" dirty="0"/>
              <a:t> </a:t>
            </a:r>
            <a:r>
              <a:rPr lang="it-IT" dirty="0" err="1"/>
              <a:t>romanus</a:t>
            </a:r>
            <a:r>
              <a:rPr lang="it-IT" dirty="0"/>
              <a:t> / divo Tito divi Vespasiani </a:t>
            </a:r>
            <a:r>
              <a:rPr lang="it-IT" dirty="0" err="1"/>
              <a:t>f</a:t>
            </a:r>
            <a:r>
              <a:rPr lang="it-IT" dirty="0"/>
              <a:t>(ilio) / Vespasiano Augusto” </a:t>
            </a:r>
            <a:r>
              <a:rPr lang="it-IT" dirty="0" err="1"/>
              <a:t>which</a:t>
            </a:r>
            <a:r>
              <a:rPr lang="it-IT" dirty="0"/>
              <a:t> </a:t>
            </a:r>
            <a:r>
              <a:rPr lang="it-IT" dirty="0" err="1"/>
              <a:t>means</a:t>
            </a:r>
            <a:r>
              <a:rPr lang="it-IT" dirty="0"/>
              <a:t> “The </a:t>
            </a:r>
            <a:r>
              <a:rPr lang="it-IT" dirty="0" err="1"/>
              <a:t>Senate</a:t>
            </a:r>
            <a:r>
              <a:rPr lang="it-IT" dirty="0"/>
              <a:t> and People of Rome, to </a:t>
            </a:r>
            <a:r>
              <a:rPr lang="it-IT" dirty="0" err="1"/>
              <a:t>Divus</a:t>
            </a:r>
            <a:r>
              <a:rPr lang="it-IT" dirty="0"/>
              <a:t> </a:t>
            </a:r>
            <a:r>
              <a:rPr lang="it-IT" dirty="0" err="1"/>
              <a:t>Titus</a:t>
            </a:r>
            <a:r>
              <a:rPr lang="it-IT" dirty="0"/>
              <a:t>, son of </a:t>
            </a:r>
            <a:r>
              <a:rPr lang="it-IT" dirty="0" err="1"/>
              <a:t>Divus</a:t>
            </a:r>
            <a:r>
              <a:rPr lang="it-IT" dirty="0"/>
              <a:t> </a:t>
            </a:r>
            <a:r>
              <a:rPr lang="it-IT" dirty="0" err="1"/>
              <a:t>Vespasian</a:t>
            </a:r>
            <a:r>
              <a:rPr lang="it-IT" dirty="0"/>
              <a:t>, </a:t>
            </a:r>
            <a:r>
              <a:rPr lang="it-IT" dirty="0" err="1"/>
              <a:t>Vespasian</a:t>
            </a:r>
            <a:r>
              <a:rPr lang="it-IT" dirty="0"/>
              <a:t> </a:t>
            </a:r>
            <a:r>
              <a:rPr lang="it-IT" dirty="0" err="1"/>
              <a:t>Augustus</a:t>
            </a:r>
            <a:r>
              <a:rPr lang="it-IT" dirty="0"/>
              <a:t>”. The use of ‘Divo’ for </a:t>
            </a:r>
            <a:r>
              <a:rPr lang="it-IT" dirty="0" err="1"/>
              <a:t>Titus</a:t>
            </a:r>
            <a:r>
              <a:rPr lang="it-IT" dirty="0"/>
              <a:t> </a:t>
            </a:r>
            <a:r>
              <a:rPr lang="it-IT" dirty="0" err="1"/>
              <a:t>indicates</a:t>
            </a:r>
            <a:r>
              <a:rPr lang="it-IT" dirty="0"/>
              <a:t> that the </a:t>
            </a:r>
            <a:r>
              <a:rPr lang="it-IT" dirty="0" err="1"/>
              <a:t>arch</a:t>
            </a:r>
            <a:r>
              <a:rPr lang="it-IT" dirty="0"/>
              <a:t> </a:t>
            </a:r>
            <a:r>
              <a:rPr lang="it-IT" dirty="0" err="1"/>
              <a:t>was</a:t>
            </a:r>
            <a:r>
              <a:rPr lang="it-IT" dirty="0"/>
              <a:t> </a:t>
            </a:r>
            <a:r>
              <a:rPr lang="it-IT" dirty="0" err="1"/>
              <a:t>erected</a:t>
            </a:r>
            <a:r>
              <a:rPr lang="it-IT" dirty="0"/>
              <a:t> </a:t>
            </a:r>
            <a:r>
              <a:rPr lang="it-IT" dirty="0" err="1"/>
              <a:t>after</a:t>
            </a:r>
            <a:r>
              <a:rPr lang="it-IT" dirty="0"/>
              <a:t> the </a:t>
            </a:r>
            <a:r>
              <a:rPr lang="it-IT" dirty="0" err="1"/>
              <a:t>death</a:t>
            </a:r>
            <a:r>
              <a:rPr lang="it-IT" dirty="0"/>
              <a:t> of the </a:t>
            </a:r>
            <a:r>
              <a:rPr lang="it-IT" dirty="0" err="1"/>
              <a:t>emperor</a:t>
            </a:r>
            <a:r>
              <a:rPr lang="it-IT" dirty="0"/>
              <a:t> in 81 A.D.  </a:t>
            </a:r>
          </a:p>
          <a:p>
            <a:r>
              <a:rPr lang="it-IT" dirty="0"/>
              <a:t>The </a:t>
            </a:r>
            <a:r>
              <a:rPr lang="it-IT" dirty="0" err="1"/>
              <a:t>Arch</a:t>
            </a:r>
            <a:r>
              <a:rPr lang="it-IT" dirty="0"/>
              <a:t> has a single opening and </a:t>
            </a:r>
            <a:r>
              <a:rPr lang="it-IT" dirty="0" err="1"/>
              <a:t>it</a:t>
            </a:r>
            <a:r>
              <a:rPr lang="it-IT" dirty="0"/>
              <a:t> is </a:t>
            </a:r>
            <a:r>
              <a:rPr lang="it-IT" dirty="0" err="1"/>
              <a:t>smaller</a:t>
            </a:r>
            <a:r>
              <a:rPr lang="it-IT" dirty="0"/>
              <a:t> and more </a:t>
            </a:r>
            <a:r>
              <a:rPr lang="it-IT" dirty="0" err="1"/>
              <a:t>modest</a:t>
            </a:r>
            <a:r>
              <a:rPr lang="it-IT" dirty="0"/>
              <a:t> than the </a:t>
            </a:r>
            <a:r>
              <a:rPr lang="it-IT" dirty="0" err="1"/>
              <a:t>Arch</a:t>
            </a:r>
            <a:r>
              <a:rPr lang="it-IT" dirty="0"/>
              <a:t> of </a:t>
            </a:r>
            <a:r>
              <a:rPr lang="it-IT" dirty="0" err="1"/>
              <a:t>Costantine</a:t>
            </a:r>
            <a:r>
              <a:rPr lang="it-IT" dirty="0"/>
              <a:t> and the </a:t>
            </a:r>
            <a:r>
              <a:rPr lang="it-IT" dirty="0" err="1"/>
              <a:t>Arch</a:t>
            </a:r>
            <a:r>
              <a:rPr lang="it-IT" dirty="0"/>
              <a:t> of </a:t>
            </a:r>
            <a:r>
              <a:rPr lang="it-IT" dirty="0" err="1"/>
              <a:t>Septimius</a:t>
            </a:r>
            <a:r>
              <a:rPr lang="it-IT" dirty="0"/>
              <a:t> </a:t>
            </a:r>
            <a:r>
              <a:rPr lang="it-IT" dirty="0" err="1"/>
              <a:t>Severus</a:t>
            </a:r>
            <a:r>
              <a:rPr lang="it-IT" dirty="0"/>
              <a:t>.</a:t>
            </a:r>
          </a:p>
          <a:p>
            <a:r>
              <a:rPr lang="it-IT" dirty="0"/>
              <a:t>The decorative </a:t>
            </a:r>
            <a:r>
              <a:rPr lang="it-IT" dirty="0" err="1"/>
              <a:t>sculpture</a:t>
            </a:r>
            <a:r>
              <a:rPr lang="it-IT" dirty="0"/>
              <a:t> is not </a:t>
            </a:r>
            <a:r>
              <a:rPr lang="it-IT" dirty="0" err="1"/>
              <a:t>well</a:t>
            </a:r>
            <a:r>
              <a:rPr lang="it-IT" dirty="0"/>
              <a:t> </a:t>
            </a:r>
            <a:r>
              <a:rPr lang="it-IT" dirty="0" err="1"/>
              <a:t>preserved</a:t>
            </a:r>
            <a:r>
              <a:rPr lang="it-IT" dirty="0"/>
              <a:t>, but some </a:t>
            </a:r>
            <a:r>
              <a:rPr lang="it-IT" dirty="0" err="1"/>
              <a:t>scenes</a:t>
            </a:r>
            <a:r>
              <a:rPr lang="it-IT" dirty="0"/>
              <a:t> are </a:t>
            </a:r>
            <a:r>
              <a:rPr lang="it-IT" dirty="0" err="1"/>
              <a:t>still</a:t>
            </a:r>
            <a:r>
              <a:rPr lang="it-IT" dirty="0"/>
              <a:t> </a:t>
            </a:r>
            <a:r>
              <a:rPr lang="it-IT" dirty="0" err="1"/>
              <a:t>visible</a:t>
            </a:r>
            <a:r>
              <a:rPr lang="it-IT" dirty="0"/>
              <a:t>, for example the </a:t>
            </a:r>
            <a:r>
              <a:rPr lang="it-IT" dirty="0" err="1"/>
              <a:t>victory</a:t>
            </a:r>
            <a:r>
              <a:rPr lang="it-IT" dirty="0"/>
              <a:t> </a:t>
            </a:r>
            <a:r>
              <a:rPr lang="it-IT" dirty="0" err="1"/>
              <a:t>triumph</a:t>
            </a:r>
            <a:r>
              <a:rPr lang="it-IT" dirty="0"/>
              <a:t> </a:t>
            </a:r>
            <a:r>
              <a:rPr lang="it-IT" dirty="0" err="1"/>
              <a:t>procession</a:t>
            </a:r>
            <a:r>
              <a:rPr lang="it-IT" dirty="0"/>
              <a:t>, </a:t>
            </a:r>
            <a:r>
              <a:rPr lang="it-IT" dirty="0" err="1"/>
              <a:t>Titus</a:t>
            </a:r>
            <a:r>
              <a:rPr lang="it-IT" dirty="0"/>
              <a:t> </a:t>
            </a:r>
            <a:r>
              <a:rPr lang="it-IT" dirty="0" err="1"/>
              <a:t>being</a:t>
            </a:r>
            <a:r>
              <a:rPr lang="it-IT" dirty="0"/>
              <a:t> </a:t>
            </a:r>
            <a:r>
              <a:rPr lang="it-IT" dirty="0" err="1"/>
              <a:t>crowned</a:t>
            </a:r>
            <a:r>
              <a:rPr lang="it-IT" dirty="0"/>
              <a:t> by a </a:t>
            </a:r>
            <a:r>
              <a:rPr lang="it-IT" dirty="0" err="1"/>
              <a:t>personification</a:t>
            </a:r>
            <a:r>
              <a:rPr lang="it-IT" dirty="0"/>
              <a:t> of </a:t>
            </a:r>
            <a:r>
              <a:rPr lang="it-IT" dirty="0" err="1"/>
              <a:t>Victory</a:t>
            </a:r>
            <a:r>
              <a:rPr lang="it-IT" dirty="0"/>
              <a:t>.</a:t>
            </a:r>
          </a:p>
          <a:p>
            <a:endParaRPr lang="it-IT" dirty="0"/>
          </a:p>
        </p:txBody>
      </p:sp>
      <p:pic>
        <p:nvPicPr>
          <p:cNvPr id="6" name="Immagine 5"/>
          <p:cNvPicPr>
            <a:picLocks noChangeAspect="1"/>
          </p:cNvPicPr>
          <p:nvPr/>
        </p:nvPicPr>
        <p:blipFill>
          <a:blip r:embed="rId2"/>
          <a:stretch>
            <a:fillRect/>
          </a:stretch>
        </p:blipFill>
        <p:spPr>
          <a:xfrm>
            <a:off x="416405" y="1458876"/>
            <a:ext cx="3612315" cy="2709236"/>
          </a:xfrm>
          <a:prstGeom prst="rect">
            <a:avLst/>
          </a:prstGeom>
        </p:spPr>
      </p:pic>
    </p:spTree>
    <p:extLst>
      <p:ext uri="{BB962C8B-B14F-4D97-AF65-F5344CB8AC3E}">
        <p14:creationId xmlns:p14="http://schemas.microsoft.com/office/powerpoint/2010/main" val="116941920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oli">
  <a:themeElements>
    <a:clrScheme name="Angoli">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oli">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ol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Angoli.thmx</Template>
  <TotalTime>15</TotalTime>
  <Words>235</Words>
  <Application>Microsoft Macintosh PowerPoint</Application>
  <PresentationFormat>Presentazione su schermo (4:3)</PresentationFormat>
  <Paragraphs>16</Paragraphs>
  <Slides>4</Slides>
  <Notes>0</Notes>
  <HiddenSlides>0</HiddenSlides>
  <MMClips>0</MMClips>
  <ScaleCrop>false</ScaleCrop>
  <HeadingPairs>
    <vt:vector size="4" baseType="variant">
      <vt:variant>
        <vt:lpstr>Tema</vt:lpstr>
      </vt:variant>
      <vt:variant>
        <vt:i4>1</vt:i4>
      </vt:variant>
      <vt:variant>
        <vt:lpstr>Titoli diapositive</vt:lpstr>
      </vt:variant>
      <vt:variant>
        <vt:i4>4</vt:i4>
      </vt:variant>
    </vt:vector>
  </HeadingPairs>
  <TitlesOfParts>
    <vt:vector size="5" baseType="lpstr">
      <vt:lpstr>Angoli</vt:lpstr>
      <vt:lpstr>The Arch of Titus</vt:lpstr>
      <vt:lpstr>The history of its construction </vt:lpstr>
      <vt:lpstr>Later History</vt:lpstr>
      <vt:lpstr>Material, Inscription and Decorative Sculpture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Arch of Titus</dc:title>
  <dc:creator>bambini</dc:creator>
  <cp:lastModifiedBy>bambini</cp:lastModifiedBy>
  <cp:revision>2</cp:revision>
  <dcterms:created xsi:type="dcterms:W3CDTF">2018-01-18T17:28:43Z</dcterms:created>
  <dcterms:modified xsi:type="dcterms:W3CDTF">2018-01-18T17:44:06Z</dcterms:modified>
</cp:coreProperties>
</file>