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C200E45-2C91-4575-8633-A8DD457C6749}"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16C8F2E-4EA6-4652-B8DE-48A5831C55AA}" type="slidenum">
              <a:rPr lang="it-IT" smtClean="0"/>
              <a:t>‹N›</a:t>
            </a:fld>
            <a:endParaRPr lang="it-IT"/>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C200E45-2C91-4575-8633-A8DD457C6749}"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16C8F2E-4EA6-4652-B8DE-48A5831C55A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C200E45-2C91-4575-8633-A8DD457C6749}"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16C8F2E-4EA6-4652-B8DE-48A5831C55A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C200E45-2C91-4575-8633-A8DD457C6749}"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16C8F2E-4EA6-4652-B8DE-48A5831C55AA}"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C200E45-2C91-4575-8633-A8DD457C6749}" type="datetimeFigureOut">
              <a:rPr lang="it-IT" smtClean="0"/>
              <a:t>12/03/2019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16C8F2E-4EA6-4652-B8DE-48A5831C55AA}" type="slidenum">
              <a:rPr lang="it-IT" smtClean="0"/>
              <a:t>‹N›</a:t>
            </a:fld>
            <a:endParaRPr lang="it-IT"/>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CC200E45-2C91-4575-8633-A8DD457C6749}" type="datetimeFigureOut">
              <a:rPr lang="it-IT" smtClean="0"/>
              <a:t>12/03/2019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16C8F2E-4EA6-4652-B8DE-48A5831C55AA}"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CC200E45-2C91-4575-8633-A8DD457C6749}" type="datetimeFigureOut">
              <a:rPr lang="it-IT" smtClean="0"/>
              <a:t>12/03/2019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16C8F2E-4EA6-4652-B8DE-48A5831C55AA}" type="slidenum">
              <a:rPr lang="it-IT" smtClean="0"/>
              <a:t>‹N›</a:t>
            </a:fld>
            <a:endParaRPr lang="it-IT"/>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C200E45-2C91-4575-8633-A8DD457C6749}" type="datetimeFigureOut">
              <a:rPr lang="it-IT" smtClean="0"/>
              <a:t>12/03/2019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16C8F2E-4EA6-4652-B8DE-48A5831C55AA}"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200E45-2C91-4575-8633-A8DD457C6749}" type="datetimeFigureOut">
              <a:rPr lang="it-IT" smtClean="0"/>
              <a:t>12/03/2019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16C8F2E-4EA6-4652-B8DE-48A5831C55A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smtClean="0"/>
              <a:t>Fare clic per modificare lo stile del titolo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C200E45-2C91-4575-8633-A8DD457C6749}" type="datetimeFigureOut">
              <a:rPr lang="it-IT" smtClean="0"/>
              <a:t>12/03/2019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16C8F2E-4EA6-4652-B8DE-48A5831C55AA}" type="slidenum">
              <a:rPr lang="it-IT" smtClean="0"/>
              <a:t>‹N›</a:t>
            </a:fld>
            <a:endParaRPr lang="it-IT"/>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C200E45-2C91-4575-8633-A8DD457C6749}" type="datetimeFigureOut">
              <a:rPr lang="it-IT" smtClean="0"/>
              <a:t>12/03/2019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16C8F2E-4EA6-4652-B8DE-48A5831C55AA}"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CC200E45-2C91-4575-8633-A8DD457C6749}" type="datetimeFigureOut">
              <a:rPr lang="it-IT" smtClean="0"/>
              <a:t>12/03/2019</a:t>
            </a:fld>
            <a:endParaRPr lang="it-IT"/>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t-IT"/>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6C8F2E-4EA6-4652-B8DE-48A5831C55AA}" type="slidenum">
              <a:rPr lang="it-IT" smtClean="0"/>
              <a:t>‹N›</a:t>
            </a:fld>
            <a:endParaRPr lang="it-IT"/>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62000" y="3200400"/>
            <a:ext cx="7543800" cy="732656"/>
          </a:xfrm>
        </p:spPr>
        <p:txBody>
          <a:bodyPr/>
          <a:lstStyle/>
          <a:p>
            <a:r>
              <a:rPr lang="it-IT" sz="4800" dirty="0" smtClean="0"/>
              <a:t>Piazza del Campidoglio</a:t>
            </a:r>
            <a:endParaRPr lang="it-IT" sz="4800" dirty="0"/>
          </a:p>
        </p:txBody>
      </p:sp>
      <p:sp>
        <p:nvSpPr>
          <p:cNvPr id="3" name="Sottotitolo 2"/>
          <p:cNvSpPr>
            <a:spLocks noGrp="1"/>
          </p:cNvSpPr>
          <p:nvPr>
            <p:ph type="subTitle" idx="1"/>
          </p:nvPr>
        </p:nvSpPr>
        <p:spPr>
          <a:xfrm>
            <a:off x="762000" y="3933056"/>
            <a:ext cx="6858000" cy="1781944"/>
          </a:xfrm>
        </p:spPr>
        <p:txBody>
          <a:bodyPr/>
          <a:lstStyle/>
          <a:p>
            <a:r>
              <a:rPr lang="it-IT" dirty="0" smtClean="0">
                <a:solidFill>
                  <a:schemeClr val="tx1"/>
                </a:solidFill>
                <a:latin typeface="Arial" pitchFamily="34" charset="0"/>
                <a:cs typeface="Arial" pitchFamily="34" charset="0"/>
              </a:rPr>
              <a:t>Milena </a:t>
            </a:r>
            <a:r>
              <a:rPr lang="it-IT" dirty="0" err="1" smtClean="0">
                <a:solidFill>
                  <a:schemeClr val="tx1"/>
                </a:solidFill>
                <a:latin typeface="Arial" pitchFamily="34" charset="0"/>
                <a:cs typeface="Arial" pitchFamily="34" charset="0"/>
              </a:rPr>
              <a:t>Petrucelli</a:t>
            </a:r>
            <a:endParaRPr lang="it-IT"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447405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endParaRPr lang="en-US" dirty="0" smtClean="0"/>
          </a:p>
          <a:p>
            <a:pPr marL="0" indent="0" algn="just">
              <a:buNone/>
            </a:pPr>
            <a:r>
              <a:rPr lang="en-US" dirty="0" smtClean="0">
                <a:solidFill>
                  <a:schemeClr val="tx1"/>
                </a:solidFill>
                <a:latin typeface="Arial" pitchFamily="34" charset="0"/>
                <a:cs typeface="Arial" pitchFamily="34" charset="0"/>
              </a:rPr>
              <a:t>Piazza </a:t>
            </a:r>
            <a:r>
              <a:rPr lang="en-US" dirty="0">
                <a:solidFill>
                  <a:schemeClr val="tx1"/>
                </a:solidFill>
                <a:latin typeface="Arial" pitchFamily="34" charset="0"/>
                <a:cs typeface="Arial" pitchFamily="34" charset="0"/>
              </a:rPr>
              <a:t>del </a:t>
            </a:r>
            <a:r>
              <a:rPr lang="en-US" dirty="0" err="1">
                <a:solidFill>
                  <a:schemeClr val="tx1"/>
                </a:solidFill>
                <a:latin typeface="Arial" pitchFamily="34" charset="0"/>
                <a:cs typeface="Arial" pitchFamily="34" charset="0"/>
              </a:rPr>
              <a:t>Campidoglio</a:t>
            </a:r>
            <a:r>
              <a:rPr lang="en-US" dirty="0">
                <a:solidFill>
                  <a:schemeClr val="tx1"/>
                </a:solidFill>
                <a:latin typeface="Arial" pitchFamily="34" charset="0"/>
                <a:cs typeface="Arial" pitchFamily="34" charset="0"/>
              </a:rPr>
              <a:t> is one of Rome's most beautiful squares, designed in the sixteenth century by Michelangelo and laid out between two summits of the Capitoline Hill, the most important of Rome's fabled seven hills.</a:t>
            </a:r>
          </a:p>
          <a:p>
            <a:pPr marL="0" indent="0" algn="just">
              <a:buNone/>
            </a:pPr>
            <a:r>
              <a:rPr lang="en-US" dirty="0">
                <a:solidFill>
                  <a:schemeClr val="tx1"/>
                </a:solidFill>
                <a:latin typeface="Arial" pitchFamily="34" charset="0"/>
                <a:cs typeface="Arial" pitchFamily="34" charset="0"/>
              </a:rPr>
              <a:t>From the founding of Rome until its fall almost one thousand years later, the Capitoline Hill symbolized the epicenter of Rome's might and many of the city's most important buildings stood on this hill.</a:t>
            </a:r>
            <a:endParaRPr lang="it-IT"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530667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7584" y="620688"/>
            <a:ext cx="7543800" cy="2376264"/>
          </a:xfrm>
        </p:spPr>
        <p:txBody>
          <a:bodyPr/>
          <a:lstStyle/>
          <a:p>
            <a:pPr marL="0" indent="0">
              <a:buNone/>
            </a:pPr>
            <a:r>
              <a:rPr lang="en-US" dirty="0">
                <a:solidFill>
                  <a:schemeClr val="tx1"/>
                </a:solidFill>
              </a:rPr>
              <a:t>Later, during the Middle Ages, the site continued to play an important part in Rome's history. The senate of Rome assembled here and even today it still has some political significance since the city hall is located here</a:t>
            </a:r>
            <a:r>
              <a:rPr lang="en-US" dirty="0">
                <a:solidFill>
                  <a:schemeClr val="tx1">
                    <a:lumMod val="50000"/>
                    <a:lumOff val="50000"/>
                  </a:schemeClr>
                </a:solidFill>
              </a:rPr>
              <a:t>. </a:t>
            </a:r>
          </a:p>
          <a:p>
            <a:pPr marL="0" indent="0">
              <a:buNone/>
            </a:pPr>
            <a:endParaRPr lang="it-IT" dirty="0">
              <a:solidFill>
                <a:schemeClr val="tx1">
                  <a:lumMod val="50000"/>
                  <a:lumOff val="50000"/>
                </a:schemeClr>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2852936"/>
            <a:ext cx="4320480" cy="2614522"/>
          </a:xfrm>
          <a:prstGeom prst="rect">
            <a:avLst/>
          </a:prstGeom>
        </p:spPr>
      </p:pic>
    </p:spTree>
    <p:extLst>
      <p:ext uri="{BB962C8B-B14F-4D97-AF65-F5344CB8AC3E}">
        <p14:creationId xmlns:p14="http://schemas.microsoft.com/office/powerpoint/2010/main" val="235050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buNone/>
            </a:pPr>
            <a:r>
              <a:rPr lang="en-US" sz="3600" b="1" dirty="0">
                <a:solidFill>
                  <a:schemeClr val="tx1"/>
                </a:solidFill>
                <a:latin typeface="Arial" pitchFamily="34" charset="0"/>
                <a:cs typeface="Arial" pitchFamily="34" charset="0"/>
              </a:rPr>
              <a:t>Michelangelo's Design</a:t>
            </a:r>
          </a:p>
          <a:p>
            <a:pPr marL="0" indent="0" algn="just">
              <a:buNone/>
            </a:pPr>
            <a:r>
              <a:rPr lang="en-US" dirty="0">
                <a:solidFill>
                  <a:schemeClr val="tx1"/>
                </a:solidFill>
                <a:latin typeface="Arial" pitchFamily="34" charset="0"/>
                <a:cs typeface="Arial" pitchFamily="34" charset="0"/>
              </a:rPr>
              <a:t>When Emperor Charles V planned a visit to Rome in 1536, the muddy Capitoline Hill was in such a derelict state that pope Paul III Farnese asked Michelangelo to design a new square, the Piazza del </a:t>
            </a:r>
            <a:r>
              <a:rPr lang="en-US" dirty="0" err="1">
                <a:solidFill>
                  <a:schemeClr val="tx1"/>
                </a:solidFill>
                <a:latin typeface="Arial" pitchFamily="34" charset="0"/>
                <a:cs typeface="Arial" pitchFamily="34" charset="0"/>
              </a:rPr>
              <a:t>Campidoglio</a:t>
            </a:r>
            <a:r>
              <a:rPr lang="en-US" dirty="0">
                <a:solidFill>
                  <a:schemeClr val="tx1"/>
                </a:solidFill>
                <a:latin typeface="Arial" pitchFamily="34" charset="0"/>
                <a:cs typeface="Arial" pitchFamily="34" charset="0"/>
              </a:rPr>
              <a:t> (Capitoline Square). The project also included a redesign of the existing buildings surrounding the square</a:t>
            </a:r>
            <a:r>
              <a:rPr lang="en-US" dirty="0" smtClean="0">
                <a:solidFill>
                  <a:schemeClr val="tx1"/>
                </a:solidFill>
                <a:latin typeface="Arial" pitchFamily="34" charset="0"/>
                <a:cs typeface="Arial" pitchFamily="34" charset="0"/>
              </a:rPr>
              <a:t>.</a:t>
            </a:r>
            <a:endParaRPr lang="it-IT"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77039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buNone/>
            </a:pPr>
            <a:r>
              <a:rPr lang="en-US" dirty="0">
                <a:solidFill>
                  <a:schemeClr val="tx1"/>
                </a:solidFill>
                <a:latin typeface="Arial" pitchFamily="34" charset="0"/>
                <a:cs typeface="Arial" pitchFamily="34" charset="0"/>
              </a:rPr>
              <a:t>Michelangelo came up with an original, trapezoidal design for the square with an intriguing oval shaped ground pattern. </a:t>
            </a:r>
          </a:p>
          <a:p>
            <a:pPr marL="0" indent="0" algn="just">
              <a:buNone/>
            </a:pPr>
            <a:r>
              <a:rPr lang="en-US" dirty="0">
                <a:solidFill>
                  <a:schemeClr val="tx1"/>
                </a:solidFill>
                <a:latin typeface="Arial" pitchFamily="34" charset="0"/>
                <a:cs typeface="Arial" pitchFamily="34" charset="0"/>
              </a:rPr>
              <a:t>Construction of the square started in 1546 but only the staircase at the entrance of the Palazzo </a:t>
            </a:r>
            <a:r>
              <a:rPr lang="en-US" dirty="0" err="1">
                <a:solidFill>
                  <a:schemeClr val="tx1"/>
                </a:solidFill>
                <a:latin typeface="Arial" pitchFamily="34" charset="0"/>
                <a:cs typeface="Arial" pitchFamily="34" charset="0"/>
              </a:rPr>
              <a:t>Senatorio</a:t>
            </a:r>
            <a:r>
              <a:rPr lang="en-US" dirty="0">
                <a:solidFill>
                  <a:schemeClr val="tx1"/>
                </a:solidFill>
                <a:latin typeface="Arial" pitchFamily="34" charset="0"/>
                <a:cs typeface="Arial" pitchFamily="34" charset="0"/>
              </a:rPr>
              <a:t> was realized when Michelangelo died in 1564. The project was finally completed in the seventeenth century according to Michelangelo's designs.</a:t>
            </a:r>
            <a:endParaRPr lang="it-IT"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06311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18</TotalTime>
  <Words>240</Words>
  <Application>Microsoft Office PowerPoint</Application>
  <PresentationFormat>Presentazione su schermo (4:3)</PresentationFormat>
  <Paragraphs>10</Paragraphs>
  <Slides>5</Slides>
  <Notes>0</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NewsPrint</vt:lpstr>
      <vt:lpstr>Piazza del Campidoglio</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Piazza del Campidoglio</dc:title>
  <dc:creator>Student 5</dc:creator>
  <cp:lastModifiedBy>Student 5</cp:lastModifiedBy>
  <cp:revision>2</cp:revision>
  <dcterms:created xsi:type="dcterms:W3CDTF">2019-03-12T10:51:44Z</dcterms:created>
  <dcterms:modified xsi:type="dcterms:W3CDTF">2019-03-12T11:10:08Z</dcterms:modified>
</cp:coreProperties>
</file>