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90" y="-24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E78185C0-DE06-4DC5-A2EA-D274364EC075}" type="datetimeFigureOut">
              <a:rPr lang="it-IT" smtClean="0"/>
              <a:t>19/01/2018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F1DA11E-B4BF-47FC-BA97-89CEC794E1A7}" type="slidenum">
              <a:rPr lang="it-IT" smtClean="0"/>
              <a:t>‹N›</a:t>
            </a:fld>
            <a:endParaRPr lang="it-IT"/>
          </a:p>
        </p:txBody>
      </p:sp>
    </p:spTree>
    <p:extLst>
      <p:ext uri="{BB962C8B-B14F-4D97-AF65-F5344CB8AC3E}">
        <p14:creationId xmlns:p14="http://schemas.microsoft.com/office/powerpoint/2010/main" val="1640516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78185C0-DE06-4DC5-A2EA-D274364EC075}" type="datetimeFigureOut">
              <a:rPr lang="it-IT" smtClean="0"/>
              <a:t>19/01/2018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F1DA11E-B4BF-47FC-BA97-89CEC794E1A7}" type="slidenum">
              <a:rPr lang="it-IT" smtClean="0"/>
              <a:t>‹N›</a:t>
            </a:fld>
            <a:endParaRPr lang="it-IT"/>
          </a:p>
        </p:txBody>
      </p:sp>
    </p:spTree>
    <p:extLst>
      <p:ext uri="{BB962C8B-B14F-4D97-AF65-F5344CB8AC3E}">
        <p14:creationId xmlns:p14="http://schemas.microsoft.com/office/powerpoint/2010/main" val="3935718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78185C0-DE06-4DC5-A2EA-D274364EC075}" type="datetimeFigureOut">
              <a:rPr lang="it-IT" smtClean="0"/>
              <a:t>19/01/2018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F1DA11E-B4BF-47FC-BA97-89CEC794E1A7}" type="slidenum">
              <a:rPr lang="it-IT" smtClean="0"/>
              <a:t>‹N›</a:t>
            </a:fld>
            <a:endParaRPr lang="it-IT"/>
          </a:p>
        </p:txBody>
      </p:sp>
    </p:spTree>
    <p:extLst>
      <p:ext uri="{BB962C8B-B14F-4D97-AF65-F5344CB8AC3E}">
        <p14:creationId xmlns:p14="http://schemas.microsoft.com/office/powerpoint/2010/main" val="3576032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78185C0-DE06-4DC5-A2EA-D274364EC075}" type="datetimeFigureOut">
              <a:rPr lang="it-IT" smtClean="0"/>
              <a:t>19/01/2018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F1DA11E-B4BF-47FC-BA97-89CEC794E1A7}" type="slidenum">
              <a:rPr lang="it-IT" smtClean="0"/>
              <a:t>‹N›</a:t>
            </a:fld>
            <a:endParaRPr lang="it-IT"/>
          </a:p>
        </p:txBody>
      </p:sp>
    </p:spTree>
    <p:extLst>
      <p:ext uri="{BB962C8B-B14F-4D97-AF65-F5344CB8AC3E}">
        <p14:creationId xmlns:p14="http://schemas.microsoft.com/office/powerpoint/2010/main" val="2182292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E78185C0-DE06-4DC5-A2EA-D274364EC075}" type="datetimeFigureOut">
              <a:rPr lang="it-IT" smtClean="0"/>
              <a:t>19/01/2018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F1DA11E-B4BF-47FC-BA97-89CEC794E1A7}" type="slidenum">
              <a:rPr lang="it-IT" smtClean="0"/>
              <a:t>‹N›</a:t>
            </a:fld>
            <a:endParaRPr lang="it-IT"/>
          </a:p>
        </p:txBody>
      </p:sp>
    </p:spTree>
    <p:extLst>
      <p:ext uri="{BB962C8B-B14F-4D97-AF65-F5344CB8AC3E}">
        <p14:creationId xmlns:p14="http://schemas.microsoft.com/office/powerpoint/2010/main" val="1937216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E78185C0-DE06-4DC5-A2EA-D274364EC075}" type="datetimeFigureOut">
              <a:rPr lang="it-IT" smtClean="0"/>
              <a:t>19/01/2018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F1DA11E-B4BF-47FC-BA97-89CEC794E1A7}" type="slidenum">
              <a:rPr lang="it-IT" smtClean="0"/>
              <a:t>‹N›</a:t>
            </a:fld>
            <a:endParaRPr lang="it-IT"/>
          </a:p>
        </p:txBody>
      </p:sp>
    </p:spTree>
    <p:extLst>
      <p:ext uri="{BB962C8B-B14F-4D97-AF65-F5344CB8AC3E}">
        <p14:creationId xmlns:p14="http://schemas.microsoft.com/office/powerpoint/2010/main" val="3073008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E78185C0-DE06-4DC5-A2EA-D274364EC075}" type="datetimeFigureOut">
              <a:rPr lang="it-IT" smtClean="0"/>
              <a:t>19/01/2018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F1DA11E-B4BF-47FC-BA97-89CEC794E1A7}" type="slidenum">
              <a:rPr lang="it-IT" smtClean="0"/>
              <a:t>‹N›</a:t>
            </a:fld>
            <a:endParaRPr lang="it-IT"/>
          </a:p>
        </p:txBody>
      </p:sp>
    </p:spTree>
    <p:extLst>
      <p:ext uri="{BB962C8B-B14F-4D97-AF65-F5344CB8AC3E}">
        <p14:creationId xmlns:p14="http://schemas.microsoft.com/office/powerpoint/2010/main" val="3442265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E78185C0-DE06-4DC5-A2EA-D274364EC075}" type="datetimeFigureOut">
              <a:rPr lang="it-IT" smtClean="0"/>
              <a:t>19/01/2018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F1DA11E-B4BF-47FC-BA97-89CEC794E1A7}" type="slidenum">
              <a:rPr lang="it-IT" smtClean="0"/>
              <a:t>‹N›</a:t>
            </a:fld>
            <a:endParaRPr lang="it-IT"/>
          </a:p>
        </p:txBody>
      </p:sp>
    </p:spTree>
    <p:extLst>
      <p:ext uri="{BB962C8B-B14F-4D97-AF65-F5344CB8AC3E}">
        <p14:creationId xmlns:p14="http://schemas.microsoft.com/office/powerpoint/2010/main" val="3482962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78185C0-DE06-4DC5-A2EA-D274364EC075}" type="datetimeFigureOut">
              <a:rPr lang="it-IT" smtClean="0"/>
              <a:t>19/01/2018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F1DA11E-B4BF-47FC-BA97-89CEC794E1A7}" type="slidenum">
              <a:rPr lang="it-IT" smtClean="0"/>
              <a:t>‹N›</a:t>
            </a:fld>
            <a:endParaRPr lang="it-IT"/>
          </a:p>
        </p:txBody>
      </p:sp>
    </p:spTree>
    <p:extLst>
      <p:ext uri="{BB962C8B-B14F-4D97-AF65-F5344CB8AC3E}">
        <p14:creationId xmlns:p14="http://schemas.microsoft.com/office/powerpoint/2010/main" val="203001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78185C0-DE06-4DC5-A2EA-D274364EC075}" type="datetimeFigureOut">
              <a:rPr lang="it-IT" smtClean="0"/>
              <a:t>19/01/2018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F1DA11E-B4BF-47FC-BA97-89CEC794E1A7}" type="slidenum">
              <a:rPr lang="it-IT" smtClean="0"/>
              <a:t>‹N›</a:t>
            </a:fld>
            <a:endParaRPr lang="it-IT"/>
          </a:p>
        </p:txBody>
      </p:sp>
    </p:spTree>
    <p:extLst>
      <p:ext uri="{BB962C8B-B14F-4D97-AF65-F5344CB8AC3E}">
        <p14:creationId xmlns:p14="http://schemas.microsoft.com/office/powerpoint/2010/main" val="3753569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78185C0-DE06-4DC5-A2EA-D274364EC075}" type="datetimeFigureOut">
              <a:rPr lang="it-IT" smtClean="0"/>
              <a:t>19/01/2018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F1DA11E-B4BF-47FC-BA97-89CEC794E1A7}" type="slidenum">
              <a:rPr lang="it-IT" smtClean="0"/>
              <a:t>‹N›</a:t>
            </a:fld>
            <a:endParaRPr lang="it-IT"/>
          </a:p>
        </p:txBody>
      </p:sp>
    </p:spTree>
    <p:extLst>
      <p:ext uri="{BB962C8B-B14F-4D97-AF65-F5344CB8AC3E}">
        <p14:creationId xmlns:p14="http://schemas.microsoft.com/office/powerpoint/2010/main" val="501127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8185C0-DE06-4DC5-A2EA-D274364EC075}" type="datetimeFigureOut">
              <a:rPr lang="it-IT" smtClean="0"/>
              <a:t>19/01/2018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1DA11E-B4BF-47FC-BA97-89CEC794E1A7}" type="slidenum">
              <a:rPr lang="it-IT" smtClean="0"/>
              <a:t>‹N›</a:t>
            </a:fld>
            <a:endParaRPr lang="it-IT"/>
          </a:p>
        </p:txBody>
      </p:sp>
    </p:spTree>
    <p:extLst>
      <p:ext uri="{BB962C8B-B14F-4D97-AF65-F5344CB8AC3E}">
        <p14:creationId xmlns:p14="http://schemas.microsoft.com/office/powerpoint/2010/main" val="34826363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THE BASILICA OF </a:t>
            </a:r>
            <a:r>
              <a:rPr lang="it-IT" dirty="0" smtClean="0"/>
              <a:t>SAINTS </a:t>
            </a:r>
            <a:r>
              <a:rPr lang="it-IT" dirty="0" smtClean="0"/>
              <a:t>COSMA E DAMIANO</a:t>
            </a:r>
            <a:endParaRPr lang="it-IT" dirty="0"/>
          </a:p>
        </p:txBody>
      </p:sp>
      <p:sp>
        <p:nvSpPr>
          <p:cNvPr id="3" name="Sottotitolo 2"/>
          <p:cNvSpPr>
            <a:spLocks noGrp="1"/>
          </p:cNvSpPr>
          <p:nvPr>
            <p:ph type="subTitle" idx="1"/>
          </p:nvPr>
        </p:nvSpPr>
        <p:spPr/>
        <p:txBody>
          <a:bodyPr/>
          <a:lstStyle/>
          <a:p>
            <a:r>
              <a:rPr lang="it-IT" dirty="0" smtClean="0"/>
              <a:t>EDOARDO GALELLA II F</a:t>
            </a:r>
            <a:endParaRPr lang="it-IT" dirty="0"/>
          </a:p>
        </p:txBody>
      </p:sp>
    </p:spTree>
    <p:extLst>
      <p:ext uri="{BB962C8B-B14F-4D97-AF65-F5344CB8AC3E}">
        <p14:creationId xmlns:p14="http://schemas.microsoft.com/office/powerpoint/2010/main" val="819857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THE STORY AND WHAT IS IT</a:t>
            </a:r>
            <a:endParaRPr lang="it-IT" dirty="0"/>
          </a:p>
        </p:txBody>
      </p:sp>
      <p:sp>
        <p:nvSpPr>
          <p:cNvPr id="3" name="Segnaposto contenuto 2"/>
          <p:cNvSpPr>
            <a:spLocks noGrp="1"/>
          </p:cNvSpPr>
          <p:nvPr>
            <p:ph idx="1"/>
          </p:nvPr>
        </p:nvSpPr>
        <p:spPr/>
        <p:txBody>
          <a:bodyPr>
            <a:normAutofit/>
          </a:bodyPr>
          <a:lstStyle/>
          <a:p>
            <a:r>
              <a:rPr lang="en-US" sz="1100" dirty="0"/>
              <a:t>The Basilica of Saints </a:t>
            </a:r>
            <a:r>
              <a:rPr lang="en-US" sz="1100" dirty="0" err="1"/>
              <a:t>Cosma</a:t>
            </a:r>
            <a:r>
              <a:rPr lang="en-US" sz="1100" dirty="0"/>
              <a:t> and </a:t>
            </a:r>
            <a:r>
              <a:rPr lang="en-US" sz="1100" dirty="0" err="1"/>
              <a:t>Damiano</a:t>
            </a:r>
            <a:r>
              <a:rPr lang="en-US" sz="1100" dirty="0"/>
              <a:t> </a:t>
            </a:r>
            <a:endParaRPr lang="en-US" sz="1100" b="0" dirty="0" smtClean="0">
              <a:effectLst/>
            </a:endParaRPr>
          </a:p>
          <a:p>
            <a:r>
              <a:rPr lang="en-US" sz="1100" dirty="0"/>
              <a:t>The Basilica of Saints </a:t>
            </a:r>
            <a:r>
              <a:rPr lang="en-US" sz="1100" dirty="0" err="1"/>
              <a:t>Cosma</a:t>
            </a:r>
            <a:r>
              <a:rPr lang="en-US" sz="1100" dirty="0"/>
              <a:t> and </a:t>
            </a:r>
            <a:r>
              <a:rPr lang="en-US" sz="1100" dirty="0" err="1"/>
              <a:t>Damiano</a:t>
            </a:r>
            <a:r>
              <a:rPr lang="en-US" sz="1100" dirty="0"/>
              <a:t> is a church in the Roman Forum, parts of which incorporate original Roman buildings. The circular building at the entrance of the Forum (not used today) was built in the early 4th century as a Roman temple; probably it was dedicated to </a:t>
            </a:r>
            <a:r>
              <a:rPr lang="en-US" sz="1100" dirty="0" err="1"/>
              <a:t>Valerius</a:t>
            </a:r>
            <a:r>
              <a:rPr lang="en-US" sz="1100" dirty="0"/>
              <a:t> Romulus, deified son of the emperor </a:t>
            </a:r>
            <a:r>
              <a:rPr lang="en-US" sz="1100" dirty="0" err="1"/>
              <a:t>Maxentius</a:t>
            </a:r>
            <a:r>
              <a:rPr lang="en-US" sz="1100" dirty="0"/>
              <a:t>. The main building was perhaps the library of an imperial forum.</a:t>
            </a:r>
            <a:endParaRPr lang="en-US" sz="1100" b="0" dirty="0" smtClean="0">
              <a:effectLst/>
            </a:endParaRPr>
          </a:p>
          <a:p>
            <a:r>
              <a:rPr lang="en-US" sz="1100" dirty="0"/>
              <a:t>It became a church in 527 and contains important but restored early Christian art, especially in its mosaics.</a:t>
            </a:r>
            <a:endParaRPr lang="en-US" sz="1100" b="0" dirty="0" smtClean="0">
              <a:effectLst/>
            </a:endParaRPr>
          </a:p>
          <a:p>
            <a:r>
              <a:rPr lang="en-US" sz="1100" dirty="0"/>
              <a:t>Today it is one of the ancient churches called </a:t>
            </a:r>
            <a:r>
              <a:rPr lang="en-US" sz="1100" dirty="0" err="1"/>
              <a:t>Tituli</a:t>
            </a:r>
            <a:r>
              <a:rPr lang="en-US" sz="1100" dirty="0"/>
              <a:t>. The current Cardinal Deacon of the </a:t>
            </a:r>
            <a:r>
              <a:rPr lang="en-US" sz="1100" i="1" dirty="0" err="1"/>
              <a:t>Titulus</a:t>
            </a:r>
            <a:r>
              <a:rPr lang="en-US" sz="1100" i="1" dirty="0"/>
              <a:t> Ss. </a:t>
            </a:r>
            <a:r>
              <a:rPr lang="en-US" sz="1100" i="1" dirty="0" err="1"/>
              <a:t>Cosmae</a:t>
            </a:r>
            <a:r>
              <a:rPr lang="en-US" sz="1100" i="1" dirty="0"/>
              <a:t> et </a:t>
            </a:r>
            <a:r>
              <a:rPr lang="en-US" sz="1100" i="1" dirty="0" err="1"/>
              <a:t>Damiani</a:t>
            </a:r>
            <a:r>
              <a:rPr lang="en-US" sz="1100" i="1" dirty="0"/>
              <a:t> </a:t>
            </a:r>
            <a:r>
              <a:rPr lang="en-US" sz="1100" dirty="0"/>
              <a:t>is </a:t>
            </a:r>
            <a:r>
              <a:rPr lang="en-US" sz="1100" dirty="0" err="1" smtClean="0"/>
              <a:t>Beniamino</a:t>
            </a:r>
            <a:r>
              <a:rPr lang="en-US" sz="1100" dirty="0" smtClean="0"/>
              <a:t> </a:t>
            </a:r>
            <a:r>
              <a:rPr lang="en-US" sz="1100" dirty="0"/>
              <a:t>Stella, made Cardinal on 22nd February 2014. The basilica, devoted to the two Greek brothers, doctors, martyrs and Saints </a:t>
            </a:r>
            <a:r>
              <a:rPr lang="en-US" sz="1100" dirty="0" err="1"/>
              <a:t>Cosmas</a:t>
            </a:r>
            <a:r>
              <a:rPr lang="en-US" sz="1100" dirty="0"/>
              <a:t> and Damian, is located in the Forum of Vespasian, also known as the Forum of Peace.</a:t>
            </a:r>
            <a:endParaRPr lang="en-US" sz="1100" b="0" dirty="0" smtClean="0">
              <a:effectLst/>
            </a:endParaRPr>
          </a:p>
          <a:p>
            <a:r>
              <a:rPr lang="en-US" sz="1100" dirty="0"/>
              <a:t>Next to the new entrance to the complex, there are rooms with the original marble paving of the Peace Forum, and the wall where the 150 marble slabs of the Forma Urbis </a:t>
            </a:r>
            <a:r>
              <a:rPr lang="en-US" sz="1100" dirty="0" err="1"/>
              <a:t>Romae</a:t>
            </a:r>
            <a:r>
              <a:rPr lang="en-US" sz="1100" dirty="0"/>
              <a:t> were hung. Through the cloister, the entrance to the church opens on the side of the single nave. The plan of the basilica followed the norms of the Counter-Reformation: a single nave, with three chapels per side, and the big apse, which now looks quite oversized because of the reduction in height of the 17th-century restoration, framed by the triumphal arch, also mutilated by that restoration.</a:t>
            </a:r>
            <a:endParaRPr lang="en-US" sz="1100" b="0" dirty="0" smtClean="0">
              <a:effectLst/>
            </a:endParaRPr>
          </a:p>
          <a:p>
            <a:r>
              <a:rPr lang="en-US" sz="1100" dirty="0"/>
              <a:t>The mosaics are masterpieces of 6th- and 7th-century art. In the middle is Christ, with Saint Peter presenting Saint </a:t>
            </a:r>
            <a:r>
              <a:rPr lang="en-US" sz="1100" dirty="0" err="1" smtClean="0"/>
              <a:t>Cosmas</a:t>
            </a:r>
            <a:r>
              <a:rPr lang="en-US" sz="1100" dirty="0" smtClean="0"/>
              <a:t> and </a:t>
            </a:r>
            <a:r>
              <a:rPr lang="en-US" sz="1100" dirty="0"/>
              <a:t>Saint </a:t>
            </a:r>
            <a:r>
              <a:rPr lang="en-US" sz="1100" dirty="0" err="1"/>
              <a:t>Theodorus</a:t>
            </a:r>
            <a:r>
              <a:rPr lang="en-US" sz="1100" dirty="0"/>
              <a:t> (right), and Saint Paul presenting Saint Damian and Pope Felix IV; the latter holds a model of the Church.</a:t>
            </a:r>
            <a:endParaRPr lang="en-US" sz="1100" b="0" dirty="0" smtClean="0">
              <a:effectLst/>
            </a:endParaRPr>
          </a:p>
          <a:p>
            <a:r>
              <a:rPr lang="en-US" dirty="0" smtClean="0"/>
              <a:t/>
            </a:r>
            <a:br>
              <a:rPr lang="en-US" dirty="0" smtClean="0"/>
            </a:br>
            <a:endParaRPr lang="it-IT" dirty="0"/>
          </a:p>
        </p:txBody>
      </p:sp>
    </p:spTree>
    <p:extLst>
      <p:ext uri="{BB962C8B-B14F-4D97-AF65-F5344CB8AC3E}">
        <p14:creationId xmlns:p14="http://schemas.microsoft.com/office/powerpoint/2010/main" val="3599133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6" name="Segnaposto contenuto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Tree>
    <p:extLst>
      <p:ext uri="{BB962C8B-B14F-4D97-AF65-F5344CB8AC3E}">
        <p14:creationId xmlns:p14="http://schemas.microsoft.com/office/powerpoint/2010/main" val="1864897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4" name="Segnaposto contenut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643" y="476672"/>
            <a:ext cx="9123357" cy="5877272"/>
          </a:xfrm>
        </p:spPr>
      </p:pic>
    </p:spTree>
    <p:extLst>
      <p:ext uri="{BB962C8B-B14F-4D97-AF65-F5344CB8AC3E}">
        <p14:creationId xmlns:p14="http://schemas.microsoft.com/office/powerpoint/2010/main" val="283245867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348</Words>
  <Application>Microsoft Office PowerPoint</Application>
  <PresentationFormat>Presentazione su schermo (4:3)</PresentationFormat>
  <Paragraphs>10</Paragraphs>
  <Slides>4</Slides>
  <Notes>0</Notes>
  <HiddenSlides>0</HiddenSlides>
  <MMClips>0</MMClips>
  <ScaleCrop>false</ScaleCrop>
  <HeadingPairs>
    <vt:vector size="4" baseType="variant">
      <vt:variant>
        <vt:lpstr>Tema</vt:lpstr>
      </vt:variant>
      <vt:variant>
        <vt:i4>1</vt:i4>
      </vt:variant>
      <vt:variant>
        <vt:lpstr>Titoli diapositive</vt:lpstr>
      </vt:variant>
      <vt:variant>
        <vt:i4>4</vt:i4>
      </vt:variant>
    </vt:vector>
  </HeadingPairs>
  <TitlesOfParts>
    <vt:vector size="5" baseType="lpstr">
      <vt:lpstr>Tema di Office</vt:lpstr>
      <vt:lpstr>THE BASILICA OF SAINTS COSMA E DAMIANO</vt:lpstr>
      <vt:lpstr>THE STORY AND WHAT IS IT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BASILICA OF SANTI COSMA E DAMIANO</dc:title>
  <dc:creator>Student 15</dc:creator>
  <cp:lastModifiedBy>Student 21</cp:lastModifiedBy>
  <cp:revision>3</cp:revision>
  <dcterms:created xsi:type="dcterms:W3CDTF">2018-01-19T07:33:30Z</dcterms:created>
  <dcterms:modified xsi:type="dcterms:W3CDTF">2018-01-19T08:25:02Z</dcterms:modified>
</cp:coreProperties>
</file>