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2" r:id="rId7"/>
    <p:sldId id="261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9D81AA-FA96-44BF-B207-D28A0CA16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0EE8C67-A5B9-4720-B6E4-DBBA8AD2F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FF28B9-5A35-4DBD-BA9C-5B3779090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75BD-011E-4ACC-A0A7-7CCDE834E3B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64FF3D-40A1-4C8C-BF3F-E7F95974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4E4456-DF53-4527-AD99-97E08171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040D-72E7-43CF-93E2-C3F1AE1FC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1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7C2EFF-2785-47A3-93B4-054CCDE8A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CA06190-67F2-4EF6-8EDF-8D03D0CC2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9CA354-4D08-4D57-9259-1A935514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75BD-011E-4ACC-A0A7-7CCDE834E3B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F454D3-0624-4F15-A9C2-4DAE31717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8BB132-7829-4ECB-85EC-684709929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040D-72E7-43CF-93E2-C3F1AE1FC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5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ABB43B-FB32-45E5-B62D-BACADF22E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CC64B7-9A43-427A-833F-96A7CFB1E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F58D36-8968-4F41-B492-378E5B7D2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75BD-011E-4ACC-A0A7-7CCDE834E3B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CF01D8-049F-4F16-973A-0A009DB22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A8ADE2-21F9-4B24-9264-75B45C5E5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040D-72E7-43CF-93E2-C3F1AE1FC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4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0CF9A2-0F1D-47D7-99E1-8C833247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51B4BC-1619-4AD0-9759-ED7AA6D26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8BDCD9-DC91-4B14-B936-3AA9CE273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75BD-011E-4ACC-A0A7-7CCDE834E3B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10A752-394E-49F2-850C-8479B2B8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C91A61-C1FD-456E-8A88-44BAE985B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040D-72E7-43CF-93E2-C3F1AE1FC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4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5A56A8-03E1-4895-8F1A-8CD0F5CED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6A3C67-1C28-44E9-8EDF-A404BF238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6F42D9-1578-4665-B8A9-5C6A0921F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75BD-011E-4ACC-A0A7-7CCDE834E3B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1DF6AD-A292-49AF-A770-4B14F6B12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9322B0-E8CD-42B6-B9F5-CBCF663F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040D-72E7-43CF-93E2-C3F1AE1FC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03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7D8841-094C-47D6-BBDE-3ED26B52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A26291-E460-45F4-B7D2-D89A38B46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E969BA-0531-4837-B0DD-7924F086E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D2CCA1-198A-41D5-A196-B70AC6429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75BD-011E-4ACC-A0A7-7CCDE834E3B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834543-2FDA-4FED-90CD-B95FE1C55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0B0C3E-F65D-41D4-A97C-04EA5B61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040D-72E7-43CF-93E2-C3F1AE1FC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0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0F7B6-F7E3-4171-B491-1E11F98D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5F1A34-3A4B-48BA-8472-4B4D227EF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6618DF-88A0-4C90-A081-E15E09BDF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60B8DFE-CCA8-474A-976B-D5DCFB0630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407D329-F8B8-456F-BE85-5D35A0DB5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6CCD46-CD1D-4831-B8AE-89F33101C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75BD-011E-4ACC-A0A7-7CCDE834E3B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E6A5748-4712-4081-8974-AD0A11F3F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06214B9-8DBA-47FD-87E5-57F462D15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040D-72E7-43CF-93E2-C3F1AE1FC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09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3047A2-1087-4B7F-8195-9F17A47A4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D71E3D-8AA8-4ABA-A776-A9214474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75BD-011E-4ACC-A0A7-7CCDE834E3B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8BB7F91-5ED0-458D-8E62-2A14930E5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F5BCC6A-3948-4129-8375-408F4403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040D-72E7-43CF-93E2-C3F1AE1FC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32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AB2528E-104D-4B2E-A5BF-237C2F4B8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75BD-011E-4ACC-A0A7-7CCDE834E3B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C7BA4A9-1B12-4C85-AFFA-CE07CAF39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E738C9-4227-4429-AA6C-5B66741C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040D-72E7-43CF-93E2-C3F1AE1FC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63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FBB0A0-D373-433C-A11B-DA619C2EE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92FC3C-639A-4ECD-9572-F84B12E93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E8DEE27-92AE-4741-AA62-D89C43F8C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C17F3F-2EBA-44C7-B431-2D39D3AA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75BD-011E-4ACC-A0A7-7CCDE834E3B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F03408-E9B5-4247-9063-2C79E0A6B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674BB0-6EAB-4CDF-8F2B-06401EC1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040D-72E7-43CF-93E2-C3F1AE1FC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1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B7104A-61EA-4D1B-95CF-CC04517D6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A9B897C-ABBF-4E90-A95C-D9BDCAA0B7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BDA356-5ED3-434C-A8F7-183829670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393A7B-773C-471D-B239-C3710BB8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75BD-011E-4ACC-A0A7-7CCDE834E3B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4FEAA2-1FE0-41BE-8830-05FBA02DB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AF18DE-0753-4F81-B4EB-439D3F7F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040D-72E7-43CF-93E2-C3F1AE1FC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6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EFC4204-4D98-4309-9C14-7F28929F8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897631-FD3E-41EA-ACE5-49D35B5A0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FB04DA-012E-4634-B8F3-5EE9B3511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975BD-011E-4ACC-A0A7-7CCDE834E3B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DC2813-659B-42D9-8B91-0A7556DC8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13BD00-6381-4CDC-A0E5-955EA7211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D040D-72E7-43CF-93E2-C3F1AE1FC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9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545D68B-2441-45C4-83CC-F16699CF9273}"/>
              </a:ext>
            </a:extLst>
          </p:cNvPr>
          <p:cNvSpPr txBox="1"/>
          <p:nvPr/>
        </p:nvSpPr>
        <p:spPr>
          <a:xfrm>
            <a:off x="3575198" y="482300"/>
            <a:ext cx="488034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4400" dirty="0">
                <a:latin typeface="Univers-CondBoldOblique" pitchFamily="2" charset="0"/>
              </a:rPr>
              <a:t>MURILLO GARDENS</a:t>
            </a:r>
            <a:endParaRPr lang="en-US" sz="4400" dirty="0">
              <a:latin typeface="Univers-CondBoldOblique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9234213-3735-4CC0-BB00-12EE6CCD8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940" y="1458008"/>
            <a:ext cx="6629400" cy="49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33630B6-832A-4F11-957F-91E8DB9199C5}"/>
              </a:ext>
            </a:extLst>
          </p:cNvPr>
          <p:cNvSpPr/>
          <p:nvPr/>
        </p:nvSpPr>
        <p:spPr>
          <a:xfrm>
            <a:off x="1428750" y="1017271"/>
            <a:ext cx="86296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The Murillo Gardens are located next to the Paseo de Catalina de Ribera</a:t>
            </a:r>
          </a:p>
        </p:txBody>
      </p:sp>
      <p:pic>
        <p:nvPicPr>
          <p:cNvPr id="7" name="Imagen 6" descr="Imagen que contiene árbol, exterior, suelo, calle&#10;&#10;Descripción generada con confianza muy alta">
            <a:extLst>
              <a:ext uri="{FF2B5EF4-FFF2-40B4-BE49-F238E27FC236}">
                <a16:creationId xmlns:a16="http://schemas.microsoft.com/office/drawing/2014/main" id="{B24CC6C3-4C5C-4B56-B3F6-66F5433F3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620" y="2760980"/>
            <a:ext cx="5201920" cy="389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09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esultado de imagen de jardines de murillo">
            <a:extLst>
              <a:ext uri="{FF2B5EF4-FFF2-40B4-BE49-F238E27FC236}">
                <a16:creationId xmlns:a16="http://schemas.microsoft.com/office/drawing/2014/main" id="{C61178AD-5854-4E54-8B43-3FB9E0CC12E3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29610" y="1458766"/>
            <a:ext cx="10176510" cy="421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>
                <a:latin typeface="UniversCondBold" pitchFamily="2" charset="0"/>
              </a:rPr>
              <a:t>The Gardens, as we know them today, were designed in 1915 by </a:t>
            </a:r>
            <a:r>
              <a:rPr lang="en-US" sz="4000" dirty="0">
                <a:solidFill>
                  <a:srgbClr val="FF0000"/>
                </a:solidFill>
                <a:latin typeface="UniversCondBold" pitchFamily="2" charset="0"/>
              </a:rPr>
              <a:t>Juan Talavera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47A5E7B-6D47-4627-A67F-7D4791FC5D72}"/>
              </a:ext>
            </a:extLst>
          </p:cNvPr>
          <p:cNvSpPr txBox="1"/>
          <p:nvPr/>
        </p:nvSpPr>
        <p:spPr>
          <a:xfrm>
            <a:off x="4725108" y="545715"/>
            <a:ext cx="2499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highlight>
                  <a:srgbClr val="FFFF00"/>
                </a:highlight>
              </a:rPr>
              <a:t>ARCHITECT</a:t>
            </a:r>
            <a:endParaRPr lang="en-US" sz="4000" dirty="0">
              <a:highlight>
                <a:srgbClr val="FFFF00"/>
              </a:highligh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97D2B49-BF60-4D71-9E91-F23F000C9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532" y="2882568"/>
            <a:ext cx="3063087" cy="385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558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B0694B9-3019-40CD-A49F-CB28A50C6C76}"/>
              </a:ext>
            </a:extLst>
          </p:cNvPr>
          <p:cNvSpPr/>
          <p:nvPr/>
        </p:nvSpPr>
        <p:spPr>
          <a:xfrm>
            <a:off x="1116419" y="606057"/>
            <a:ext cx="102178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4000" dirty="0"/>
              <a:t>In 1918, at the request of the El Liberal newspaper editor, they were named </a:t>
            </a:r>
            <a:r>
              <a:rPr lang="en-US" sz="4000" dirty="0">
                <a:solidFill>
                  <a:srgbClr val="FF0000"/>
                </a:solidFill>
              </a:rPr>
              <a:t>Murillo</a:t>
            </a:r>
            <a:r>
              <a:rPr lang="en-US" sz="4000" dirty="0"/>
              <a:t> Gardens since the </a:t>
            </a:r>
            <a:r>
              <a:rPr lang="en-US" sz="4000" dirty="0">
                <a:solidFill>
                  <a:srgbClr val="FF0000"/>
                </a:solidFill>
              </a:rPr>
              <a:t>painter was buried </a:t>
            </a:r>
            <a:r>
              <a:rPr lang="en-US" sz="4000" dirty="0"/>
              <a:t>in the church there was in the nearby Plaza de Santa Cruz.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F47209-34D8-4C1F-A0A0-4E97138C8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442" y="3059430"/>
            <a:ext cx="6886575" cy="370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98085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F20744D-8C9A-4013-8FF1-B0466CB531BF}"/>
              </a:ext>
            </a:extLst>
          </p:cNvPr>
          <p:cNvSpPr txBox="1"/>
          <p:nvPr/>
        </p:nvSpPr>
        <p:spPr>
          <a:xfrm>
            <a:off x="4869712" y="520995"/>
            <a:ext cx="21410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solidFill>
                  <a:srgbClr val="00B050"/>
                </a:solidFill>
                <a:highlight>
                  <a:srgbClr val="FFFF00"/>
                </a:highlight>
              </a:rPr>
              <a:t>HISTORY</a:t>
            </a:r>
            <a:endParaRPr lang="en-US" sz="4400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73F33E9-9095-41A0-9439-BBDF9F5CF1BE}"/>
              </a:ext>
            </a:extLst>
          </p:cNvPr>
          <p:cNvSpPr/>
          <p:nvPr/>
        </p:nvSpPr>
        <p:spPr>
          <a:xfrm>
            <a:off x="1431850" y="1382234"/>
            <a:ext cx="89774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dobe Hebrew" panose="02040503050201020203" pitchFamily="18" charset="-79"/>
                <a:cs typeface="Adobe Hebrew" panose="02040503050201020203" pitchFamily="18" charset="-79"/>
              </a:rPr>
              <a:t>. The Murillo Gardens, previously known as the </a:t>
            </a:r>
            <a:r>
              <a:rPr lang="en-US" sz="4000" dirty="0" err="1">
                <a:solidFill>
                  <a:srgbClr val="FF0000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Retiro</a:t>
            </a:r>
            <a:r>
              <a:rPr lang="en-US" sz="4000" dirty="0">
                <a:solidFill>
                  <a:srgbClr val="FF0000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Gardens </a:t>
            </a:r>
            <a:r>
              <a:rPr lang="en-US" sz="4000" dirty="0">
                <a:latin typeface="Adobe Hebrew" panose="02040503050201020203" pitchFamily="18" charset="-79"/>
                <a:cs typeface="Adobe Hebrew" panose="02040503050201020203" pitchFamily="18" charset="-79"/>
              </a:rPr>
              <a:t>, belonged to the </a:t>
            </a:r>
            <a:r>
              <a:rPr lang="en-US" sz="4000" dirty="0" err="1">
                <a:latin typeface="Adobe Hebrew" panose="02040503050201020203" pitchFamily="18" charset="-79"/>
                <a:cs typeface="Adobe Hebrew" panose="02040503050201020203" pitchFamily="18" charset="-79"/>
              </a:rPr>
              <a:t>Reales</a:t>
            </a:r>
            <a:r>
              <a:rPr lang="en-US" sz="4000" dirty="0"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4000" dirty="0" err="1">
                <a:latin typeface="Adobe Hebrew" panose="02040503050201020203" pitchFamily="18" charset="-79"/>
                <a:cs typeface="Adobe Hebrew" panose="02040503050201020203" pitchFamily="18" charset="-79"/>
              </a:rPr>
              <a:t>Alcázares</a:t>
            </a:r>
            <a:r>
              <a:rPr lang="en-US" sz="4000" dirty="0">
                <a:latin typeface="Adobe Hebrew" panose="02040503050201020203" pitchFamily="18" charset="-79"/>
                <a:cs typeface="Adobe Hebrew" panose="02040503050201020203" pitchFamily="18" charset="-79"/>
              </a:rPr>
              <a:t> of Seville until in 1862.</a:t>
            </a:r>
          </a:p>
          <a:p>
            <a:endParaRPr lang="en-US" sz="4000" dirty="0">
              <a:latin typeface="Adobe Hebrew" panose="02040503050201020203" pitchFamily="18" charset="-79"/>
              <a:cs typeface="Adobe Hebrew" panose="02040503050201020203" pitchFamily="18" charset="-79"/>
            </a:endParaRPr>
          </a:p>
          <a:p>
            <a:r>
              <a:rPr lang="en-US" sz="4000" dirty="0">
                <a:latin typeface="Adobe Hebrew" panose="02040503050201020203" pitchFamily="18" charset="-79"/>
                <a:cs typeface="Adobe Hebrew" panose="02040503050201020203" pitchFamily="18" charset="-79"/>
              </a:rPr>
              <a:t> . They were donated to the city to be integrated in the </a:t>
            </a:r>
            <a:r>
              <a:rPr lang="en-US" sz="4000" b="1" dirty="0">
                <a:solidFill>
                  <a:srgbClr val="FF0000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Seville Fair</a:t>
            </a:r>
            <a:r>
              <a:rPr lang="en-US" sz="4000" dirty="0">
                <a:latin typeface="Adobe Hebrew" panose="02040503050201020203" pitchFamily="18" charset="-79"/>
                <a:cs typeface="Adobe Hebrew" panose="02040503050201020203" pitchFamily="18" charset="-79"/>
              </a:rPr>
              <a:t> which was then held in the nearby Prado de San Sebastián.</a:t>
            </a:r>
          </a:p>
        </p:txBody>
      </p:sp>
    </p:spTree>
    <p:extLst>
      <p:ext uri="{BB962C8B-B14F-4D97-AF65-F5344CB8AC3E}">
        <p14:creationId xmlns:p14="http://schemas.microsoft.com/office/powerpoint/2010/main" val="234483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8E66D8F-56A4-4798-9132-0D44C18E5691}"/>
              </a:ext>
            </a:extLst>
          </p:cNvPr>
          <p:cNvSpPr/>
          <p:nvPr/>
        </p:nvSpPr>
        <p:spPr>
          <a:xfrm>
            <a:off x="765810" y="567035"/>
            <a:ext cx="106413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Bricks and ceramics </a:t>
            </a:r>
            <a:r>
              <a:rPr lang="en-US" sz="4000" b="1" dirty="0"/>
              <a:t>are, together with the amazing and </a:t>
            </a:r>
            <a:r>
              <a:rPr lang="en-US" sz="4000" b="1" dirty="0" err="1"/>
              <a:t>marvellous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FF0000"/>
                </a:solidFill>
              </a:rPr>
              <a:t>vegetation</a:t>
            </a:r>
            <a:r>
              <a:rPr lang="en-US" sz="4000" b="1" dirty="0"/>
              <a:t>, the real attractions of this centrally-located Sevillian venue.</a:t>
            </a:r>
            <a:endParaRPr lang="en-US" sz="4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985D808-6709-4DA3-B9CA-6D2F91F9E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55"/>
          <a:stretch/>
        </p:blipFill>
        <p:spPr>
          <a:xfrm>
            <a:off x="2675792" y="2690036"/>
            <a:ext cx="2772945" cy="41679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7500120-07FC-481F-98FB-F3B9DF764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64"/>
          <a:stretch/>
        </p:blipFill>
        <p:spPr>
          <a:xfrm>
            <a:off x="6591897" y="2806995"/>
            <a:ext cx="2683945" cy="405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6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BCC705B-69E6-4201-8DBF-2990317501F9}"/>
              </a:ext>
            </a:extLst>
          </p:cNvPr>
          <p:cNvSpPr/>
          <p:nvPr/>
        </p:nvSpPr>
        <p:spPr>
          <a:xfrm>
            <a:off x="1052624" y="1884283"/>
            <a:ext cx="60960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Magnolia</a:t>
            </a:r>
            <a:r>
              <a:rPr lang="en-US" sz="4000" dirty="0"/>
              <a:t> and </a:t>
            </a:r>
            <a:r>
              <a:rPr lang="en-US" sz="4000" dirty="0">
                <a:highlight>
                  <a:srgbClr val="FFFF00"/>
                </a:highlight>
              </a:rPr>
              <a:t>orange trees</a:t>
            </a:r>
            <a:r>
              <a:rPr lang="en-US" sz="4000" dirty="0"/>
              <a:t>, </a:t>
            </a:r>
            <a:r>
              <a:rPr lang="en-US" sz="4000" dirty="0" err="1">
                <a:highlight>
                  <a:srgbClr val="FFFF00"/>
                </a:highlight>
              </a:rPr>
              <a:t>ficus</a:t>
            </a:r>
            <a:r>
              <a:rPr lang="en-US" sz="4000" dirty="0">
                <a:highlight>
                  <a:srgbClr val="FFFF00"/>
                </a:highlight>
              </a:rPr>
              <a:t> and night jasmine </a:t>
            </a:r>
            <a:r>
              <a:rPr lang="en-US" sz="4000" dirty="0"/>
              <a:t>are some of the plant species that intermingle with </a:t>
            </a:r>
            <a:r>
              <a:rPr lang="en-US" sz="4000" dirty="0" err="1"/>
              <a:t>arbours</a:t>
            </a:r>
            <a:r>
              <a:rPr lang="en-US" sz="4000" dirty="0"/>
              <a:t>, fountains, ceramics and monuments.</a:t>
            </a:r>
          </a:p>
          <a:p>
            <a:endParaRPr lang="en-US" sz="4000" dirty="0"/>
          </a:p>
          <a:p>
            <a:endParaRPr lang="en-U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7A9953-F20E-4421-A047-606B1E7BC646}"/>
              </a:ext>
            </a:extLst>
          </p:cNvPr>
          <p:cNvSpPr txBox="1"/>
          <p:nvPr/>
        </p:nvSpPr>
        <p:spPr>
          <a:xfrm>
            <a:off x="2594610" y="422910"/>
            <a:ext cx="19371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highlight>
                  <a:srgbClr val="FFFF00"/>
                </a:highlight>
              </a:rPr>
              <a:t>PLANTS</a:t>
            </a:r>
            <a:endParaRPr lang="en-US" sz="4400" dirty="0">
              <a:highlight>
                <a:srgbClr val="FFFF00"/>
              </a:highligh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DCAB820-3887-4DF0-895D-6AA26567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028" y="3840480"/>
            <a:ext cx="4530811" cy="30175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07DA165-7879-4CF3-9012-679B730F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202" y="194311"/>
            <a:ext cx="4756797" cy="31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1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3FC5578-368F-4E60-865B-E1A1231E3BF2}"/>
              </a:ext>
            </a:extLst>
          </p:cNvPr>
          <p:cNvSpPr txBox="1"/>
          <p:nvPr/>
        </p:nvSpPr>
        <p:spPr>
          <a:xfrm>
            <a:off x="3987211" y="106325"/>
            <a:ext cx="26613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/>
              <a:t>THE END</a:t>
            </a:r>
            <a:endParaRPr lang="en-US" sz="5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5245DC-F20D-4B98-874C-D53FF1F243EF}"/>
              </a:ext>
            </a:extLst>
          </p:cNvPr>
          <p:cNvSpPr txBox="1"/>
          <p:nvPr/>
        </p:nvSpPr>
        <p:spPr>
          <a:xfrm>
            <a:off x="2052084" y="5826642"/>
            <a:ext cx="7227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/>
              <a:t>BY  MANOLO MUÑIZ  FERNÁNDEZ</a:t>
            </a:r>
            <a:endParaRPr lang="en-US" sz="4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DC759B0-4CE9-49A7-95F2-59141F4C5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753" y="911261"/>
            <a:ext cx="6156251" cy="46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34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175</Words>
  <Application>Microsoft Office PowerPoint</Application>
  <PresentationFormat>Panorámica</PresentationFormat>
  <Paragraphs>14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Adobe Hebrew</vt:lpstr>
      <vt:lpstr>Arial</vt:lpstr>
      <vt:lpstr>Calibri</vt:lpstr>
      <vt:lpstr>Calibri Light</vt:lpstr>
      <vt:lpstr>UniversCondBold</vt:lpstr>
      <vt:lpstr>Univers-CondBoldOblique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Muñiz Guinea</dc:creator>
  <cp:lastModifiedBy>Manuel Muñiz Guinea</cp:lastModifiedBy>
  <cp:revision>9</cp:revision>
  <dcterms:created xsi:type="dcterms:W3CDTF">2018-11-21T15:25:22Z</dcterms:created>
  <dcterms:modified xsi:type="dcterms:W3CDTF">2018-11-21T17:56:30Z</dcterms:modified>
</cp:coreProperties>
</file>