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custShowLst>
    <p:custShow name="Presentazione personalizzata 1" id="0">
      <p:sldLst>
        <p:sld r:id="rId2"/>
        <p:sld r:id="rId3"/>
        <p:sld r:id="rId4"/>
        <p:sld r:id="rId5"/>
        <p:sld r:id="rId6"/>
      </p:sldLst>
    </p:custShow>
  </p:custShow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3300"/>
    <a:srgbClr val="CC3300"/>
    <a:srgbClr val="FF3300"/>
    <a:srgbClr val="FF6600"/>
    <a:srgbClr val="FF5050"/>
    <a:srgbClr val="CC0000"/>
    <a:srgbClr val="800000"/>
    <a:srgbClr val="993300"/>
    <a:srgbClr val="333300"/>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40" autoAdjust="0"/>
  </p:normalViewPr>
  <p:slideViewPr>
    <p:cSldViewPr>
      <p:cViewPr varScale="1">
        <p:scale>
          <a:sx n="74" d="100"/>
          <a:sy n="74" d="100"/>
        </p:scale>
        <p:origin x="-1266" y="-96"/>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C5BAFC0F-AD19-4EC3-BF9C-150FAA81A6B4}" type="datetimeFigureOut">
              <a:rPr lang="it-IT" smtClean="0"/>
              <a:pPr/>
              <a:t>10/03/2019</a:t>
            </a:fld>
            <a:endParaRPr lang="it-IT"/>
          </a:p>
        </p:txBody>
      </p:sp>
      <p:sp>
        <p:nvSpPr>
          <p:cNvPr id="16" name="Segnaposto numero diapositiva 15"/>
          <p:cNvSpPr>
            <a:spLocks noGrp="1"/>
          </p:cNvSpPr>
          <p:nvPr>
            <p:ph type="sldNum" sz="quarter" idx="11"/>
          </p:nvPr>
        </p:nvSpPr>
        <p:spPr/>
        <p:txBody>
          <a:bodyPr/>
          <a:lstStyle/>
          <a:p>
            <a:fld id="{D5E14796-DCF1-4C0D-8BE0-F5AFCBA95543}" type="slidenum">
              <a:rPr lang="it-IT" smtClean="0"/>
              <a:pPr/>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5BAFC0F-AD19-4EC3-BF9C-150FAA81A6B4}" type="datetimeFigureOut">
              <a:rPr lang="it-IT" smtClean="0"/>
              <a:pPr/>
              <a:t>10/03/2019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E14796-DCF1-4C0D-8BE0-F5AFCBA9554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5BAFC0F-AD19-4EC3-BF9C-150FAA81A6B4}" type="datetimeFigureOut">
              <a:rPr lang="it-IT" smtClean="0"/>
              <a:pPr/>
              <a:t>10/03/2019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E14796-DCF1-4C0D-8BE0-F5AFCBA9554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C5BAFC0F-AD19-4EC3-BF9C-150FAA81A6B4}" type="datetimeFigureOut">
              <a:rPr lang="it-IT" smtClean="0"/>
              <a:pPr/>
              <a:t>10/03/2019</a:t>
            </a:fld>
            <a:endParaRPr lang="it-IT"/>
          </a:p>
        </p:txBody>
      </p:sp>
      <p:sp>
        <p:nvSpPr>
          <p:cNvPr id="15" name="Segnaposto numero diapositiva 14"/>
          <p:cNvSpPr>
            <a:spLocks noGrp="1"/>
          </p:cNvSpPr>
          <p:nvPr>
            <p:ph type="sldNum" sz="quarter" idx="15"/>
          </p:nvPr>
        </p:nvSpPr>
        <p:spPr/>
        <p:txBody>
          <a:bodyPr/>
          <a:lstStyle>
            <a:lvl1pPr algn="ctr">
              <a:defRPr/>
            </a:lvl1pPr>
          </a:lstStyle>
          <a:p>
            <a:fld id="{D5E14796-DCF1-4C0D-8BE0-F5AFCBA95543}" type="slidenum">
              <a:rPr lang="it-IT" smtClean="0"/>
              <a:pPr/>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C5BAFC0F-AD19-4EC3-BF9C-150FAA81A6B4}" type="datetimeFigureOut">
              <a:rPr lang="it-IT" smtClean="0"/>
              <a:pPr/>
              <a:t>10/03/2019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E14796-DCF1-4C0D-8BE0-F5AFCBA95543}" type="slidenum">
              <a:rPr lang="it-IT" smtClean="0"/>
              <a:pPr/>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C5BAFC0F-AD19-4EC3-BF9C-150FAA81A6B4}" type="datetimeFigureOut">
              <a:rPr lang="it-IT" smtClean="0"/>
              <a:pPr/>
              <a:t>10/03/2019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5E14796-DCF1-4C0D-8BE0-F5AFCBA95543}"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D5E14796-DCF1-4C0D-8BE0-F5AFCBA95543}" type="slidenum">
              <a:rPr lang="it-IT" smtClean="0"/>
              <a:pPr/>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C5BAFC0F-AD19-4EC3-BF9C-150FAA81A6B4}" type="datetimeFigureOut">
              <a:rPr lang="it-IT" smtClean="0"/>
              <a:pPr/>
              <a:t>10/03/2019</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C5BAFC0F-AD19-4EC3-BF9C-150FAA81A6B4}" type="datetimeFigureOut">
              <a:rPr lang="it-IT" smtClean="0"/>
              <a:pPr/>
              <a:t>10/03/2019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5E14796-DCF1-4C0D-8BE0-F5AFCBA95543}"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5BAFC0F-AD19-4EC3-BF9C-150FAA81A6B4}" type="datetimeFigureOut">
              <a:rPr lang="it-IT" smtClean="0"/>
              <a:pPr/>
              <a:t>10/03/2019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5E14796-DCF1-4C0D-8BE0-F5AFCBA9554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C5BAFC0F-AD19-4EC3-BF9C-150FAA81A6B4}" type="datetimeFigureOut">
              <a:rPr lang="it-IT" smtClean="0"/>
              <a:pPr/>
              <a:t>10/03/2019</a:t>
            </a:fld>
            <a:endParaRPr lang="it-IT"/>
          </a:p>
        </p:txBody>
      </p:sp>
      <p:sp>
        <p:nvSpPr>
          <p:cNvPr id="9" name="Segnaposto numero diapositiva 8"/>
          <p:cNvSpPr>
            <a:spLocks noGrp="1"/>
          </p:cNvSpPr>
          <p:nvPr>
            <p:ph type="sldNum" sz="quarter" idx="15"/>
          </p:nvPr>
        </p:nvSpPr>
        <p:spPr/>
        <p:txBody>
          <a:bodyPr/>
          <a:lstStyle/>
          <a:p>
            <a:fld id="{D5E14796-DCF1-4C0D-8BE0-F5AFCBA95543}" type="slidenum">
              <a:rPr lang="it-IT" smtClean="0"/>
              <a:pPr/>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C5BAFC0F-AD19-4EC3-BF9C-150FAA81A6B4}" type="datetimeFigureOut">
              <a:rPr lang="it-IT" smtClean="0"/>
              <a:pPr/>
              <a:t>10/03/2019</a:t>
            </a:fld>
            <a:endParaRPr lang="it-IT"/>
          </a:p>
        </p:txBody>
      </p:sp>
      <p:sp>
        <p:nvSpPr>
          <p:cNvPr id="9" name="Segnaposto numero diapositiva 8"/>
          <p:cNvSpPr>
            <a:spLocks noGrp="1"/>
          </p:cNvSpPr>
          <p:nvPr>
            <p:ph type="sldNum" sz="quarter" idx="11"/>
          </p:nvPr>
        </p:nvSpPr>
        <p:spPr/>
        <p:txBody>
          <a:bodyPr/>
          <a:lstStyle/>
          <a:p>
            <a:fld id="{D5E14796-DCF1-4C0D-8BE0-F5AFCBA95543}" type="slidenum">
              <a:rPr lang="it-IT" smtClean="0"/>
              <a:pPr/>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5BAFC0F-AD19-4EC3-BF9C-150FAA81A6B4}" type="datetimeFigureOut">
              <a:rPr lang="it-IT" smtClean="0"/>
              <a:pPr/>
              <a:t>10/03/2019</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5E14796-DCF1-4C0D-8BE0-F5AFCBA95543}" type="slidenum">
              <a:rPr lang="it-IT" smtClean="0"/>
              <a:pPr/>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t.wikipedia.org/wiki/File:Sala_di_costantino,_veduta_01.jpg"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ottotitolo 12"/>
          <p:cNvSpPr>
            <a:spLocks noGrp="1"/>
          </p:cNvSpPr>
          <p:nvPr>
            <p:ph type="subTitle" idx="1"/>
          </p:nvPr>
        </p:nvSpPr>
        <p:spPr>
          <a:xfrm>
            <a:off x="467544" y="3645024"/>
            <a:ext cx="8305800" cy="2736304"/>
          </a:xfrm>
        </p:spPr>
        <p:txBody>
          <a:bodyPr/>
          <a:lstStyle/>
          <a:p>
            <a:r>
              <a:rPr lang="en-US" sz="2600" i="1" dirty="0" smtClean="0">
                <a:solidFill>
                  <a:schemeClr val="bg1">
                    <a:lumMod val="85000"/>
                    <a:lumOff val="15000"/>
                  </a:schemeClr>
                </a:solidFill>
              </a:rPr>
              <a:t>The four rooms known as the </a:t>
            </a:r>
            <a:r>
              <a:rPr lang="en-US" sz="2600" i="1" dirty="0" err="1" smtClean="0">
                <a:solidFill>
                  <a:schemeClr val="bg1">
                    <a:lumMod val="85000"/>
                    <a:lumOff val="15000"/>
                  </a:schemeClr>
                </a:solidFill>
              </a:rPr>
              <a:t>Stanze</a:t>
            </a:r>
            <a:r>
              <a:rPr lang="en-US" sz="2600" i="1" dirty="0" smtClean="0">
                <a:solidFill>
                  <a:schemeClr val="bg1">
                    <a:lumMod val="85000"/>
                    <a:lumOff val="15000"/>
                  </a:schemeClr>
                </a:solidFill>
              </a:rPr>
              <a:t> of Raphael formed part of the apartment situated on the second floor of the Pontifical Palace that was chosen by Julius II </a:t>
            </a:r>
            <a:r>
              <a:rPr lang="en-US" sz="2600" i="1" dirty="0" err="1" smtClean="0">
                <a:solidFill>
                  <a:schemeClr val="bg1">
                    <a:lumMod val="85000"/>
                    <a:lumOff val="15000"/>
                  </a:schemeClr>
                </a:solidFill>
              </a:rPr>
              <a:t>della</a:t>
            </a:r>
            <a:r>
              <a:rPr lang="en-US" sz="2600" i="1" dirty="0" smtClean="0">
                <a:solidFill>
                  <a:schemeClr val="bg1">
                    <a:lumMod val="85000"/>
                    <a:lumOff val="15000"/>
                  </a:schemeClr>
                </a:solidFill>
              </a:rPr>
              <a:t> </a:t>
            </a:r>
            <a:r>
              <a:rPr lang="en-US" sz="2600" i="1" dirty="0" err="1" smtClean="0">
                <a:solidFill>
                  <a:schemeClr val="bg1">
                    <a:lumMod val="85000"/>
                    <a:lumOff val="15000"/>
                  </a:schemeClr>
                </a:solidFill>
              </a:rPr>
              <a:t>Rovere</a:t>
            </a:r>
            <a:r>
              <a:rPr lang="en-US" sz="2600" i="1" dirty="0" smtClean="0">
                <a:solidFill>
                  <a:schemeClr val="bg1">
                    <a:lumMod val="85000"/>
                    <a:lumOff val="15000"/>
                  </a:schemeClr>
                </a:solidFill>
              </a:rPr>
              <a:t> (pontiff from 1503 to 1513) as his own residence and used also by his successors. The pictorial decoration was executed by Raphael and his school between 1508 and 1524.</a:t>
            </a:r>
            <a:endParaRPr lang="it-IT" sz="2600" i="1" dirty="0">
              <a:solidFill>
                <a:schemeClr val="bg1">
                  <a:lumMod val="85000"/>
                  <a:lumOff val="15000"/>
                </a:schemeClr>
              </a:solidFill>
            </a:endParaRPr>
          </a:p>
        </p:txBody>
      </p:sp>
      <p:sp>
        <p:nvSpPr>
          <p:cNvPr id="12" name="Titolo 11"/>
          <p:cNvSpPr>
            <a:spLocks noGrp="1"/>
          </p:cNvSpPr>
          <p:nvPr>
            <p:ph type="ctrTitle"/>
          </p:nvPr>
        </p:nvSpPr>
        <p:spPr>
          <a:xfrm>
            <a:off x="1403648" y="548680"/>
            <a:ext cx="6336704" cy="2924944"/>
          </a:xfrm>
        </p:spPr>
        <p:txBody>
          <a:bodyPr numCol="1"/>
          <a:lstStyle/>
          <a:p>
            <a:r>
              <a:rPr lang="it-IT" sz="10000" u="sng" dirty="0" err="1" smtClean="0">
                <a:solidFill>
                  <a:schemeClr val="bg2"/>
                </a:solidFill>
              </a:rPr>
              <a:t>Raphael</a:t>
            </a:r>
            <a:r>
              <a:rPr lang="it-IT" sz="10000" u="sng" dirty="0" smtClean="0">
                <a:solidFill>
                  <a:schemeClr val="bg2"/>
                </a:solidFill>
              </a:rPr>
              <a:t>’s </a:t>
            </a:r>
            <a:r>
              <a:rPr lang="it-IT" sz="10000" u="sng" dirty="0" err="1" smtClean="0">
                <a:solidFill>
                  <a:schemeClr val="bg2"/>
                </a:solidFill>
              </a:rPr>
              <a:t>Rooms</a:t>
            </a:r>
            <a:endParaRPr lang="it-IT" sz="10000" u="sng" dirty="0">
              <a:solidFill>
                <a:schemeClr val="bg2"/>
              </a:solidFill>
            </a:endParaRP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55976" y="-171400"/>
            <a:ext cx="7344816" cy="1066800"/>
          </a:xfrm>
        </p:spPr>
        <p:txBody>
          <a:bodyPr>
            <a:normAutofit/>
          </a:bodyPr>
          <a:lstStyle/>
          <a:p>
            <a:r>
              <a:rPr lang="it-IT" sz="3600" u="sng" dirty="0" err="1" smtClean="0">
                <a:solidFill>
                  <a:schemeClr val="tx1">
                    <a:lumMod val="65000"/>
                  </a:schemeClr>
                </a:solidFill>
              </a:rPr>
              <a:t>Room</a:t>
            </a:r>
            <a:r>
              <a:rPr lang="it-IT" sz="3600" u="sng" dirty="0" smtClean="0">
                <a:solidFill>
                  <a:schemeClr val="tx1">
                    <a:lumMod val="65000"/>
                  </a:schemeClr>
                </a:solidFill>
              </a:rPr>
              <a:t> </a:t>
            </a:r>
            <a:r>
              <a:rPr lang="it-IT" sz="3600" u="sng" dirty="0" err="1" smtClean="0">
                <a:solidFill>
                  <a:schemeClr val="tx1">
                    <a:lumMod val="65000"/>
                  </a:schemeClr>
                </a:solidFill>
              </a:rPr>
              <a:t>of</a:t>
            </a:r>
            <a:r>
              <a:rPr lang="it-IT" sz="3600" u="sng" dirty="0" smtClean="0">
                <a:solidFill>
                  <a:schemeClr val="tx1">
                    <a:lumMod val="65000"/>
                  </a:schemeClr>
                </a:solidFill>
              </a:rPr>
              <a:t> </a:t>
            </a:r>
            <a:r>
              <a:rPr lang="it-IT" sz="3600" u="sng" dirty="0" err="1" smtClean="0">
                <a:solidFill>
                  <a:schemeClr val="tx1">
                    <a:lumMod val="65000"/>
                  </a:schemeClr>
                </a:solidFill>
              </a:rPr>
              <a:t>Costantine</a:t>
            </a:r>
            <a:endParaRPr lang="it-IT" sz="3600" u="sng" dirty="0">
              <a:solidFill>
                <a:schemeClr val="tx1">
                  <a:lumMod val="65000"/>
                </a:schemeClr>
              </a:solidFill>
            </a:endParaRPr>
          </a:p>
        </p:txBody>
      </p:sp>
      <p:sp>
        <p:nvSpPr>
          <p:cNvPr id="4" name="Segnaposto testo 3"/>
          <p:cNvSpPr>
            <a:spLocks noGrp="1"/>
          </p:cNvSpPr>
          <p:nvPr>
            <p:ph type="body" sz="half" idx="2"/>
          </p:nvPr>
        </p:nvSpPr>
        <p:spPr>
          <a:xfrm>
            <a:off x="4355976" y="836712"/>
            <a:ext cx="4608512" cy="1656184"/>
          </a:xfrm>
        </p:spPr>
        <p:txBody>
          <a:bodyPr>
            <a:noAutofit/>
          </a:bodyPr>
          <a:lstStyle/>
          <a:p>
            <a:r>
              <a:rPr lang="en-US" sz="1400" i="1" dirty="0" smtClean="0">
                <a:solidFill>
                  <a:schemeClr val="bg1">
                    <a:lumMod val="85000"/>
                    <a:lumOff val="15000"/>
                  </a:schemeClr>
                </a:solidFill>
              </a:rPr>
              <a:t>The room, that was designed to be used for receptions and official ceremonies, was decorated by the school of Raphael on the basis of drawings by the artist, who died prematurely before completion of the work (1520). It takes its name from Constantine (306-337 A.D.), the first Christian emperor to officially recognize the Christian faith, granting freedom of worship. On the walls are painted four episodes of his life which testify to the defeat of paganism and the triumph of the Christian religion: the Vision of the Cross , the Battle of Constantine against </a:t>
            </a:r>
            <a:r>
              <a:rPr lang="en-US" sz="1400" i="1" dirty="0" err="1" smtClean="0">
                <a:solidFill>
                  <a:schemeClr val="bg1">
                    <a:lumMod val="85000"/>
                    <a:lumOff val="15000"/>
                  </a:schemeClr>
                </a:solidFill>
              </a:rPr>
              <a:t>Maxentius</a:t>
            </a:r>
            <a:r>
              <a:rPr lang="en-US" sz="1400" i="1" dirty="0" smtClean="0">
                <a:solidFill>
                  <a:schemeClr val="bg1">
                    <a:lumMod val="85000"/>
                    <a:lumOff val="15000"/>
                  </a:schemeClr>
                </a:solidFill>
              </a:rPr>
              <a:t>, the Baptism of Constantine and the Donation of Rome. The decoration of the room is completed by figures of great Popes flanked by allegorical figures of Virtue. The original wooden roof which Leo X (pontiff from 1513 to 1521) had built was replaced under Gregory XIII (pontiff from 1572 to 1585) by the modern ceiling, the decoration of which was entrusted by order of the Pope to </a:t>
            </a:r>
            <a:r>
              <a:rPr lang="en-US" sz="1400" i="1" dirty="0" err="1" smtClean="0">
                <a:solidFill>
                  <a:schemeClr val="bg1">
                    <a:lumMod val="85000"/>
                    <a:lumOff val="15000"/>
                  </a:schemeClr>
                </a:solidFill>
              </a:rPr>
              <a:t>Tommaso</a:t>
            </a:r>
            <a:r>
              <a:rPr lang="en-US" sz="1400" i="1" dirty="0" smtClean="0">
                <a:solidFill>
                  <a:schemeClr val="bg1">
                    <a:lumMod val="85000"/>
                    <a:lumOff val="15000"/>
                  </a:schemeClr>
                </a:solidFill>
              </a:rPr>
              <a:t> </a:t>
            </a:r>
            <a:r>
              <a:rPr lang="en-US" sz="1400" i="1" dirty="0" err="1" smtClean="0">
                <a:solidFill>
                  <a:schemeClr val="bg1">
                    <a:lumMod val="85000"/>
                    <a:lumOff val="15000"/>
                  </a:schemeClr>
                </a:solidFill>
              </a:rPr>
              <a:t>Laureti</a:t>
            </a:r>
            <a:r>
              <a:rPr lang="en-US" sz="1400" i="1" dirty="0" smtClean="0">
                <a:solidFill>
                  <a:schemeClr val="bg1">
                    <a:lumMod val="85000"/>
                    <a:lumOff val="15000"/>
                  </a:schemeClr>
                </a:solidFill>
              </a:rPr>
              <a:t> who portrayed the Triumph of the Christian religion in the central panel. The work was completed at the end of 1585 under Pope </a:t>
            </a:r>
            <a:r>
              <a:rPr lang="en-US" sz="1400" i="1" dirty="0" err="1" smtClean="0">
                <a:solidFill>
                  <a:schemeClr val="bg1">
                    <a:lumMod val="85000"/>
                    <a:lumOff val="15000"/>
                  </a:schemeClr>
                </a:solidFill>
              </a:rPr>
              <a:t>Sixtus</a:t>
            </a:r>
            <a:r>
              <a:rPr lang="en-US" sz="1400" i="1" dirty="0" smtClean="0">
                <a:solidFill>
                  <a:schemeClr val="bg1">
                    <a:lumMod val="85000"/>
                    <a:lumOff val="15000"/>
                  </a:schemeClr>
                </a:solidFill>
              </a:rPr>
              <a:t> V (pontiff from 1585 to 1590).</a:t>
            </a:r>
            <a:endParaRPr lang="it-IT" sz="1400" i="1" dirty="0">
              <a:solidFill>
                <a:schemeClr val="bg1">
                  <a:lumMod val="85000"/>
                  <a:lumOff val="15000"/>
                </a:schemeClr>
              </a:solidFill>
            </a:endParaRPr>
          </a:p>
        </p:txBody>
      </p:sp>
      <p:pic>
        <p:nvPicPr>
          <p:cNvPr id="14338" name="Picture 2" descr="Sala di costantino, veduta 01.jpg">
            <a:hlinkClick r:id="rId2"/>
          </p:cNvPr>
          <p:cNvPicPr>
            <a:picLocks noGrp="1" noChangeAspect="1" noChangeArrowheads="1"/>
          </p:cNvPicPr>
          <p:nvPr>
            <p:ph type="pic" idx="1"/>
          </p:nvPr>
        </p:nvPicPr>
        <p:blipFill>
          <a:blip r:embed="rId3" cstate="print"/>
          <a:srcRect t="10170" b="10170"/>
          <a:stretch>
            <a:fillRect/>
          </a:stretch>
        </p:blipFill>
        <p:spPr bwMode="auto">
          <a:xfrm>
            <a:off x="251520" y="836712"/>
            <a:ext cx="4104456" cy="5616624"/>
          </a:xfrm>
          <a:prstGeom prst="rect">
            <a:avLst/>
          </a:prstGeom>
          <a:noFill/>
        </p:spPr>
      </p:pic>
    </p:spTree>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16016" y="-171400"/>
            <a:ext cx="5616624" cy="1066800"/>
          </a:xfrm>
        </p:spPr>
        <p:txBody>
          <a:bodyPr>
            <a:noAutofit/>
          </a:bodyPr>
          <a:lstStyle/>
          <a:p>
            <a:r>
              <a:rPr lang="it-IT" sz="3200" u="sng" dirty="0" err="1" smtClean="0">
                <a:solidFill>
                  <a:schemeClr val="accent3">
                    <a:lumMod val="60000"/>
                    <a:lumOff val="40000"/>
                  </a:schemeClr>
                </a:solidFill>
              </a:rPr>
              <a:t>Room</a:t>
            </a:r>
            <a:r>
              <a:rPr lang="it-IT" sz="3200" u="sng" dirty="0" smtClean="0">
                <a:solidFill>
                  <a:schemeClr val="accent3">
                    <a:lumMod val="60000"/>
                    <a:lumOff val="40000"/>
                  </a:schemeClr>
                </a:solidFill>
              </a:rPr>
              <a:t> </a:t>
            </a:r>
            <a:r>
              <a:rPr lang="it-IT" sz="3200" u="sng" dirty="0" err="1" smtClean="0">
                <a:solidFill>
                  <a:schemeClr val="accent3">
                    <a:lumMod val="60000"/>
                    <a:lumOff val="40000"/>
                  </a:schemeClr>
                </a:solidFill>
              </a:rPr>
              <a:t>of</a:t>
            </a:r>
            <a:r>
              <a:rPr lang="it-IT" sz="3200" u="sng" dirty="0" smtClean="0">
                <a:solidFill>
                  <a:schemeClr val="accent3">
                    <a:lumMod val="60000"/>
                    <a:lumOff val="40000"/>
                  </a:schemeClr>
                </a:solidFill>
              </a:rPr>
              <a:t> </a:t>
            </a:r>
            <a:r>
              <a:rPr lang="it-IT" sz="3200" u="sng" dirty="0" err="1" smtClean="0">
                <a:solidFill>
                  <a:schemeClr val="accent3">
                    <a:lumMod val="60000"/>
                    <a:lumOff val="40000"/>
                  </a:schemeClr>
                </a:solidFill>
              </a:rPr>
              <a:t>Heliodorus</a:t>
            </a:r>
            <a:endParaRPr lang="it-IT" sz="3200" u="sng" dirty="0">
              <a:solidFill>
                <a:schemeClr val="accent3">
                  <a:lumMod val="60000"/>
                  <a:lumOff val="40000"/>
                </a:schemeClr>
              </a:solidFill>
            </a:endParaRPr>
          </a:p>
        </p:txBody>
      </p:sp>
      <p:pic>
        <p:nvPicPr>
          <p:cNvPr id="5" name="Segnaposto immagine 4" descr="300px-Raffael_Staza_di_Eliodoro.jpg"/>
          <p:cNvPicPr>
            <a:picLocks noGrp="1" noChangeAspect="1"/>
          </p:cNvPicPr>
          <p:nvPr>
            <p:ph type="pic" idx="1"/>
          </p:nvPr>
        </p:nvPicPr>
        <p:blipFill>
          <a:blip r:embed="rId2" cstate="print"/>
          <a:srcRect l="8198" r="8198"/>
          <a:stretch>
            <a:fillRect/>
          </a:stretch>
        </p:blipFill>
        <p:spPr>
          <a:xfrm>
            <a:off x="251521" y="836712"/>
            <a:ext cx="4464496" cy="5661248"/>
          </a:xfrm>
        </p:spPr>
      </p:pic>
      <p:sp>
        <p:nvSpPr>
          <p:cNvPr id="4" name="Segnaposto testo 3"/>
          <p:cNvSpPr>
            <a:spLocks noGrp="1"/>
          </p:cNvSpPr>
          <p:nvPr>
            <p:ph type="body" sz="half" idx="2"/>
          </p:nvPr>
        </p:nvSpPr>
        <p:spPr>
          <a:xfrm>
            <a:off x="4716016" y="836712"/>
            <a:ext cx="4283968" cy="1972816"/>
          </a:xfrm>
        </p:spPr>
        <p:txBody>
          <a:bodyPr>
            <a:normAutofit fontScale="25000" lnSpcReduction="20000"/>
          </a:bodyPr>
          <a:lstStyle/>
          <a:p>
            <a:r>
              <a:rPr lang="en-US" sz="5600" i="1" dirty="0" smtClean="0">
                <a:solidFill>
                  <a:schemeClr val="accent3">
                    <a:lumMod val="20000"/>
                    <a:lumOff val="80000"/>
                  </a:schemeClr>
                </a:solidFill>
              </a:rPr>
              <a:t>This room was originally used for the private audiences of the Pope and was decorated by Raphael immediately after the </a:t>
            </a:r>
            <a:r>
              <a:rPr lang="en-US" sz="5600" i="1" dirty="0" err="1" smtClean="0">
                <a:solidFill>
                  <a:schemeClr val="accent3">
                    <a:lumMod val="20000"/>
                    <a:lumOff val="80000"/>
                  </a:schemeClr>
                </a:solidFill>
              </a:rPr>
              <a:t>Segnatura</a:t>
            </a:r>
            <a:r>
              <a:rPr lang="en-US" sz="5600" i="1" dirty="0" smtClean="0">
                <a:solidFill>
                  <a:schemeClr val="accent3">
                    <a:lumMod val="20000"/>
                    <a:lumOff val="80000"/>
                  </a:schemeClr>
                </a:solidFill>
              </a:rPr>
              <a:t>. The room's </a:t>
            </a:r>
            <a:r>
              <a:rPr lang="en-US" sz="5600" i="1" dirty="0" err="1" smtClean="0">
                <a:solidFill>
                  <a:schemeClr val="accent3">
                    <a:lumMod val="20000"/>
                    <a:lumOff val="80000"/>
                  </a:schemeClr>
                </a:solidFill>
              </a:rPr>
              <a:t>programme</a:t>
            </a:r>
            <a:r>
              <a:rPr lang="en-US" sz="5600" i="1" dirty="0" smtClean="0">
                <a:solidFill>
                  <a:schemeClr val="accent3">
                    <a:lumMod val="20000"/>
                    <a:lumOff val="80000"/>
                  </a:schemeClr>
                </a:solidFill>
              </a:rPr>
              <a:t> is political and aims at documenting, in different historical moments from the Old Testament to medieval history, the miraculous protection bestowed by God on the Church. Faith had been threatened (Mass of </a:t>
            </a:r>
            <a:r>
              <a:rPr lang="en-US" sz="5600" i="1" dirty="0" err="1" smtClean="0">
                <a:solidFill>
                  <a:schemeClr val="accent3">
                    <a:lumMod val="20000"/>
                    <a:lumOff val="80000"/>
                  </a:schemeClr>
                </a:solidFill>
              </a:rPr>
              <a:t>Bolsena</a:t>
            </a:r>
            <a:r>
              <a:rPr lang="en-US" sz="5600" i="1" dirty="0" smtClean="0">
                <a:solidFill>
                  <a:schemeClr val="accent3">
                    <a:lumMod val="20000"/>
                    <a:lumOff val="80000"/>
                  </a:schemeClr>
                </a:solidFill>
              </a:rPr>
              <a:t>), in the person of its pontiff (Liberation of St Peter), in its site (Encounter of Leo the Great with Attila) and in its patrimony (Expulsion of </a:t>
            </a:r>
            <a:r>
              <a:rPr lang="en-US" sz="5600" i="1" dirty="0" err="1" smtClean="0">
                <a:solidFill>
                  <a:schemeClr val="accent3">
                    <a:lumMod val="20000"/>
                    <a:lumOff val="80000"/>
                  </a:schemeClr>
                </a:solidFill>
              </a:rPr>
              <a:t>Heliodorus</a:t>
            </a:r>
            <a:r>
              <a:rPr lang="en-US" sz="5600" i="1" dirty="0" smtClean="0">
                <a:solidFill>
                  <a:schemeClr val="accent3">
                    <a:lumMod val="20000"/>
                    <a:lumOff val="80000"/>
                  </a:schemeClr>
                </a:solidFill>
              </a:rPr>
              <a:t> from the temple). These were also chosen to express the political </a:t>
            </a:r>
            <a:r>
              <a:rPr lang="en-US" sz="5600" i="1" dirty="0" err="1" smtClean="0">
                <a:solidFill>
                  <a:schemeClr val="accent3">
                    <a:lumMod val="20000"/>
                    <a:lumOff val="80000"/>
                  </a:schemeClr>
                </a:solidFill>
              </a:rPr>
              <a:t>programme</a:t>
            </a:r>
            <a:r>
              <a:rPr lang="en-US" sz="5600" i="1" dirty="0" smtClean="0">
                <a:solidFill>
                  <a:schemeClr val="accent3">
                    <a:lumMod val="20000"/>
                    <a:lumOff val="80000"/>
                  </a:schemeClr>
                </a:solidFill>
              </a:rPr>
              <a:t> of Julius II (pontiff from 1503 to 1513), aimed at freeing Italy, at the time occupied by the French, to restore the temporal power under threat to the papacy. The four episodes of the Old Testament on the ceiling are the work of Raphael, while in the grotesques and in the arches there are still some parts that can be attributed to Luca Signorelli, </a:t>
            </a:r>
            <a:r>
              <a:rPr lang="en-US" sz="5600" i="1" dirty="0" err="1" smtClean="0">
                <a:solidFill>
                  <a:schemeClr val="accent3">
                    <a:lumMod val="20000"/>
                    <a:lumOff val="80000"/>
                  </a:schemeClr>
                </a:solidFill>
              </a:rPr>
              <a:t>Bramantino</a:t>
            </a:r>
            <a:r>
              <a:rPr lang="en-US" sz="5600" i="1" dirty="0" smtClean="0">
                <a:solidFill>
                  <a:schemeClr val="accent3">
                    <a:lumMod val="20000"/>
                    <a:lumOff val="80000"/>
                  </a:schemeClr>
                </a:solidFill>
              </a:rPr>
              <a:t>, Lorenzo Lotto and </a:t>
            </a:r>
            <a:r>
              <a:rPr lang="en-US" sz="5600" i="1" dirty="0" err="1" smtClean="0">
                <a:solidFill>
                  <a:schemeClr val="accent3">
                    <a:lumMod val="20000"/>
                    <a:lumOff val="80000"/>
                  </a:schemeClr>
                </a:solidFill>
              </a:rPr>
              <a:t>Cesare</a:t>
            </a:r>
            <a:r>
              <a:rPr lang="en-US" sz="5600" i="1" dirty="0" smtClean="0">
                <a:solidFill>
                  <a:schemeClr val="accent3">
                    <a:lumMod val="20000"/>
                    <a:lumOff val="80000"/>
                  </a:schemeClr>
                </a:solidFill>
              </a:rPr>
              <a:t> </a:t>
            </a:r>
            <a:r>
              <a:rPr lang="en-US" sz="5600" i="1" dirty="0" err="1" smtClean="0">
                <a:solidFill>
                  <a:schemeClr val="accent3">
                    <a:lumMod val="20000"/>
                    <a:lumOff val="80000"/>
                  </a:schemeClr>
                </a:solidFill>
              </a:rPr>
              <a:t>da</a:t>
            </a:r>
            <a:r>
              <a:rPr lang="en-US" sz="5600" i="1" dirty="0" smtClean="0">
                <a:solidFill>
                  <a:schemeClr val="accent3">
                    <a:lumMod val="20000"/>
                    <a:lumOff val="80000"/>
                  </a:schemeClr>
                </a:solidFill>
              </a:rPr>
              <a:t> Sesto. They date to the first decoration commissioned by Julius II at the beginning of his pontificate, that was interrupted and then replaced by the present one due to the pontiff's great admiration for the first frescoes of Raphael in the adjoining room of the </a:t>
            </a:r>
            <a:r>
              <a:rPr lang="en-US" sz="5600" i="1" dirty="0" err="1" smtClean="0">
                <a:solidFill>
                  <a:schemeClr val="accent3">
                    <a:lumMod val="20000"/>
                    <a:lumOff val="80000"/>
                  </a:schemeClr>
                </a:solidFill>
              </a:rPr>
              <a:t>Segnatura</a:t>
            </a:r>
            <a:r>
              <a:rPr lang="en-US" sz="5600" i="1" dirty="0" smtClean="0">
                <a:solidFill>
                  <a:schemeClr val="accent3">
                    <a:lumMod val="20000"/>
                    <a:lumOff val="80000"/>
                  </a:schemeClr>
                </a:solidFill>
              </a:rPr>
              <a:t>.</a:t>
            </a: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71400"/>
            <a:ext cx="4283968" cy="975320"/>
          </a:xfrm>
        </p:spPr>
        <p:txBody>
          <a:bodyPr>
            <a:noAutofit/>
          </a:bodyPr>
          <a:lstStyle/>
          <a:p>
            <a:r>
              <a:rPr lang="it-IT" sz="2800" u="sng" dirty="0" err="1" smtClean="0">
                <a:solidFill>
                  <a:srgbClr val="C00000"/>
                </a:solidFill>
              </a:rPr>
              <a:t>Room</a:t>
            </a:r>
            <a:r>
              <a:rPr lang="it-IT" sz="2800" u="sng" dirty="0" smtClean="0">
                <a:solidFill>
                  <a:srgbClr val="C00000"/>
                </a:solidFill>
              </a:rPr>
              <a:t> </a:t>
            </a:r>
            <a:r>
              <a:rPr lang="it-IT" sz="2800" u="sng" dirty="0" err="1" smtClean="0">
                <a:solidFill>
                  <a:srgbClr val="C00000"/>
                </a:solidFill>
              </a:rPr>
              <a:t>of</a:t>
            </a:r>
            <a:r>
              <a:rPr lang="it-IT" sz="2800" u="sng" dirty="0" smtClean="0">
                <a:solidFill>
                  <a:srgbClr val="C00000"/>
                </a:solidFill>
              </a:rPr>
              <a:t> the Segnatura</a:t>
            </a:r>
            <a:endParaRPr lang="it-IT" sz="2800" u="sng" dirty="0">
              <a:solidFill>
                <a:srgbClr val="C00000"/>
              </a:solidFill>
            </a:endParaRPr>
          </a:p>
        </p:txBody>
      </p:sp>
      <p:sp>
        <p:nvSpPr>
          <p:cNvPr id="4" name="Segnaposto testo 3"/>
          <p:cNvSpPr>
            <a:spLocks noGrp="1"/>
          </p:cNvSpPr>
          <p:nvPr>
            <p:ph type="body" sz="half" idx="2"/>
          </p:nvPr>
        </p:nvSpPr>
        <p:spPr>
          <a:xfrm>
            <a:off x="323528" y="692696"/>
            <a:ext cx="3960440" cy="4464496"/>
          </a:xfrm>
        </p:spPr>
        <p:txBody>
          <a:bodyPr numCol="1">
            <a:noAutofit/>
          </a:bodyPr>
          <a:lstStyle/>
          <a:p>
            <a:pPr algn="just"/>
            <a:r>
              <a:rPr lang="en-US" sz="1200" i="1" dirty="0" smtClean="0">
                <a:solidFill>
                  <a:schemeClr val="bg1"/>
                </a:solidFill>
              </a:rPr>
              <a:t>The Room of the </a:t>
            </a:r>
            <a:r>
              <a:rPr lang="en-US" sz="1200" i="1" dirty="0" err="1" smtClean="0">
                <a:solidFill>
                  <a:schemeClr val="bg1"/>
                </a:solidFill>
              </a:rPr>
              <a:t>Segnatura</a:t>
            </a:r>
            <a:r>
              <a:rPr lang="en-US" sz="1200" i="1" dirty="0" smtClean="0">
                <a:solidFill>
                  <a:schemeClr val="bg1"/>
                </a:solidFill>
              </a:rPr>
              <a:t> contains Raphael's most famous frescoes. Besides being the first work executed by the great artist in the Vatican they mark the beginning of the high Renaissance. The room takes its name from the highest court of the Holy See, the "</a:t>
            </a:r>
            <a:r>
              <a:rPr lang="en-US" sz="1200" i="1" dirty="0" err="1" smtClean="0">
                <a:solidFill>
                  <a:schemeClr val="bg1"/>
                </a:solidFill>
              </a:rPr>
              <a:t>Segnatura</a:t>
            </a:r>
            <a:r>
              <a:rPr lang="en-US" sz="1200" i="1" dirty="0" smtClean="0">
                <a:solidFill>
                  <a:schemeClr val="bg1"/>
                </a:solidFill>
              </a:rPr>
              <a:t> </a:t>
            </a:r>
            <a:r>
              <a:rPr lang="en-US" sz="1200" i="1" dirty="0" err="1" smtClean="0">
                <a:solidFill>
                  <a:schemeClr val="bg1"/>
                </a:solidFill>
              </a:rPr>
              <a:t>Gratiae</a:t>
            </a:r>
            <a:r>
              <a:rPr lang="en-US" sz="1200" i="1" dirty="0" smtClean="0">
                <a:solidFill>
                  <a:schemeClr val="bg1"/>
                </a:solidFill>
              </a:rPr>
              <a:t> et </a:t>
            </a:r>
            <a:r>
              <a:rPr lang="en-US" sz="1200" i="1" dirty="0" err="1" smtClean="0">
                <a:solidFill>
                  <a:schemeClr val="bg1"/>
                </a:solidFill>
              </a:rPr>
              <a:t>Iustitiae</a:t>
            </a:r>
            <a:r>
              <a:rPr lang="en-US" sz="1200" i="1" dirty="0" smtClean="0">
                <a:solidFill>
                  <a:schemeClr val="bg1"/>
                </a:solidFill>
              </a:rPr>
              <a:t>", which was presided over by the pontiff and used to meet in this room around the middle of the 16</a:t>
            </a:r>
            <a:r>
              <a:rPr lang="en-US" sz="1200" i="1" baseline="30000" dirty="0" smtClean="0">
                <a:solidFill>
                  <a:schemeClr val="bg1"/>
                </a:solidFill>
              </a:rPr>
              <a:t>th</a:t>
            </a:r>
            <a:r>
              <a:rPr lang="en-US" sz="1200" i="1" dirty="0" smtClean="0">
                <a:solidFill>
                  <a:schemeClr val="bg1"/>
                </a:solidFill>
              </a:rPr>
              <a:t> century. Originally the room was used by Julius II (pontiff from 1503 to 1513) as a library and private office. The iconographic </a:t>
            </a:r>
            <a:r>
              <a:rPr lang="en-US" sz="1200" i="1" dirty="0" err="1" smtClean="0">
                <a:solidFill>
                  <a:schemeClr val="bg1"/>
                </a:solidFill>
              </a:rPr>
              <a:t>programme</a:t>
            </a:r>
            <a:r>
              <a:rPr lang="en-US" sz="1200" i="1" dirty="0" smtClean="0">
                <a:solidFill>
                  <a:schemeClr val="bg1"/>
                </a:solidFill>
              </a:rPr>
              <a:t> of the frescoes, which were painted between 1508 and 1511, is related to this function. It was certainly established by a theologian and meant to represent the three greatest categories of the human spirit: Truth, Good and Beauty. Supernatural Truth is illustrated in the Disputation of the Most Holy Sacrament (theology), while rational Truth is illustrated in the School of Athens (philosophy). Good is expressed in the Cardinal   and Theological Virtues and the Law.</a:t>
            </a:r>
          </a:p>
          <a:p>
            <a:pPr algn="just"/>
            <a:r>
              <a:rPr lang="en-US" sz="1200" i="1" dirty="0" smtClean="0">
                <a:solidFill>
                  <a:schemeClr val="bg1"/>
                </a:solidFill>
              </a:rPr>
              <a:t> </a:t>
            </a:r>
          </a:p>
          <a:p>
            <a:endParaRPr lang="it-IT" sz="1200" i="1" dirty="0">
              <a:solidFill>
                <a:schemeClr val="bg1">
                  <a:lumMod val="95000"/>
                  <a:lumOff val="5000"/>
                </a:schemeClr>
              </a:solidFill>
            </a:endParaRPr>
          </a:p>
        </p:txBody>
      </p:sp>
      <p:pic>
        <p:nvPicPr>
          <p:cNvPr id="9" name="Segnaposto immagine 8" descr="300px-Raffael_Stanza_della_Segnatura.jpg"/>
          <p:cNvPicPr>
            <a:picLocks noGrp="1" noChangeAspect="1"/>
          </p:cNvPicPr>
          <p:nvPr>
            <p:ph type="pic" idx="1"/>
          </p:nvPr>
        </p:nvPicPr>
        <p:blipFill>
          <a:blip r:embed="rId2" cstate="print"/>
          <a:srcRect t="3653" b="3653"/>
          <a:stretch>
            <a:fillRect/>
          </a:stretch>
        </p:blipFill>
        <p:spPr>
          <a:xfrm>
            <a:off x="4283968" y="332656"/>
            <a:ext cx="4536504" cy="4653136"/>
          </a:xfrm>
        </p:spPr>
      </p:pic>
      <p:sp>
        <p:nvSpPr>
          <p:cNvPr id="10" name="CasellaDiTesto 9"/>
          <p:cNvSpPr txBox="1"/>
          <p:nvPr/>
        </p:nvSpPr>
        <p:spPr>
          <a:xfrm>
            <a:off x="323528" y="4941168"/>
            <a:ext cx="8424936" cy="1631216"/>
          </a:xfrm>
          <a:prstGeom prst="rect">
            <a:avLst/>
          </a:prstGeom>
          <a:noFill/>
        </p:spPr>
        <p:txBody>
          <a:bodyPr wrap="square" rtlCol="0">
            <a:spAutoFit/>
          </a:bodyPr>
          <a:lstStyle/>
          <a:p>
            <a:pPr algn="just"/>
            <a:r>
              <a:rPr lang="en-US" sz="1250" i="1" dirty="0" smtClean="0">
                <a:solidFill>
                  <a:schemeClr val="bg1"/>
                </a:solidFill>
              </a:rPr>
              <a:t>Beauty is represented in the Parnassus with Apollo and the Muses. The frescoes of the ceiling are connected with the scenes below them. The allegorical figures of Theology, Philosophy, Justice and Poetry allude in fact to the faculties of the spirit painted on the corresponding walls. Under Leo X (pontiff from 1513 to 1521) the room was used as a small study and music room, in which the pontiff also kept his collection of musical instruments. The original furnishings of the time of Julius II were removed and replaced with a new wooden wainscot, the work of </a:t>
            </a:r>
            <a:r>
              <a:rPr lang="en-US" sz="1250" i="1" dirty="0" err="1" smtClean="0">
                <a:solidFill>
                  <a:schemeClr val="bg1"/>
                </a:solidFill>
              </a:rPr>
              <a:t>Fra</a:t>
            </a:r>
            <a:r>
              <a:rPr lang="en-US" sz="1250" i="1" dirty="0" smtClean="0">
                <a:solidFill>
                  <a:schemeClr val="bg1"/>
                </a:solidFill>
              </a:rPr>
              <a:t> Giovanni </a:t>
            </a:r>
            <a:r>
              <a:rPr lang="en-US" sz="1250" i="1" dirty="0" err="1" smtClean="0">
                <a:solidFill>
                  <a:schemeClr val="bg1"/>
                </a:solidFill>
              </a:rPr>
              <a:t>da</a:t>
            </a:r>
            <a:r>
              <a:rPr lang="en-US" sz="1250" i="1" dirty="0" smtClean="0">
                <a:solidFill>
                  <a:schemeClr val="bg1"/>
                </a:solidFill>
              </a:rPr>
              <a:t> Verona. The wood covered all the walls with the exception of that of the Parnassus, where, for reasons of space, the same decoration, still visible today, was painted in fresco. The wooden wainscot was probably destroyed following the Sack of Rome in 1527 and in its place, during the pontificate of Paul III (pontiff from 1534 to 1549) a wainscot in chiaroscuro was painted by </a:t>
            </a:r>
            <a:r>
              <a:rPr lang="en-US" sz="1250" i="1" dirty="0" err="1" smtClean="0">
                <a:solidFill>
                  <a:schemeClr val="bg1"/>
                </a:solidFill>
              </a:rPr>
              <a:t>Perin</a:t>
            </a:r>
            <a:r>
              <a:rPr lang="en-US" sz="1250" i="1" dirty="0" smtClean="0">
                <a:solidFill>
                  <a:schemeClr val="bg1"/>
                </a:solidFill>
              </a:rPr>
              <a:t> del </a:t>
            </a:r>
            <a:r>
              <a:rPr lang="en-US" sz="1250" i="1" dirty="0" err="1" smtClean="0">
                <a:solidFill>
                  <a:schemeClr val="bg1"/>
                </a:solidFill>
              </a:rPr>
              <a:t>Vaga</a:t>
            </a:r>
            <a:r>
              <a:rPr lang="en-US" sz="1250" i="1" dirty="0" smtClean="0">
                <a:solidFill>
                  <a:schemeClr val="bg1"/>
                </a:solidFill>
              </a:rPr>
              <a:t>.</a:t>
            </a:r>
            <a:endParaRPr lang="it-IT" sz="1250" dirty="0">
              <a:solidFill>
                <a:schemeClr val="bg1"/>
              </a:solidFill>
            </a:endParaRPr>
          </a:p>
        </p:txBody>
      </p:sp>
    </p:spTree>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55976" y="0"/>
            <a:ext cx="4644008" cy="908720"/>
          </a:xfrm>
        </p:spPr>
        <p:txBody>
          <a:bodyPr>
            <a:noAutofit/>
          </a:bodyPr>
          <a:lstStyle/>
          <a:p>
            <a:r>
              <a:rPr lang="it-IT" sz="2550" u="sng" dirty="0" err="1" smtClean="0">
                <a:solidFill>
                  <a:srgbClr val="800000"/>
                </a:solidFill>
              </a:rPr>
              <a:t>Room</a:t>
            </a:r>
            <a:r>
              <a:rPr lang="it-IT" sz="2550" u="sng" dirty="0" smtClean="0">
                <a:solidFill>
                  <a:srgbClr val="800000"/>
                </a:solidFill>
              </a:rPr>
              <a:t> </a:t>
            </a:r>
            <a:r>
              <a:rPr lang="it-IT" sz="2550" u="sng" dirty="0" err="1" smtClean="0">
                <a:solidFill>
                  <a:srgbClr val="800000"/>
                </a:solidFill>
              </a:rPr>
              <a:t>of</a:t>
            </a:r>
            <a:r>
              <a:rPr lang="it-IT" sz="2550" u="sng" dirty="0" smtClean="0">
                <a:solidFill>
                  <a:srgbClr val="800000"/>
                </a:solidFill>
              </a:rPr>
              <a:t> the </a:t>
            </a:r>
            <a:r>
              <a:rPr lang="it-IT" sz="2550" u="sng" dirty="0" err="1" smtClean="0">
                <a:solidFill>
                  <a:srgbClr val="800000"/>
                </a:solidFill>
              </a:rPr>
              <a:t>Fire</a:t>
            </a:r>
            <a:r>
              <a:rPr lang="it-IT" sz="2550" u="sng" dirty="0" smtClean="0">
                <a:solidFill>
                  <a:srgbClr val="800000"/>
                </a:solidFill>
              </a:rPr>
              <a:t> in the Borgo</a:t>
            </a:r>
            <a:endParaRPr lang="it-IT" sz="2550" u="sng" dirty="0">
              <a:solidFill>
                <a:srgbClr val="800000"/>
              </a:solidFill>
            </a:endParaRPr>
          </a:p>
        </p:txBody>
      </p:sp>
      <p:pic>
        <p:nvPicPr>
          <p:cNvPr id="5" name="Segnaposto immagine 4" descr="800px-Incendio_di_borgo_01.jpg"/>
          <p:cNvPicPr>
            <a:picLocks noGrp="1" noChangeAspect="1"/>
          </p:cNvPicPr>
          <p:nvPr>
            <p:ph type="pic" idx="1"/>
          </p:nvPr>
        </p:nvPicPr>
        <p:blipFill>
          <a:blip r:embed="rId2" cstate="print"/>
          <a:srcRect l="20605" r="20605"/>
          <a:stretch>
            <a:fillRect/>
          </a:stretch>
        </p:blipFill>
        <p:spPr>
          <a:xfrm>
            <a:off x="323528" y="764704"/>
            <a:ext cx="4104455" cy="5544616"/>
          </a:xfrm>
        </p:spPr>
      </p:pic>
      <p:sp>
        <p:nvSpPr>
          <p:cNvPr id="4" name="Segnaposto testo 3"/>
          <p:cNvSpPr>
            <a:spLocks noGrp="1"/>
          </p:cNvSpPr>
          <p:nvPr>
            <p:ph type="body" sz="half" idx="2"/>
          </p:nvPr>
        </p:nvSpPr>
        <p:spPr>
          <a:xfrm>
            <a:off x="4355976" y="764704"/>
            <a:ext cx="4464496" cy="5616624"/>
          </a:xfrm>
        </p:spPr>
        <p:txBody>
          <a:bodyPr>
            <a:noAutofit/>
          </a:bodyPr>
          <a:lstStyle/>
          <a:p>
            <a:r>
              <a:rPr lang="en-US" sz="1400" dirty="0" smtClean="0">
                <a:solidFill>
                  <a:srgbClr val="663300"/>
                </a:solidFill>
              </a:rPr>
              <a:t>The room was used in the time of Julius II (pontiff from 1503 to 1513) for the meetings of the highest court of the Holy See: the </a:t>
            </a:r>
            <a:r>
              <a:rPr lang="en-US" sz="1400" dirty="0" err="1" smtClean="0">
                <a:solidFill>
                  <a:srgbClr val="663300"/>
                </a:solidFill>
              </a:rPr>
              <a:t>Segnatura</a:t>
            </a:r>
            <a:r>
              <a:rPr lang="en-US" sz="1400" dirty="0" smtClean="0">
                <a:solidFill>
                  <a:srgbClr val="663300"/>
                </a:solidFill>
              </a:rPr>
              <a:t> </a:t>
            </a:r>
            <a:r>
              <a:rPr lang="en-US" sz="1400" dirty="0" err="1" smtClean="0">
                <a:solidFill>
                  <a:srgbClr val="663300"/>
                </a:solidFill>
              </a:rPr>
              <a:t>Gratiae</a:t>
            </a:r>
            <a:r>
              <a:rPr lang="en-US" sz="1400" dirty="0" smtClean="0">
                <a:solidFill>
                  <a:srgbClr val="663300"/>
                </a:solidFill>
              </a:rPr>
              <a:t> et </a:t>
            </a:r>
            <a:r>
              <a:rPr lang="en-US" sz="1400" dirty="0" err="1" smtClean="0">
                <a:solidFill>
                  <a:srgbClr val="663300"/>
                </a:solidFill>
              </a:rPr>
              <a:t>Iustitiae</a:t>
            </a:r>
            <a:r>
              <a:rPr lang="en-US" sz="1400" dirty="0" smtClean="0">
                <a:solidFill>
                  <a:srgbClr val="663300"/>
                </a:solidFill>
              </a:rPr>
              <a:t>, presided over by the Pope. The paintings on the ceiling, by </a:t>
            </a:r>
            <a:r>
              <a:rPr lang="en-US" sz="1400" dirty="0" err="1" smtClean="0">
                <a:solidFill>
                  <a:srgbClr val="663300"/>
                </a:solidFill>
              </a:rPr>
              <a:t>Pietro</a:t>
            </a:r>
            <a:r>
              <a:rPr lang="en-US" sz="1400" dirty="0" smtClean="0">
                <a:solidFill>
                  <a:srgbClr val="663300"/>
                </a:solidFill>
              </a:rPr>
              <a:t> </a:t>
            </a:r>
            <a:r>
              <a:rPr lang="en-US" sz="1400" dirty="0" err="1" smtClean="0">
                <a:solidFill>
                  <a:srgbClr val="663300"/>
                </a:solidFill>
              </a:rPr>
              <a:t>Vannucci</a:t>
            </a:r>
            <a:r>
              <a:rPr lang="en-US" sz="1400" dirty="0" smtClean="0">
                <a:solidFill>
                  <a:srgbClr val="663300"/>
                </a:solidFill>
              </a:rPr>
              <a:t>, called the Perugino, commissioned by the Pope in 1508, are related to this function. At the time of Leo X (pontiff from 1513 to1521) the room was used as a dining room and the task of frescoing the walls was assigned to Raphael who entrusted a large part of the work to his school. The work was completed between 1514 and 1517. The frescoes illustrate the political aspirations of Leo X through stories taken from the lives (narrated in the </a:t>
            </a:r>
            <a:r>
              <a:rPr lang="en-US" sz="1400" dirty="0" err="1" smtClean="0">
                <a:solidFill>
                  <a:srgbClr val="663300"/>
                </a:solidFill>
              </a:rPr>
              <a:t>Liber</a:t>
            </a:r>
            <a:r>
              <a:rPr lang="en-US" sz="1400" dirty="0" smtClean="0">
                <a:solidFill>
                  <a:srgbClr val="663300"/>
                </a:solidFill>
              </a:rPr>
              <a:t> </a:t>
            </a:r>
            <a:r>
              <a:rPr lang="en-US" sz="1400" dirty="0" err="1" smtClean="0">
                <a:solidFill>
                  <a:srgbClr val="663300"/>
                </a:solidFill>
              </a:rPr>
              <a:t>Pontificalis</a:t>
            </a:r>
            <a:r>
              <a:rPr lang="en-US" sz="1400" dirty="0" smtClean="0">
                <a:solidFill>
                  <a:srgbClr val="663300"/>
                </a:solidFill>
              </a:rPr>
              <a:t>) of two previous Popes with the same name: Leo III (Crowning of Charlemagne and Justification of Leo III) and Leo IV (Fire in the </a:t>
            </a:r>
            <a:r>
              <a:rPr lang="en-US" sz="1400" dirty="0" err="1" smtClean="0">
                <a:solidFill>
                  <a:srgbClr val="663300"/>
                </a:solidFill>
              </a:rPr>
              <a:t>Borgo</a:t>
            </a:r>
            <a:r>
              <a:rPr lang="en-US" sz="1400" dirty="0" smtClean="0">
                <a:solidFill>
                  <a:srgbClr val="663300"/>
                </a:solidFill>
              </a:rPr>
              <a:t> and the Battle of Ostia). In all the episodes the Pope is a portrait of the reigning pontiff Leo X. Six seated figures of emperors and sovereigns who are protectors of the church are shown in the monochromes below the paintings.</a:t>
            </a:r>
            <a:endParaRPr lang="it-IT" sz="1400" dirty="0">
              <a:solidFill>
                <a:srgbClr val="663300"/>
              </a:solidFill>
            </a:endParaRPr>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224</TotalTime>
  <Words>1124</Words>
  <Application>Microsoft Office PowerPoint</Application>
  <PresentationFormat>Presentazione su schermo (4:3)</PresentationFormat>
  <Paragraphs>12</Paragraphs>
  <Slides>5</Slides>
  <Notes>0</Notes>
  <HiddenSlides>0</HiddenSlides>
  <MMClips>0</MMClips>
  <ScaleCrop>false</ScaleCrop>
  <HeadingPairs>
    <vt:vector size="6" baseType="variant">
      <vt:variant>
        <vt:lpstr>Tema</vt:lpstr>
      </vt:variant>
      <vt:variant>
        <vt:i4>1</vt:i4>
      </vt:variant>
      <vt:variant>
        <vt:lpstr>Titoli diapositive</vt:lpstr>
      </vt:variant>
      <vt:variant>
        <vt:i4>5</vt:i4>
      </vt:variant>
      <vt:variant>
        <vt:lpstr>Presentazioni personalizzate</vt:lpstr>
      </vt:variant>
      <vt:variant>
        <vt:i4>1</vt:i4>
      </vt:variant>
    </vt:vector>
  </HeadingPairs>
  <TitlesOfParts>
    <vt:vector size="7" baseType="lpstr">
      <vt:lpstr>Carta</vt:lpstr>
      <vt:lpstr>Raphael’s Rooms</vt:lpstr>
      <vt:lpstr>Room of Costantine</vt:lpstr>
      <vt:lpstr>Room of Heliodorus</vt:lpstr>
      <vt:lpstr>Room of the Segnatura</vt:lpstr>
      <vt:lpstr>Room of the Fire in the Borgo</vt:lpstr>
      <vt:lpstr>Presentazione personalizzata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francesco</dc:creator>
  <cp:lastModifiedBy>francesco</cp:lastModifiedBy>
  <cp:revision>24</cp:revision>
  <dcterms:created xsi:type="dcterms:W3CDTF">2019-03-10T15:00:15Z</dcterms:created>
  <dcterms:modified xsi:type="dcterms:W3CDTF">2019-03-10T18:50:19Z</dcterms:modified>
</cp:coreProperties>
</file>