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Lst>
  <p:sldSz cy="5143500" cx="9144000"/>
  <p:notesSz cx="6858000" cy="9144000"/>
  <p:embeddedFontLst>
    <p:embeddedFont>
      <p:font typeface="Lobster"/>
      <p:regular r:id="rId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schemas.openxmlformats.org/officeDocument/2006/relationships/font" Target="fonts/Lobster-regular.fntdata"/><Relationship Id="rId10" Type="http://schemas.openxmlformats.org/officeDocument/2006/relationships/slide" Target="slides/slide5.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493352e8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493352e8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493352e8b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493352e8b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493352e8ba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493352e8ba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493352e8b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493352e8b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s">
                <a:latin typeface="Lobster"/>
                <a:ea typeface="Lobster"/>
                <a:cs typeface="Lobster"/>
                <a:sym typeface="Lobster"/>
              </a:rPr>
              <a:t>Santa Cruz Neighborhood</a:t>
            </a:r>
            <a:endParaRPr>
              <a:latin typeface="Lobster"/>
              <a:ea typeface="Lobster"/>
              <a:cs typeface="Lobster"/>
              <a:sym typeface="Lobste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s">
                <a:solidFill>
                  <a:srgbClr val="000000"/>
                </a:solidFill>
              </a:rPr>
              <a:t>MªJosé Cordero Peinado</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s" sz="1800">
                <a:solidFill>
                  <a:srgbClr val="F3F3F3"/>
                </a:solidFill>
              </a:rPr>
              <a:t>History</a:t>
            </a:r>
            <a:endParaRPr sz="1800">
              <a:solidFill>
                <a:srgbClr val="F3F3F3"/>
              </a:solidFill>
            </a:endParaRPr>
          </a:p>
        </p:txBody>
      </p:sp>
      <p:sp>
        <p:nvSpPr>
          <p:cNvPr id="61" name="Google Shape;61;p1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rgbClr val="F3F3F3"/>
                </a:solidFill>
              </a:rPr>
              <a:t>Its origin was the Jewish quarter, when the king Fernando III of Castilla conquered the city. He conquered Toledo first and second seville. In 1483 some Jewish people were expelled but  some Jewish people and Muslims remained in the quarter.  Nowadays   there are many legends of the quarter,like the legend of Don Juan Tenorio.</a:t>
            </a:r>
            <a:endParaRPr b="1">
              <a:solidFill>
                <a:srgbClr val="F3F3F3"/>
              </a:solidFill>
            </a:endParaRPr>
          </a:p>
          <a:p>
            <a:pPr indent="0" lvl="0" marL="0" rtl="0" algn="l">
              <a:spcBef>
                <a:spcPts val="0"/>
              </a:spcBef>
              <a:spcAft>
                <a:spcPts val="0"/>
              </a:spcAft>
              <a:buClr>
                <a:schemeClr val="dk1"/>
              </a:buClr>
              <a:buSzPts val="1100"/>
              <a:buFont typeface="Arial"/>
              <a:buNone/>
            </a:pPr>
            <a:r>
              <a:rPr b="1" lang="es">
                <a:solidFill>
                  <a:srgbClr val="F3F3F3"/>
                </a:solidFill>
              </a:rPr>
              <a:t>Santa Cruz was closed, narrow and with disease outbreaks, but thanks to José Laguillo, Juan talavera Heredia and the Ibero-American,the neighborhood started its present development. </a:t>
            </a:r>
            <a:endParaRPr b="1">
              <a:solidFill>
                <a:srgbClr val="F3F3F3"/>
              </a:solidFill>
            </a:endParaRPr>
          </a:p>
        </p:txBody>
      </p:sp>
      <p:sp>
        <p:nvSpPr>
          <p:cNvPr id="62" name="Google Shape;62;p14"/>
          <p:cNvSpPr txBox="1"/>
          <p:nvPr>
            <p:ph idx="2" type="body"/>
          </p:nvPr>
        </p:nvSpPr>
        <p:spPr>
          <a:xfrm>
            <a:off x="5070525"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s"/>
              <a:t> </a:t>
            </a:r>
            <a:endParaRPr/>
          </a:p>
        </p:txBody>
      </p:sp>
      <p:pic>
        <p:nvPicPr>
          <p:cNvPr id="63" name="Google Shape;63;p14"/>
          <p:cNvPicPr preferRelativeResize="0"/>
          <p:nvPr/>
        </p:nvPicPr>
        <p:blipFill>
          <a:blip r:embed="rId3">
            <a:alphaModFix/>
          </a:blip>
          <a:stretch>
            <a:fillRect/>
          </a:stretch>
        </p:blipFill>
        <p:spPr>
          <a:xfrm>
            <a:off x="4572000" y="1331448"/>
            <a:ext cx="4260301" cy="30584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3F3F3"/>
                </a:solidFill>
              </a:rPr>
              <a:t>Description</a:t>
            </a:r>
            <a:endParaRPr>
              <a:solidFill>
                <a:srgbClr val="F3F3F3"/>
              </a:solidFill>
            </a:endParaRPr>
          </a:p>
        </p:txBody>
      </p:sp>
      <p:sp>
        <p:nvSpPr>
          <p:cNvPr id="69" name="Google Shape;69;p1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800">
                <a:solidFill>
                  <a:srgbClr val="F3F3F3"/>
                </a:solidFill>
              </a:rPr>
              <a:t>It's a labyrinth formed for narrow streets and alleys to get away from the heat that ends in the squares that seem to be removed from all of the people in the center. </a:t>
            </a:r>
            <a:endParaRPr sz="1800">
              <a:solidFill>
                <a:srgbClr val="F3F3F3"/>
              </a:solidFill>
            </a:endParaRPr>
          </a:p>
          <a:p>
            <a:pPr indent="0" lvl="0" marL="0" rtl="0" algn="l">
              <a:spcBef>
                <a:spcPts val="0"/>
              </a:spcBef>
              <a:spcAft>
                <a:spcPts val="0"/>
              </a:spcAft>
              <a:buClr>
                <a:schemeClr val="dk1"/>
              </a:buClr>
              <a:buSzPts val="1100"/>
              <a:buFont typeface="Arial"/>
              <a:buNone/>
            </a:pPr>
            <a:r>
              <a:rPr lang="es" sz="1800">
                <a:solidFill>
                  <a:srgbClr val="F3F3F3"/>
                </a:solidFill>
              </a:rPr>
              <a:t>In this quarter there are many historical squares like the Venerables  squares, its name comes from the old hospital of Venerables Sacerdotes, where   the legend of Don Juan Tenorio started</a:t>
            </a:r>
            <a:endParaRPr sz="1800">
              <a:solidFill>
                <a:srgbClr val="F3F3F3"/>
              </a:solidFill>
            </a:endParaRPr>
          </a:p>
          <a:p>
            <a:pPr indent="0" lvl="0" marL="0" rtl="0" algn="l">
              <a:spcBef>
                <a:spcPts val="0"/>
              </a:spcBef>
              <a:spcAft>
                <a:spcPts val="1600"/>
              </a:spcAft>
              <a:buNone/>
            </a:pPr>
            <a:r>
              <a:t/>
            </a:r>
            <a:endParaRPr/>
          </a:p>
        </p:txBody>
      </p:sp>
      <p:sp>
        <p:nvSpPr>
          <p:cNvPr id="70" name="Google Shape;70;p1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71" name="Google Shape;71;p15"/>
          <p:cNvPicPr preferRelativeResize="0"/>
          <p:nvPr/>
        </p:nvPicPr>
        <p:blipFill>
          <a:blip r:embed="rId3">
            <a:alphaModFix/>
          </a:blip>
          <a:stretch>
            <a:fillRect/>
          </a:stretch>
        </p:blipFill>
        <p:spPr>
          <a:xfrm>
            <a:off x="6584400" y="1017713"/>
            <a:ext cx="2247900" cy="3362325"/>
          </a:xfrm>
          <a:prstGeom prst="rect">
            <a:avLst/>
          </a:prstGeom>
          <a:noFill/>
          <a:ln>
            <a:noFill/>
          </a:ln>
        </p:spPr>
      </p:pic>
      <p:pic>
        <p:nvPicPr>
          <p:cNvPr id="72" name="Google Shape;72;p15"/>
          <p:cNvPicPr preferRelativeResize="0"/>
          <p:nvPr/>
        </p:nvPicPr>
        <p:blipFill>
          <a:blip r:embed="rId4">
            <a:alphaModFix/>
          </a:blip>
          <a:stretch>
            <a:fillRect/>
          </a:stretch>
        </p:blipFill>
        <p:spPr>
          <a:xfrm>
            <a:off x="4365254" y="1017725"/>
            <a:ext cx="2219146" cy="33623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76" name="Shape 76"/>
        <p:cNvGrpSpPr/>
        <p:nvPr/>
      </p:nvGrpSpPr>
      <p:grpSpPr>
        <a:xfrm>
          <a:off x="0" y="0"/>
          <a:ext cx="0" cy="0"/>
          <a:chOff x="0" y="0"/>
          <a:chExt cx="0" cy="0"/>
        </a:xfrm>
      </p:grpSpPr>
      <p:sp>
        <p:nvSpPr>
          <p:cNvPr id="77" name="Google Shape;77;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solidFill>
                  <a:srgbClr val="F3F3F3"/>
                </a:solidFill>
              </a:rPr>
              <a:t>Don Juan Tenorio</a:t>
            </a:r>
            <a:endParaRPr>
              <a:solidFill>
                <a:srgbClr val="F3F3F3"/>
              </a:solidFill>
            </a:endParaRPr>
          </a:p>
        </p:txBody>
      </p:sp>
      <p:sp>
        <p:nvSpPr>
          <p:cNvPr id="78" name="Google Shape;78;p1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s" sz="1600">
                <a:solidFill>
                  <a:srgbClr val="F3F3F3"/>
                </a:solidFill>
              </a:rPr>
              <a:t>Don juan was a man who flirted with woman and  fought men, one day he loved that Doña Inés, he was challenged by his friend to flirt with a novice and girlfriend of his enemy. He kidnapped the novice Doña Ines and he fell in love for her unexpectedly. Ines father’s faced  Don Juan. He killed the father and escaped. Doña Ines died of grief. </a:t>
            </a:r>
            <a:endParaRPr sz="1600">
              <a:solidFill>
                <a:srgbClr val="F3F3F3"/>
              </a:solidFill>
            </a:endParaRPr>
          </a:p>
          <a:p>
            <a:pPr indent="0" lvl="0" marL="0" rtl="0" algn="l">
              <a:spcBef>
                <a:spcPts val="0"/>
              </a:spcBef>
              <a:spcAft>
                <a:spcPts val="0"/>
              </a:spcAft>
              <a:buClr>
                <a:schemeClr val="dk1"/>
              </a:buClr>
              <a:buSzPts val="1100"/>
              <a:buFont typeface="Arial"/>
              <a:buNone/>
            </a:pPr>
            <a:r>
              <a:rPr lang="es" sz="1600">
                <a:solidFill>
                  <a:srgbClr val="F3F3F3"/>
                </a:solidFill>
              </a:rPr>
              <a:t>Don juan returned to the place of the tragedy and the spirit wanted to take to  hell, but the spirit of Doña Ines saved her lover .</a:t>
            </a:r>
            <a:endParaRPr sz="1600">
              <a:solidFill>
                <a:srgbClr val="F3F3F3"/>
              </a:solidFill>
            </a:endParaRPr>
          </a:p>
          <a:p>
            <a:pPr indent="0" lvl="0" marL="0" rtl="0" algn="l">
              <a:spcBef>
                <a:spcPts val="0"/>
              </a:spcBef>
              <a:spcAft>
                <a:spcPts val="1600"/>
              </a:spcAft>
              <a:buNone/>
            </a:pPr>
            <a:r>
              <a:t/>
            </a:r>
            <a:endParaRPr/>
          </a:p>
        </p:txBody>
      </p:sp>
      <p:sp>
        <p:nvSpPr>
          <p:cNvPr id="79" name="Google Shape;79;p16"/>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80" name="Google Shape;80;p16"/>
          <p:cNvPicPr preferRelativeResize="0"/>
          <p:nvPr/>
        </p:nvPicPr>
        <p:blipFill>
          <a:blip r:embed="rId3">
            <a:alphaModFix/>
          </a:blip>
          <a:stretch>
            <a:fillRect/>
          </a:stretch>
        </p:blipFill>
        <p:spPr>
          <a:xfrm>
            <a:off x="4179100" y="1092600"/>
            <a:ext cx="4714876" cy="35361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73763"/>
        </a:solidFill>
      </p:bgPr>
    </p:bg>
    <p:spTree>
      <p:nvGrpSpPr>
        <p:cNvPr id="84" name="Shape 84"/>
        <p:cNvGrpSpPr/>
        <p:nvPr/>
      </p:nvGrpSpPr>
      <p:grpSpPr>
        <a:xfrm>
          <a:off x="0" y="0"/>
          <a:ext cx="0" cy="0"/>
          <a:chOff x="0" y="0"/>
          <a:chExt cx="0" cy="0"/>
        </a:xfrm>
      </p:grpSpPr>
      <p:sp>
        <p:nvSpPr>
          <p:cNvPr id="85" name="Google Shape;85;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 </a:t>
            </a:r>
            <a:endParaRPr/>
          </a:p>
        </p:txBody>
      </p:sp>
      <p:sp>
        <p:nvSpPr>
          <p:cNvPr id="86" name="Google Shape;86;p17"/>
          <p:cNvSpPr txBox="1"/>
          <p:nvPr>
            <p:ph idx="1" type="body"/>
          </p:nvPr>
        </p:nvSpPr>
        <p:spPr>
          <a:xfrm>
            <a:off x="311700" y="9282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rgbClr val="F3F3F3"/>
                </a:solidFill>
              </a:rPr>
              <a:t>Doña elvira square</a:t>
            </a:r>
            <a:r>
              <a:rPr lang="es">
                <a:solidFill>
                  <a:srgbClr val="F3F3F3"/>
                </a:solidFill>
              </a:rPr>
              <a:t> isn’t very large a square, the square is included in the classic popular tour of the city. This place is where  the father of Doña Elvira lived, and near here was the house of Murillo.</a:t>
            </a:r>
            <a:endParaRPr>
              <a:solidFill>
                <a:srgbClr val="F3F3F3"/>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1600"/>
              </a:spcAft>
              <a:buNone/>
            </a:pPr>
            <a:r>
              <a:t/>
            </a:r>
            <a:endParaRPr/>
          </a:p>
        </p:txBody>
      </p:sp>
      <p:sp>
        <p:nvSpPr>
          <p:cNvPr id="87" name="Google Shape;87;p17"/>
          <p:cNvSpPr txBox="1"/>
          <p:nvPr>
            <p:ph idx="2" type="body"/>
          </p:nvPr>
        </p:nvSpPr>
        <p:spPr>
          <a:xfrm>
            <a:off x="4963375" y="247600"/>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s">
                <a:solidFill>
                  <a:srgbClr val="F3F3F3"/>
                </a:solidFill>
              </a:rPr>
              <a:t>P</a:t>
            </a:r>
            <a:r>
              <a:rPr b="1" lang="es">
                <a:solidFill>
                  <a:srgbClr val="F3F3F3"/>
                </a:solidFill>
              </a:rPr>
              <a:t>laza de santa cruz</a:t>
            </a:r>
            <a:r>
              <a:rPr lang="es">
                <a:solidFill>
                  <a:srgbClr val="F3F3F3"/>
                </a:solidFill>
              </a:rPr>
              <a:t> here there was a church in ruins, in the French occupation ,them they decided to demolish the church, but they did not see that under the floor of the church there were remains of Murillo.</a:t>
            </a:r>
            <a:endParaRPr>
              <a:solidFill>
                <a:srgbClr val="F3F3F3"/>
              </a:solidFill>
            </a:endParaRPr>
          </a:p>
          <a:p>
            <a:pPr indent="0" lvl="0" marL="0" rtl="0" algn="l">
              <a:spcBef>
                <a:spcPts val="0"/>
              </a:spcBef>
              <a:spcAft>
                <a:spcPts val="0"/>
              </a:spcAft>
              <a:buNone/>
            </a:pPr>
            <a:r>
              <a:rPr lang="es">
                <a:solidFill>
                  <a:srgbClr val="F3F3F3"/>
                </a:solidFill>
              </a:rPr>
              <a:t>plaza de las cruces</a:t>
            </a:r>
            <a:endParaRPr>
              <a:solidFill>
                <a:srgbClr val="F3F3F3"/>
              </a:solidFill>
            </a:endParaRPr>
          </a:p>
          <a:p>
            <a:pPr indent="0" lvl="0" marL="0" rtl="0" algn="l">
              <a:spcBef>
                <a:spcPts val="0"/>
              </a:spcBef>
              <a:spcAft>
                <a:spcPts val="0"/>
              </a:spcAft>
              <a:buNone/>
            </a:pPr>
            <a:r>
              <a:rPr lang="es">
                <a:solidFill>
                  <a:srgbClr val="F3F3F3"/>
                </a:solidFill>
              </a:rPr>
              <a:t>is a zone where the </a:t>
            </a:r>
            <a:endParaRPr>
              <a:solidFill>
                <a:srgbClr val="F3F3F3"/>
              </a:solidFill>
            </a:endParaRPr>
          </a:p>
          <a:p>
            <a:pPr indent="0" lvl="0" marL="0" rtl="0" algn="l">
              <a:spcBef>
                <a:spcPts val="0"/>
              </a:spcBef>
              <a:spcAft>
                <a:spcPts val="0"/>
              </a:spcAft>
              <a:buNone/>
            </a:pPr>
            <a:r>
              <a:rPr lang="es">
                <a:solidFill>
                  <a:srgbClr val="F3F3F3"/>
                </a:solidFill>
              </a:rPr>
              <a:t>essence of the city is, </a:t>
            </a:r>
            <a:endParaRPr>
              <a:solidFill>
                <a:srgbClr val="F3F3F3"/>
              </a:solidFill>
            </a:endParaRPr>
          </a:p>
          <a:p>
            <a:pPr indent="0" lvl="0" marL="0" rtl="0" algn="l">
              <a:spcBef>
                <a:spcPts val="0"/>
              </a:spcBef>
              <a:spcAft>
                <a:spcPts val="0"/>
              </a:spcAft>
              <a:buNone/>
            </a:pPr>
            <a:r>
              <a:rPr lang="es">
                <a:solidFill>
                  <a:srgbClr val="F3F3F3"/>
                </a:solidFill>
              </a:rPr>
              <a:t>thanks to its emblem, </a:t>
            </a:r>
            <a:endParaRPr>
              <a:solidFill>
                <a:srgbClr val="F3F3F3"/>
              </a:solidFill>
            </a:endParaRPr>
          </a:p>
          <a:p>
            <a:pPr indent="0" lvl="0" marL="0" rtl="0" algn="l">
              <a:spcBef>
                <a:spcPts val="0"/>
              </a:spcBef>
              <a:spcAft>
                <a:spcPts val="0"/>
              </a:spcAft>
              <a:buNone/>
            </a:pPr>
            <a:r>
              <a:rPr lang="es">
                <a:solidFill>
                  <a:srgbClr val="F3F3F3"/>
                </a:solidFill>
              </a:rPr>
              <a:t>this emblem are three</a:t>
            </a:r>
            <a:endParaRPr>
              <a:solidFill>
                <a:srgbClr val="F3F3F3"/>
              </a:solidFill>
            </a:endParaRPr>
          </a:p>
          <a:p>
            <a:pPr indent="0" lvl="0" marL="0" rtl="0" algn="l">
              <a:spcBef>
                <a:spcPts val="0"/>
              </a:spcBef>
              <a:spcAft>
                <a:spcPts val="0"/>
              </a:spcAft>
              <a:buNone/>
            </a:pPr>
            <a:r>
              <a:rPr lang="es">
                <a:solidFill>
                  <a:srgbClr val="F3F3F3"/>
                </a:solidFill>
              </a:rPr>
              <a:t> crosses on columns</a:t>
            </a:r>
            <a:endParaRPr>
              <a:solidFill>
                <a:srgbClr val="F3F3F3"/>
              </a:solidFill>
            </a:endParaRPr>
          </a:p>
          <a:p>
            <a:pPr indent="0" lvl="0" marL="0" rtl="0" algn="l">
              <a:spcBef>
                <a:spcPts val="0"/>
              </a:spcBef>
              <a:spcAft>
                <a:spcPts val="0"/>
              </a:spcAft>
              <a:buClr>
                <a:schemeClr val="dk1"/>
              </a:buClr>
              <a:buSzPts val="1100"/>
              <a:buFont typeface="Arial"/>
              <a:buNone/>
            </a:pPr>
            <a:r>
              <a:rPr lang="es">
                <a:solidFill>
                  <a:srgbClr val="F3F3F3"/>
                </a:solidFill>
              </a:rPr>
              <a:t> of marble. </a:t>
            </a:r>
            <a:endParaRPr>
              <a:solidFill>
                <a:srgbClr val="F3F3F3"/>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id="88" name="Google Shape;88;p17"/>
          <p:cNvPicPr preferRelativeResize="0"/>
          <p:nvPr/>
        </p:nvPicPr>
        <p:blipFill>
          <a:blip r:embed="rId3">
            <a:alphaModFix/>
          </a:blip>
          <a:stretch>
            <a:fillRect/>
          </a:stretch>
        </p:blipFill>
        <p:spPr>
          <a:xfrm>
            <a:off x="311700" y="1619250"/>
            <a:ext cx="4429124" cy="3321849"/>
          </a:xfrm>
          <a:prstGeom prst="rect">
            <a:avLst/>
          </a:prstGeom>
          <a:noFill/>
          <a:ln>
            <a:noFill/>
          </a:ln>
        </p:spPr>
      </p:pic>
      <p:pic>
        <p:nvPicPr>
          <p:cNvPr id="89" name="Google Shape;89;p17"/>
          <p:cNvPicPr preferRelativeResize="0"/>
          <p:nvPr/>
        </p:nvPicPr>
        <p:blipFill>
          <a:blip r:embed="rId4">
            <a:alphaModFix/>
          </a:blip>
          <a:stretch>
            <a:fillRect/>
          </a:stretch>
        </p:blipFill>
        <p:spPr>
          <a:xfrm>
            <a:off x="6843725" y="1749125"/>
            <a:ext cx="2214564" cy="332184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