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68" r:id="rId15"/>
    <p:sldId id="269"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9" autoAdjust="0"/>
    <p:restoredTop sz="94660"/>
  </p:normalViewPr>
  <p:slideViewPr>
    <p:cSldViewPr>
      <p:cViewPr varScale="1">
        <p:scale>
          <a:sx n="103" d="100"/>
          <a:sy n="103" d="100"/>
        </p:scale>
        <p:origin x="-2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BB232AB6-D9B1-40BA-88D6-13BB341881CB}" type="datetimeFigureOut">
              <a:rPr lang="it-IT" smtClean="0"/>
              <a:pPr/>
              <a:t>12/03/2019</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B1A3D03D-A1C4-4A6C-A0D9-FCA9676EBA8C}"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BB232AB6-D9B1-40BA-88D6-13BB341881CB}" type="datetimeFigureOut">
              <a:rPr lang="it-IT" smtClean="0"/>
              <a:pPr/>
              <a:t>12/03/2019</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B1A3D03D-A1C4-4A6C-A0D9-FCA9676EBA8C}"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BB232AB6-D9B1-40BA-88D6-13BB341881CB}" type="datetimeFigureOut">
              <a:rPr lang="it-IT" smtClean="0"/>
              <a:pPr/>
              <a:t>12/03/2019</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B1A3D03D-A1C4-4A6C-A0D9-FCA9676EBA8C}"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BB232AB6-D9B1-40BA-88D6-13BB341881CB}" type="datetimeFigureOut">
              <a:rPr lang="it-IT" smtClean="0"/>
              <a:pPr/>
              <a:t>12/03/2019</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B1A3D03D-A1C4-4A6C-A0D9-FCA9676EBA8C}" type="slidenum">
              <a:rPr lang="it-IT" smtClean="0"/>
              <a:pPr/>
              <a:t>‹N›</a:t>
            </a:fld>
            <a:endParaRPr lang="it-IT"/>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BB232AB6-D9B1-40BA-88D6-13BB341881CB}" type="datetimeFigureOut">
              <a:rPr lang="it-IT" smtClean="0"/>
              <a:pPr/>
              <a:t>12/03/2019</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B1A3D03D-A1C4-4A6C-A0D9-FCA9676EBA8C}" type="slidenum">
              <a:rPr lang="it-IT" smtClean="0"/>
              <a:pPr/>
              <a:t>‹N›</a:t>
            </a:fld>
            <a:endParaRPr lang="it-IT"/>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BB232AB6-D9B1-40BA-88D6-13BB341881CB}" type="datetimeFigureOut">
              <a:rPr lang="it-IT" smtClean="0"/>
              <a:pPr/>
              <a:t>12/03/2019</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B1A3D03D-A1C4-4A6C-A0D9-FCA9676EBA8C}" type="slidenum">
              <a:rPr lang="it-IT" smtClean="0"/>
              <a:pPr/>
              <a:t>‹N›</a:t>
            </a:fld>
            <a:endParaRPr lang="it-IT"/>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BB232AB6-D9B1-40BA-88D6-13BB341881CB}" type="datetimeFigureOut">
              <a:rPr lang="it-IT" smtClean="0"/>
              <a:pPr/>
              <a:t>12/03/2019</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B1A3D03D-A1C4-4A6C-A0D9-FCA9676EBA8C}"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BB232AB6-D9B1-40BA-88D6-13BB341881CB}" type="datetimeFigureOut">
              <a:rPr lang="it-IT" smtClean="0"/>
              <a:pPr/>
              <a:t>12/03/2019</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B1A3D03D-A1C4-4A6C-A0D9-FCA9676EBA8C}" type="slidenum">
              <a:rPr lang="it-IT" smtClean="0"/>
              <a:pPr/>
              <a:t>‹N›</a:t>
            </a:fld>
            <a:endParaRPr lang="it-IT"/>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BB232AB6-D9B1-40BA-88D6-13BB341881CB}" type="datetimeFigureOut">
              <a:rPr lang="it-IT" smtClean="0"/>
              <a:pPr/>
              <a:t>12/03/2019</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B1A3D03D-A1C4-4A6C-A0D9-FCA9676EBA8C}"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BB232AB6-D9B1-40BA-88D6-13BB341881CB}" type="datetimeFigureOut">
              <a:rPr lang="it-IT" smtClean="0"/>
              <a:pPr/>
              <a:t>12/03/2019</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B1A3D03D-A1C4-4A6C-A0D9-FCA9676EBA8C}"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BB232AB6-D9B1-40BA-88D6-13BB341881CB}" type="datetimeFigureOut">
              <a:rPr lang="it-IT" smtClean="0"/>
              <a:pPr/>
              <a:t>12/03/2019</a:t>
            </a:fld>
            <a:endParaRPr lang="it-IT"/>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B1A3D03D-A1C4-4A6C-A0D9-FCA9676EBA8C}" type="slidenum">
              <a:rPr lang="it-IT" smtClean="0"/>
              <a:pPr/>
              <a:t>‹N›</a:t>
            </a:fld>
            <a:endParaRPr lang="it-IT"/>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olo rettangolo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olo rettangolo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B232AB6-D9B1-40BA-88D6-13BB341881CB}" type="datetimeFigureOut">
              <a:rPr lang="it-IT" smtClean="0"/>
              <a:pPr/>
              <a:t>12/03/2019</a:t>
            </a:fld>
            <a:endParaRPr lang="it-IT"/>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A3D03D-A1C4-4A6C-A0D9-FCA9676EBA8C}"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it/url?sa=i&amp;rct=j&amp;q=&amp;esrc=s&amp;source=images&amp;cd=&amp;cad=rja&amp;uact=8&amp;ved=2ahUKEwjqopzem9ffAhVEYxoKHZ_DCbYQjRx6BAgBEAU&amp;url=https://www.scopriroma.com/gianicolo&amp;psig=AOvVaw1ST6DszUF-V8Y3OUlD1Tb5&amp;ust=154679731112510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oogle.it/url?sa=i&amp;rct=j&amp;q=&amp;esrc=s&amp;source=images&amp;cd=&amp;cad=rja&amp;uact=8&amp;ved=2ahUKEwicnqORntffAhWPyoUKHV8wBgYQjRx6BAgBEAU&amp;url=http://www.neapolisroma.it/er-fontanone-del-gianicolo-la-storia-un-gioiello-unico/&amp;psig=AOvVaw2FqVHdg1w7-cBtc0e-DuP9&amp;ust=1546798081784229"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it/url?sa=i&amp;rct=j&amp;q=&amp;esrc=s&amp;source=images&amp;cd=&amp;cad=rja&amp;uact=8&amp;ved=2ahUKEwjGptv1o9ffAhXnyIUKHUgcBBIQjRx6BAgBEAU&amp;url=https://www.thinglink.com/scene/649251706395164674&amp;psig=AOvVaw1zQlCG_KvcSDOcFv1u4_Ue&amp;ust=1546799615037317"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it/url?sa=i&amp;rct=j&amp;q=&amp;esrc=s&amp;source=images&amp;cd=&amp;cad=rja&amp;uact=8&amp;ved=2ahUKEwiTl4ztpdffAhUJQhoKHboRDbYQjRx6BAgBEAU&amp;url=http://www.gliscritti.it/gallery3/index.php/album_060/san-pietro-in-montorio-san-lorenzo-flm-003&amp;psig=AOvVaw1zQlCG_KvcSDOcFv1u4_Ue&amp;ust=1546799615037317"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descr="visitare-il-Gianicolo-Roma.jpg"/>
          <p:cNvPicPr>
            <a:picLocks noGrp="1" noChangeAspect="1"/>
          </p:cNvPicPr>
          <p:nvPr>
            <p:ph idx="1"/>
          </p:nvPr>
        </p:nvPicPr>
        <p:blipFill>
          <a:blip r:embed="rId2" cstate="print"/>
          <a:stretch>
            <a:fillRect/>
          </a:stretch>
        </p:blipFill>
        <p:spPr>
          <a:xfrm>
            <a:off x="755576" y="2276872"/>
            <a:ext cx="7776863" cy="3522852"/>
          </a:xfrm>
          <a:prstGeom prst="rect">
            <a:avLst/>
          </a:prstGeom>
          <a:ln>
            <a:noFill/>
          </a:ln>
          <a:effectLst>
            <a:softEdge rad="112500"/>
          </a:effectLst>
        </p:spPr>
      </p:pic>
      <p:sp>
        <p:nvSpPr>
          <p:cNvPr id="4" name="Titolo 3"/>
          <p:cNvSpPr>
            <a:spLocks noGrp="1"/>
          </p:cNvSpPr>
          <p:nvPr>
            <p:ph type="title"/>
          </p:nvPr>
        </p:nvSpPr>
        <p:spPr>
          <a:xfrm>
            <a:off x="457200" y="274638"/>
            <a:ext cx="8229600" cy="1786210"/>
          </a:xfrm>
        </p:spPr>
        <p:txBody>
          <a:bodyPr>
            <a:normAutofit fontScale="90000"/>
          </a:bodyPr>
          <a:lstStyle/>
          <a:p>
            <a:pPr algn="ctr"/>
            <a:r>
              <a:rPr lang="it-IT" sz="5300" dirty="0" smtClean="0">
                <a:solidFill>
                  <a:schemeClr val="bg2">
                    <a:lumMod val="10000"/>
                  </a:schemeClr>
                </a:solidFill>
              </a:rPr>
              <a:t/>
            </a:r>
            <a:br>
              <a:rPr lang="it-IT" sz="5300" dirty="0" smtClean="0">
                <a:solidFill>
                  <a:schemeClr val="bg2">
                    <a:lumMod val="10000"/>
                  </a:schemeClr>
                </a:solidFill>
              </a:rPr>
            </a:br>
            <a:r>
              <a:rPr lang="it-IT" sz="5300" dirty="0" smtClean="0">
                <a:solidFill>
                  <a:srgbClr val="C00000"/>
                </a:solidFill>
              </a:rPr>
              <a:t>JANICULUM</a:t>
            </a:r>
            <a:br>
              <a:rPr lang="it-IT" sz="5300" dirty="0" smtClean="0">
                <a:solidFill>
                  <a:srgbClr val="C00000"/>
                </a:solidFill>
              </a:rPr>
            </a:br>
            <a:r>
              <a:rPr lang="it-IT" sz="2000" dirty="0" smtClean="0"/>
              <a:t/>
            </a:r>
            <a:br>
              <a:rPr lang="it-IT" sz="2000" dirty="0" smtClean="0"/>
            </a:br>
            <a:endParaRPr lang="it-IT"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solidFill>
                  <a:srgbClr val="FF0000"/>
                </a:solidFill>
              </a:rPr>
              <a:t>THE CANNON</a:t>
            </a:r>
            <a:endParaRPr lang="it-IT" dirty="0">
              <a:solidFill>
                <a:srgbClr val="FF0000"/>
              </a:solidFill>
            </a:endParaRPr>
          </a:p>
        </p:txBody>
      </p:sp>
      <p:sp>
        <p:nvSpPr>
          <p:cNvPr id="4" name="Segnaposto contenuto 3"/>
          <p:cNvSpPr>
            <a:spLocks noGrp="1"/>
          </p:cNvSpPr>
          <p:nvPr>
            <p:ph sz="half" idx="2"/>
          </p:nvPr>
        </p:nvSpPr>
        <p:spPr/>
        <p:txBody>
          <a:bodyPr>
            <a:noAutofit/>
          </a:bodyPr>
          <a:lstStyle/>
          <a:p>
            <a:pPr algn="ctr"/>
            <a:r>
              <a:rPr lang="en-US" sz="1600" dirty="0" smtClean="0"/>
              <a:t>On 1</a:t>
            </a:r>
            <a:r>
              <a:rPr lang="en-US" sz="1600" baseline="30000" dirty="0" smtClean="0"/>
              <a:t>st</a:t>
            </a:r>
            <a:r>
              <a:rPr lang="en-US" sz="1600" dirty="0" smtClean="0"/>
              <a:t> December 1847 the Pope Pio IX introduced the use of marking the time with a cannon in order to have only one signal for the official time rather than the uncoordinated sound of the bells of Churches.</a:t>
            </a:r>
          </a:p>
          <a:p>
            <a:pPr algn="ctr"/>
            <a:endParaRPr lang="en-US" sz="1600" dirty="0" smtClean="0"/>
          </a:p>
          <a:p>
            <a:pPr algn="ctr"/>
            <a:r>
              <a:rPr lang="en-US" sz="1600" dirty="0" smtClean="0"/>
              <a:t>The tradition continued with the unification of Italy. The cannon fired until August 1903 from its first position in Castel </a:t>
            </a:r>
            <a:r>
              <a:rPr lang="en-US" sz="1600" dirty="0" err="1" smtClean="0"/>
              <a:t>Sant'Angelo</a:t>
            </a:r>
            <a:r>
              <a:rPr lang="en-US" sz="1600" dirty="0" smtClean="0"/>
              <a:t>; it was then moved to the slopes of Monte Mario and finally to </a:t>
            </a:r>
            <a:r>
              <a:rPr lang="en-US" sz="1600" dirty="0" err="1" smtClean="0"/>
              <a:t>Gianicolo</a:t>
            </a:r>
            <a:r>
              <a:rPr lang="en-US" sz="1600" dirty="0" smtClean="0"/>
              <a:t> on 24th January 1904.</a:t>
            </a:r>
          </a:p>
          <a:p>
            <a:pPr algn="ctr"/>
            <a:endParaRPr lang="en-US" sz="1600" dirty="0" smtClean="0"/>
          </a:p>
          <a:p>
            <a:pPr algn="ctr"/>
            <a:r>
              <a:rPr lang="en-US" sz="1600" dirty="0" smtClean="0"/>
              <a:t>During the Second World War the tradition was interrupted because of the war.</a:t>
            </a:r>
            <a:endParaRPr lang="it-IT" sz="1600" dirty="0"/>
          </a:p>
        </p:txBody>
      </p:sp>
      <p:pic>
        <p:nvPicPr>
          <p:cNvPr id="5" name="Segnaposto contenuto 4" descr="http://www.esercito.difesa.it/storia/PublishingImages/Curiosita/gianicolo1.png"/>
          <p:cNvPicPr>
            <a:picLocks noGrp="1"/>
          </p:cNvPicPr>
          <p:nvPr>
            <p:ph sz="half" idx="1"/>
          </p:nvPr>
        </p:nvPicPr>
        <p:blipFill>
          <a:blip r:embed="rId2" cstate="print"/>
          <a:srcRect/>
          <a:stretch>
            <a:fillRect/>
          </a:stretch>
        </p:blipFill>
        <p:spPr bwMode="auto">
          <a:xfrm>
            <a:off x="467544" y="3933056"/>
            <a:ext cx="3816424" cy="2652867"/>
          </a:xfrm>
          <a:prstGeom prst="rect">
            <a:avLst/>
          </a:prstGeom>
          <a:noFill/>
          <a:ln w="9525">
            <a:noFill/>
            <a:miter lim="800000"/>
            <a:headEnd/>
            <a:tailEnd/>
          </a:ln>
        </p:spPr>
      </p:pic>
      <p:pic>
        <p:nvPicPr>
          <p:cNvPr id="6" name="Immagine 5" descr="https://www.walksinsiderome.com/upload/CONF36/20151008/xCannon_of_the_Janiculum.jpg.pagespeed.ic.ynHGan-WiB.jpg"/>
          <p:cNvPicPr/>
          <p:nvPr/>
        </p:nvPicPr>
        <p:blipFill>
          <a:blip r:embed="rId3" cstate="print"/>
          <a:srcRect/>
          <a:stretch>
            <a:fillRect/>
          </a:stretch>
        </p:blipFill>
        <p:spPr bwMode="auto">
          <a:xfrm>
            <a:off x="467544" y="1196752"/>
            <a:ext cx="3852153" cy="25450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The Cannon of Gianicolo"/>
          <p:cNvPicPr/>
          <p:nvPr/>
        </p:nvPicPr>
        <p:blipFill>
          <a:blip r:embed="rId2" cstate="print"/>
          <a:srcRect/>
          <a:stretch>
            <a:fillRect/>
          </a:stretch>
        </p:blipFill>
        <p:spPr bwMode="auto">
          <a:xfrm>
            <a:off x="251520" y="1772816"/>
            <a:ext cx="4140185" cy="3162109"/>
          </a:xfrm>
          <a:prstGeom prst="rect">
            <a:avLst/>
          </a:prstGeom>
          <a:noFill/>
          <a:ln w="9525">
            <a:noFill/>
            <a:miter lim="800000"/>
            <a:headEnd/>
            <a:tailEnd/>
          </a:ln>
        </p:spPr>
      </p:pic>
      <p:sp>
        <p:nvSpPr>
          <p:cNvPr id="6" name="Rettangolo 5"/>
          <p:cNvSpPr/>
          <p:nvPr/>
        </p:nvSpPr>
        <p:spPr>
          <a:xfrm>
            <a:off x="4499992" y="0"/>
            <a:ext cx="4644008" cy="6494085"/>
          </a:xfrm>
          <a:prstGeom prst="rect">
            <a:avLst/>
          </a:prstGeom>
        </p:spPr>
        <p:txBody>
          <a:bodyPr wrap="square">
            <a:spAutoFit/>
          </a:bodyPr>
          <a:lstStyle/>
          <a:p>
            <a:endParaRPr lang="en-US" sz="1600" dirty="0" smtClean="0"/>
          </a:p>
          <a:p>
            <a:endParaRPr lang="en-US" sz="1600" dirty="0" smtClean="0"/>
          </a:p>
          <a:p>
            <a:endParaRPr lang="en-US" sz="1600" dirty="0" smtClean="0"/>
          </a:p>
          <a:p>
            <a:r>
              <a:rPr lang="en-US" sz="1600" dirty="0" smtClean="0"/>
              <a:t>On 21st April 1959, in occasion of the 2712 Anniversary fro​m the foundation of Rome, the cannon started again to mark the "noon" for the Roman citizens.</a:t>
            </a:r>
          </a:p>
          <a:p>
            <a:endParaRPr lang="en-US" sz="1600" dirty="0" smtClean="0"/>
          </a:p>
          <a:p>
            <a:r>
              <a:rPr lang="en-US" sz="1600" dirty="0" smtClean="0"/>
              <a:t>The type of cannon used until August 1904 is unknown. Then a cannon of 75 mm was used, the same employed by the Artillery of the Kingdom of Italy to open the breach of </a:t>
            </a:r>
            <a:r>
              <a:rPr lang="en-US" sz="1600" dirty="0" err="1" smtClean="0"/>
              <a:t>Porta</a:t>
            </a:r>
            <a:r>
              <a:rPr lang="en-US" sz="1600" dirty="0" smtClean="0"/>
              <a:t> </a:t>
            </a:r>
            <a:r>
              <a:rPr lang="en-US" sz="1600" dirty="0" err="1" smtClean="0"/>
              <a:t>Pia</a:t>
            </a:r>
            <a:r>
              <a:rPr lang="en-US" sz="1600" dirty="0" smtClean="0"/>
              <a:t>.</a:t>
            </a:r>
          </a:p>
          <a:p>
            <a:endParaRPr lang="en-US" sz="1600" dirty="0" smtClean="0"/>
          </a:p>
          <a:p>
            <a:r>
              <a:rPr lang="en-US" sz="1600" dirty="0" smtClean="0"/>
              <a:t>Afterwards an howitzer of 149/13 was used; its gun tube, war booty of the Austro-Hungarian Army in the 1915-1918 war, was installed on an Italian gun carriage.</a:t>
            </a:r>
          </a:p>
          <a:p>
            <a:endParaRPr lang="en-US" sz="1600" dirty="0" smtClean="0"/>
          </a:p>
          <a:p>
            <a:r>
              <a:rPr lang="en-US" sz="1600" dirty="0" smtClean="0"/>
              <a:t>On 1st February 1991, that cannon fired its last shot.</a:t>
            </a:r>
          </a:p>
          <a:p>
            <a:endParaRPr lang="en-US" sz="1600" dirty="0" smtClean="0"/>
          </a:p>
          <a:p>
            <a:r>
              <a:rPr lang="en-US" sz="1600" dirty="0" smtClean="0"/>
              <a:t>Now it is used an howitzer resulted from the assembly of the 105/22 gun tube with the 88/27 gun carriage used during the World War II.</a:t>
            </a:r>
            <a:endParaRPr lang="it-IT"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7"/>
          <p:cNvSpPr>
            <a:spLocks noGrp="1"/>
          </p:cNvSpPr>
          <p:nvPr>
            <p:ph sz="half" idx="1"/>
          </p:nvPr>
        </p:nvSpPr>
        <p:spPr>
          <a:xfrm>
            <a:off x="395536" y="1556792"/>
            <a:ext cx="4038600" cy="4525963"/>
          </a:xfrm>
        </p:spPr>
        <p:txBody>
          <a:bodyPr>
            <a:normAutofit fontScale="85000" lnSpcReduction="10000"/>
          </a:bodyPr>
          <a:lstStyle/>
          <a:p>
            <a:pPr algn="ctr">
              <a:buNone/>
            </a:pPr>
            <a:r>
              <a:rPr lang="en-US" dirty="0" smtClean="0"/>
              <a:t>Among the monuments of the </a:t>
            </a:r>
            <a:r>
              <a:rPr lang="en-US" dirty="0" err="1" smtClean="0"/>
              <a:t>Janiculum</a:t>
            </a:r>
            <a:r>
              <a:rPr lang="en-US" dirty="0" smtClean="0"/>
              <a:t> you can admire the lighthouse of the Italians of Argentina, donated more than 100 ago by Italian immigrants in Argentina, on the occasion of the fiftieth anniversary of the unification of Italy, in September 1861.</a:t>
            </a:r>
            <a:endParaRPr lang="it-IT" dirty="0"/>
          </a:p>
        </p:txBody>
      </p:sp>
      <p:sp>
        <p:nvSpPr>
          <p:cNvPr id="7" name="Titolo 6"/>
          <p:cNvSpPr>
            <a:spLocks noGrp="1"/>
          </p:cNvSpPr>
          <p:nvPr>
            <p:ph type="title"/>
          </p:nvPr>
        </p:nvSpPr>
        <p:spPr/>
        <p:txBody>
          <a:bodyPr>
            <a:normAutofit fontScale="90000"/>
          </a:bodyPr>
          <a:lstStyle/>
          <a:p>
            <a:pPr algn="ctr"/>
            <a:r>
              <a:rPr lang="it-IT" dirty="0" smtClean="0">
                <a:solidFill>
                  <a:srgbClr val="FF0000"/>
                </a:solidFill>
              </a:rPr>
              <a:t>LIGHTHOUSE  OF ITALIANS OF ARGENTINA</a:t>
            </a:r>
            <a:endParaRPr lang="it-IT" dirty="0">
              <a:solidFill>
                <a:srgbClr val="FF0000"/>
              </a:solidFill>
            </a:endParaRPr>
          </a:p>
        </p:txBody>
      </p:sp>
      <p:pic>
        <p:nvPicPr>
          <p:cNvPr id="10" name="Segnaposto contenuto 9" descr="https://www.walksinsiderome.com/upload/CONF36/20151008/xLighthouse_of_Italian.jpg.pagespeed.ic.DhXDAnhlLF.jpg"/>
          <p:cNvPicPr>
            <a:picLocks noGrp="1"/>
          </p:cNvPicPr>
          <p:nvPr>
            <p:ph sz="half" idx="2"/>
          </p:nvPr>
        </p:nvPicPr>
        <p:blipFill>
          <a:blip r:embed="rId2" cstate="print"/>
          <a:srcRect/>
          <a:stretch>
            <a:fillRect/>
          </a:stretch>
        </p:blipFill>
        <p:spPr bwMode="auto">
          <a:xfrm>
            <a:off x="4648200" y="2397246"/>
            <a:ext cx="4038600" cy="26937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2"/>
          </p:nvPr>
        </p:nvSpPr>
        <p:spPr>
          <a:xfrm>
            <a:off x="4648200" y="1481328"/>
            <a:ext cx="4038600" cy="5044016"/>
          </a:xfrm>
        </p:spPr>
        <p:txBody>
          <a:bodyPr>
            <a:noAutofit/>
          </a:bodyPr>
          <a:lstStyle/>
          <a:p>
            <a:pPr algn="ctr"/>
            <a:endParaRPr lang="en-US" sz="1600" dirty="0" smtClean="0"/>
          </a:p>
          <a:p>
            <a:pPr algn="ctr"/>
            <a:endParaRPr lang="en-US" sz="1600" dirty="0" smtClean="0"/>
          </a:p>
          <a:p>
            <a:pPr algn="ctr">
              <a:buNone/>
            </a:pPr>
            <a:r>
              <a:rPr lang="en-US" sz="1600" dirty="0" smtClean="0"/>
              <a:t> </a:t>
            </a:r>
            <a:r>
              <a:rPr lang="en-US" sz="1800" dirty="0" smtClean="0"/>
              <a:t>On the spot where it was said St. Peter was crucified, the church of San </a:t>
            </a:r>
            <a:r>
              <a:rPr lang="en-US" sz="1800" dirty="0" err="1" smtClean="0"/>
              <a:t>Pietro</a:t>
            </a:r>
            <a:r>
              <a:rPr lang="en-US" sz="1800" dirty="0" smtClean="0"/>
              <a:t> in </a:t>
            </a:r>
            <a:r>
              <a:rPr lang="en-US" sz="1800" dirty="0" err="1" smtClean="0"/>
              <a:t>Montorio</a:t>
            </a:r>
            <a:r>
              <a:rPr lang="en-US" sz="1800" dirty="0" smtClean="0"/>
              <a:t> sits overlooking the eastern slope of </a:t>
            </a:r>
            <a:r>
              <a:rPr lang="en-US" sz="1800" dirty="0" err="1" smtClean="0"/>
              <a:t>Gianicolo</a:t>
            </a:r>
            <a:r>
              <a:rPr lang="en-US" sz="1800" dirty="0" smtClean="0"/>
              <a:t> hill. Built in the 15th century, the gorgeous church holds copious amounts of Italian renaissance art including frescoes.</a:t>
            </a:r>
          </a:p>
          <a:p>
            <a:pPr algn="ctr">
              <a:buNone/>
            </a:pPr>
            <a:r>
              <a:rPr lang="en-US" sz="1800" dirty="0" smtClean="0"/>
              <a:t>It is a titular church, whose current title holder, since 1</a:t>
            </a:r>
            <a:r>
              <a:rPr lang="en-US" sz="1800" baseline="30000" dirty="0" smtClean="0"/>
              <a:t>st</a:t>
            </a:r>
            <a:r>
              <a:rPr lang="en-US" sz="1800" dirty="0" smtClean="0"/>
              <a:t> March 2008, has been Cardinal James Francis Stafford.</a:t>
            </a:r>
            <a:endParaRPr lang="it-IT" sz="1800" dirty="0"/>
          </a:p>
        </p:txBody>
      </p:sp>
      <p:sp>
        <p:nvSpPr>
          <p:cNvPr id="4" name="Titolo 3"/>
          <p:cNvSpPr>
            <a:spLocks noGrp="1"/>
          </p:cNvSpPr>
          <p:nvPr>
            <p:ph type="title"/>
          </p:nvPr>
        </p:nvSpPr>
        <p:spPr/>
        <p:txBody>
          <a:bodyPr>
            <a:normAutofit fontScale="90000"/>
          </a:bodyPr>
          <a:lstStyle/>
          <a:p>
            <a:pPr algn="ctr"/>
            <a:r>
              <a:rPr lang="it-IT" dirty="0" smtClean="0">
                <a:solidFill>
                  <a:srgbClr val="FF0000"/>
                </a:solidFill>
              </a:rPr>
              <a:t>THE CHURCH OF SAN PIETRO IN MONTORIO</a:t>
            </a:r>
            <a:endParaRPr lang="it-IT" dirty="0">
              <a:solidFill>
                <a:srgbClr val="FF0000"/>
              </a:solidFill>
            </a:endParaRPr>
          </a:p>
        </p:txBody>
      </p:sp>
      <p:pic>
        <p:nvPicPr>
          <p:cNvPr id="5" name="Segnaposto contenuto 4" descr="Risultati immagini per CHIESA DI SAN PIETRO IN MONTORIO"/>
          <p:cNvPicPr>
            <a:picLocks noGrp="1"/>
          </p:cNvPicPr>
          <p:nvPr>
            <p:ph sz="half" idx="1"/>
          </p:nvPr>
        </p:nvPicPr>
        <p:blipFill>
          <a:blip r:embed="rId2" cstate="print"/>
          <a:srcRect/>
          <a:stretch>
            <a:fillRect/>
          </a:stretch>
        </p:blipFill>
        <p:spPr bwMode="auto">
          <a:xfrm>
            <a:off x="457200" y="1886363"/>
            <a:ext cx="4038600" cy="3715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sz="half" idx="1"/>
          </p:nvPr>
        </p:nvSpPr>
        <p:spPr/>
        <p:txBody>
          <a:bodyPr>
            <a:noAutofit/>
          </a:bodyPr>
          <a:lstStyle/>
          <a:p>
            <a:pPr algn="ctr">
              <a:buNone/>
            </a:pPr>
            <a:r>
              <a:rPr lang="en-US" sz="2000" dirty="0" smtClean="0"/>
              <a:t>The Fountain of the </a:t>
            </a:r>
            <a:r>
              <a:rPr lang="en-US" sz="2000" dirty="0" err="1" smtClean="0"/>
              <a:t>Acqua</a:t>
            </a:r>
            <a:r>
              <a:rPr lang="en-US" sz="2000" dirty="0" smtClean="0"/>
              <a:t> Paola also known as Il </a:t>
            </a:r>
            <a:r>
              <a:rPr lang="en-US" sz="2000" dirty="0" err="1" smtClean="0"/>
              <a:t>Fontanone</a:t>
            </a:r>
            <a:r>
              <a:rPr lang="en-US" sz="2000" dirty="0" smtClean="0"/>
              <a:t> ("The big fountain") is a monumental fountain located on the </a:t>
            </a:r>
            <a:r>
              <a:rPr lang="en-US" sz="2000" dirty="0" err="1" smtClean="0"/>
              <a:t>Janiculum</a:t>
            </a:r>
            <a:r>
              <a:rPr lang="en-US" sz="2000" dirty="0" smtClean="0"/>
              <a:t> Hill, near the church of San </a:t>
            </a:r>
            <a:r>
              <a:rPr lang="en-US" sz="2000" dirty="0" err="1" smtClean="0"/>
              <a:t>Pietro</a:t>
            </a:r>
            <a:r>
              <a:rPr lang="en-US" sz="2000" dirty="0" smtClean="0"/>
              <a:t> in </a:t>
            </a:r>
            <a:r>
              <a:rPr lang="en-US" sz="2000" dirty="0" err="1" smtClean="0"/>
              <a:t>Montorio</a:t>
            </a:r>
            <a:r>
              <a:rPr lang="en-US" sz="2000" dirty="0" smtClean="0"/>
              <a:t>, in Rome, Italy. It was built in 1612 to mark the end of the </a:t>
            </a:r>
            <a:r>
              <a:rPr lang="en-US" sz="2000" dirty="0" err="1" smtClean="0"/>
              <a:t>Acqua</a:t>
            </a:r>
            <a:r>
              <a:rPr lang="en-US" sz="2000" dirty="0" smtClean="0"/>
              <a:t> Paola aqueduct, restored by Pope Paul V, and took its name from him. It was the first major fountain on the right bank of the River Tiber</a:t>
            </a:r>
            <a:endParaRPr lang="it-IT" sz="2000" dirty="0"/>
          </a:p>
        </p:txBody>
      </p:sp>
      <p:sp>
        <p:nvSpPr>
          <p:cNvPr id="5" name="Titolo 4"/>
          <p:cNvSpPr>
            <a:spLocks noGrp="1"/>
          </p:cNvSpPr>
          <p:nvPr>
            <p:ph type="title"/>
          </p:nvPr>
        </p:nvSpPr>
        <p:spPr/>
        <p:txBody>
          <a:bodyPr>
            <a:normAutofit fontScale="90000"/>
          </a:bodyPr>
          <a:lstStyle/>
          <a:p>
            <a:pPr algn="ctr"/>
            <a:r>
              <a:rPr lang="it-IT" dirty="0" smtClean="0">
                <a:solidFill>
                  <a:srgbClr val="FF0000"/>
                </a:solidFill>
              </a:rPr>
              <a:t>THE FOUNTAIN OF THE</a:t>
            </a:r>
            <a:br>
              <a:rPr lang="it-IT" dirty="0" smtClean="0">
                <a:solidFill>
                  <a:srgbClr val="FF0000"/>
                </a:solidFill>
              </a:rPr>
            </a:br>
            <a:r>
              <a:rPr lang="it-IT" dirty="0" smtClean="0">
                <a:solidFill>
                  <a:srgbClr val="FF0000"/>
                </a:solidFill>
              </a:rPr>
              <a:t> ACQUA PAOLA</a:t>
            </a:r>
            <a:endParaRPr lang="it-IT" dirty="0">
              <a:solidFill>
                <a:srgbClr val="FF0000"/>
              </a:solidFill>
            </a:endParaRPr>
          </a:p>
        </p:txBody>
      </p:sp>
      <p:pic>
        <p:nvPicPr>
          <p:cNvPr id="8" name="Segnaposto contenuto 7" descr="Risultati immagini per FONTANA DELL'ACQUA PAOLA"/>
          <p:cNvPicPr>
            <a:picLocks noGrp="1"/>
          </p:cNvPicPr>
          <p:nvPr>
            <p:ph sz="half" idx="2"/>
          </p:nvPr>
        </p:nvPicPr>
        <p:blipFill>
          <a:blip r:embed="rId2" cstate="print"/>
          <a:srcRect/>
          <a:stretch>
            <a:fillRect/>
          </a:stretch>
        </p:blipFill>
        <p:spPr bwMode="auto">
          <a:xfrm>
            <a:off x="5076056" y="2204864"/>
            <a:ext cx="3312368" cy="26298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Fontana dell'Acqua Paola Rome With The Roman Guy Paola Water Fountain Garibaldi -1"/>
          <p:cNvPicPr/>
          <p:nvPr/>
        </p:nvPicPr>
        <p:blipFill>
          <a:blip r:embed="rId2" cstate="print"/>
          <a:srcRect/>
          <a:stretch>
            <a:fillRect/>
          </a:stretch>
        </p:blipFill>
        <p:spPr bwMode="auto">
          <a:xfrm>
            <a:off x="107504" y="1772816"/>
            <a:ext cx="4248472" cy="3188626"/>
          </a:xfrm>
          <a:prstGeom prst="rect">
            <a:avLst/>
          </a:prstGeom>
          <a:noFill/>
          <a:ln w="9525">
            <a:noFill/>
            <a:miter lim="800000"/>
            <a:headEnd/>
            <a:tailEnd/>
          </a:ln>
        </p:spPr>
      </p:pic>
      <p:sp>
        <p:nvSpPr>
          <p:cNvPr id="4" name="Rettangolo 3"/>
          <p:cNvSpPr/>
          <p:nvPr/>
        </p:nvSpPr>
        <p:spPr>
          <a:xfrm>
            <a:off x="4355976" y="548680"/>
            <a:ext cx="4572000" cy="5632311"/>
          </a:xfrm>
          <a:prstGeom prst="rect">
            <a:avLst/>
          </a:prstGeom>
        </p:spPr>
        <p:txBody>
          <a:bodyPr>
            <a:spAutoFit/>
          </a:bodyPr>
          <a:lstStyle/>
          <a:p>
            <a:pPr algn="ctr"/>
            <a:r>
              <a:rPr lang="en-US" dirty="0" smtClean="0"/>
              <a:t>The Fontana </a:t>
            </a:r>
            <a:r>
              <a:rPr lang="en-US" dirty="0" err="1" smtClean="0"/>
              <a:t>dell'Acqua</a:t>
            </a:r>
            <a:r>
              <a:rPr lang="en-US" dirty="0" smtClean="0"/>
              <a:t> Paola was inspired by the popularity of the Fontana </a:t>
            </a:r>
            <a:r>
              <a:rPr lang="en-US" dirty="0" err="1" smtClean="0"/>
              <a:t>dell'Acqua</a:t>
            </a:r>
            <a:r>
              <a:rPr lang="en-US" dirty="0" smtClean="0"/>
              <a:t> </a:t>
            </a:r>
            <a:r>
              <a:rPr lang="en-US" dirty="0" err="1" smtClean="0"/>
              <a:t>Felice</a:t>
            </a:r>
            <a:r>
              <a:rPr lang="en-US" dirty="0" smtClean="0"/>
              <a:t>, built in 1585-88 by Pope </a:t>
            </a:r>
            <a:r>
              <a:rPr lang="en-US" dirty="0" err="1" smtClean="0"/>
              <a:t>Sixtus</a:t>
            </a:r>
            <a:r>
              <a:rPr lang="en-US" dirty="0" smtClean="0"/>
              <a:t> V. Pope Paul V decided to rebuild and extend the ruined </a:t>
            </a:r>
            <a:r>
              <a:rPr lang="en-US" dirty="0" err="1" smtClean="0"/>
              <a:t>Acqua</a:t>
            </a:r>
            <a:r>
              <a:rPr lang="en-US" dirty="0" smtClean="0"/>
              <a:t> </a:t>
            </a:r>
            <a:r>
              <a:rPr lang="en-US" dirty="0" err="1" smtClean="0"/>
              <a:t>Traiana</a:t>
            </a:r>
            <a:r>
              <a:rPr lang="en-US" dirty="0" smtClean="0"/>
              <a:t> aqueduct built by the Emperor Trajan in order to create a source of clean drinking water for the residents of the </a:t>
            </a:r>
            <a:r>
              <a:rPr lang="en-US" dirty="0" err="1" smtClean="0"/>
              <a:t>Janiculum</a:t>
            </a:r>
            <a:r>
              <a:rPr lang="en-US" dirty="0" smtClean="0"/>
              <a:t> Hill, who were forced to take their water from brackish springs or from the polluted Tiber. He raised funds for his project in part by imposing a tax upon wine, which caused complaints among some residents. </a:t>
            </a:r>
            <a:r>
              <a:rPr lang="en-US" smtClean="0"/>
              <a:t>The </a:t>
            </a:r>
            <a:r>
              <a:rPr lang="en-US" dirty="0" smtClean="0"/>
              <a:t>funding from this tax and other sources allowed him to purchase the rights to the water of a spring near Lake </a:t>
            </a:r>
            <a:r>
              <a:rPr lang="en-US" dirty="0" err="1" smtClean="0"/>
              <a:t>Bracciano</a:t>
            </a:r>
            <a:r>
              <a:rPr lang="en-US" dirty="0" smtClean="0"/>
              <a:t>, not far from Rome, as the source for the fountain.</a:t>
            </a:r>
            <a:endParaRPr lang="it-I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836712"/>
            <a:ext cx="8229600" cy="5832648"/>
          </a:xfrm>
        </p:spPr>
        <p:txBody>
          <a:bodyPr>
            <a:normAutofit fontScale="70000" lnSpcReduction="20000"/>
          </a:bodyPr>
          <a:lstStyle/>
          <a:p>
            <a:pPr algn="ctr">
              <a:buNone/>
            </a:pPr>
            <a:r>
              <a:rPr lang="en-US" sz="2600" dirty="0" smtClean="0"/>
              <a:t>It's the “8th Hill” of Rome: </a:t>
            </a:r>
            <a:r>
              <a:rPr lang="en-US" sz="2600" dirty="0" err="1" smtClean="0"/>
              <a:t>Janiculum</a:t>
            </a:r>
            <a:r>
              <a:rPr lang="en-US" sz="2600" dirty="0" smtClean="0"/>
              <a:t> is one of the highest hills, even though it isn't one of the Seven Hills of the “Eternal City”. But it is famous for being one of the most charming corners of Rome, a balcony with breath-taking views over the expanse of churches, squares, and monuments below, with the meandering Tiber taking centre stage. Towards the east, the hill descends to another famous and ancient Roman quarter: </a:t>
            </a:r>
            <a:r>
              <a:rPr lang="en-US" sz="2600" dirty="0" err="1" smtClean="0"/>
              <a:t>Trastevere</a:t>
            </a:r>
            <a:r>
              <a:rPr lang="en-US" sz="2600" dirty="0" smtClean="0"/>
              <a:t>.</a:t>
            </a:r>
          </a:p>
          <a:p>
            <a:pPr algn="ctr">
              <a:buNone/>
            </a:pPr>
            <a:r>
              <a:rPr lang="en-US" b="1" dirty="0" smtClean="0"/>
              <a:t>The name </a:t>
            </a:r>
            <a:r>
              <a:rPr lang="en-US" b="1" dirty="0" err="1" smtClean="0"/>
              <a:t>Janiculum</a:t>
            </a:r>
            <a:r>
              <a:rPr lang="en-US" b="1" dirty="0" smtClean="0"/>
              <a:t> comes from the belief that in ancient times it was the place where the god Janus was worshipped.</a:t>
            </a:r>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sz="2600" dirty="0" smtClean="0"/>
          </a:p>
          <a:p>
            <a:pPr algn="ctr">
              <a:buNone/>
            </a:pPr>
            <a:endParaRPr lang="en-US" sz="2600" dirty="0" smtClean="0"/>
          </a:p>
          <a:p>
            <a:pPr algn="ctr">
              <a:buNone/>
            </a:pPr>
            <a:endParaRPr lang="en-US" sz="2600" dirty="0" smtClean="0"/>
          </a:p>
          <a:p>
            <a:pPr algn="ctr">
              <a:buNone/>
            </a:pPr>
            <a:r>
              <a:rPr lang="en-US" sz="2600" dirty="0" smtClean="0"/>
              <a:t>The fourth king of Rome, </a:t>
            </a:r>
            <a:r>
              <a:rPr lang="en-US" sz="2600" dirty="0" err="1" smtClean="0"/>
              <a:t>Ancus</a:t>
            </a:r>
            <a:r>
              <a:rPr lang="en-US" sz="2600" dirty="0" smtClean="0"/>
              <a:t> </a:t>
            </a:r>
            <a:r>
              <a:rPr lang="en-US" sz="2600" dirty="0" err="1" smtClean="0"/>
              <a:t>Marcius</a:t>
            </a:r>
            <a:r>
              <a:rPr lang="en-US" sz="2600" dirty="0" smtClean="0"/>
              <a:t>, was the first to occupy, fortify, and join this high ground to the city by way of the Pons </a:t>
            </a:r>
            <a:r>
              <a:rPr lang="en-US" sz="2600" dirty="0" err="1" smtClean="0"/>
              <a:t>Sublicius</a:t>
            </a:r>
            <a:r>
              <a:rPr lang="en-US" sz="2600" dirty="0" smtClean="0"/>
              <a:t>. The Via Aurelia, connecting Rome to Etruria, passed over this bridge.</a:t>
            </a:r>
          </a:p>
          <a:p>
            <a:endParaRPr lang="it-IT" dirty="0"/>
          </a:p>
        </p:txBody>
      </p:sp>
      <p:sp>
        <p:nvSpPr>
          <p:cNvPr id="3" name="Titolo 2"/>
          <p:cNvSpPr>
            <a:spLocks noGrp="1"/>
          </p:cNvSpPr>
          <p:nvPr>
            <p:ph type="title"/>
          </p:nvPr>
        </p:nvSpPr>
        <p:spPr>
          <a:xfrm>
            <a:off x="467544" y="0"/>
            <a:ext cx="8229600" cy="1052736"/>
          </a:xfrm>
        </p:spPr>
        <p:txBody>
          <a:bodyPr>
            <a:normAutofit/>
          </a:bodyPr>
          <a:lstStyle/>
          <a:p>
            <a:pPr algn="ctr"/>
            <a:r>
              <a:rPr lang="it-IT" sz="4800" b="0" dirty="0" err="1" smtClean="0">
                <a:solidFill>
                  <a:srgbClr val="C00000"/>
                </a:solidFill>
              </a:rPr>
              <a:t>Where</a:t>
            </a:r>
            <a:r>
              <a:rPr lang="it-IT" sz="4800" b="0" dirty="0" smtClean="0">
                <a:solidFill>
                  <a:srgbClr val="C00000"/>
                </a:solidFill>
              </a:rPr>
              <a:t> </a:t>
            </a:r>
            <a:r>
              <a:rPr lang="it-IT" sz="4800" b="0" dirty="0" err="1" smtClean="0">
                <a:solidFill>
                  <a:srgbClr val="C00000"/>
                </a:solidFill>
              </a:rPr>
              <a:t>is</a:t>
            </a:r>
            <a:r>
              <a:rPr lang="it-IT" sz="4800" b="0" dirty="0" smtClean="0">
                <a:solidFill>
                  <a:srgbClr val="C00000"/>
                </a:solidFill>
              </a:rPr>
              <a:t> </a:t>
            </a:r>
            <a:r>
              <a:rPr lang="it-IT" sz="4800" b="0" dirty="0" err="1" smtClean="0">
                <a:solidFill>
                  <a:srgbClr val="C00000"/>
                </a:solidFill>
              </a:rPr>
              <a:t>it</a:t>
            </a:r>
            <a:r>
              <a:rPr lang="it-IT" sz="4800" b="0" dirty="0" smtClean="0">
                <a:solidFill>
                  <a:srgbClr val="C00000"/>
                </a:solidFill>
              </a:rPr>
              <a:t>?</a:t>
            </a:r>
            <a:endParaRPr lang="it-IT" sz="4800" dirty="0">
              <a:solidFill>
                <a:srgbClr val="C00000"/>
              </a:solidFill>
            </a:endParaRPr>
          </a:p>
        </p:txBody>
      </p:sp>
      <p:pic>
        <p:nvPicPr>
          <p:cNvPr id="6" name="irc_mi" descr="Risultati immagini per gianicolo">
            <a:hlinkClick r:id="rId2"/>
          </p:cNvPr>
          <p:cNvPicPr/>
          <p:nvPr/>
        </p:nvPicPr>
        <p:blipFill>
          <a:blip r:embed="rId3" cstate="print"/>
          <a:srcRect/>
          <a:stretch>
            <a:fillRect/>
          </a:stretch>
        </p:blipFill>
        <p:spPr bwMode="auto">
          <a:xfrm>
            <a:off x="1691680" y="3068960"/>
            <a:ext cx="6120130" cy="20380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4294967295"/>
          </p:nvPr>
        </p:nvSpPr>
        <p:spPr>
          <a:xfrm>
            <a:off x="0" y="1628775"/>
            <a:ext cx="9144000" cy="4321175"/>
          </a:xfrm>
          <a:prstGeom prst="rect">
            <a:avLst/>
          </a:prstGeom>
        </p:spPr>
        <p:txBody>
          <a:bodyPr>
            <a:noAutofit/>
          </a:bodyPr>
          <a:lstStyle/>
          <a:p>
            <a:endParaRPr lang="en-US" sz="2000" dirty="0" smtClean="0"/>
          </a:p>
          <a:p>
            <a:endParaRPr lang="en-US" sz="2000" dirty="0" smtClean="0"/>
          </a:p>
          <a:p>
            <a:endParaRPr lang="en-US" sz="2000" dirty="0" smtClean="0"/>
          </a:p>
          <a:p>
            <a:endParaRPr lang="en-US" sz="2000" dirty="0" smtClean="0"/>
          </a:p>
          <a:p>
            <a:pPr algn="ctr">
              <a:buNone/>
            </a:pPr>
            <a:r>
              <a:rPr lang="en-US" sz="2400" dirty="0" smtClean="0"/>
              <a:t>Because of its elevation and incredible view of the entire city, </a:t>
            </a:r>
            <a:r>
              <a:rPr lang="en-US" sz="2400" dirty="0" err="1" smtClean="0"/>
              <a:t>Janiculum</a:t>
            </a:r>
            <a:r>
              <a:rPr lang="en-US" sz="2400" dirty="0" smtClean="0"/>
              <a:t> became an area filled with sacred woods and buildings associated with worship; the hill was in fact the most suitable place for priests to read the sky for signs and be as close as possible to the gods.</a:t>
            </a:r>
          </a:p>
          <a:p>
            <a:pPr algn="ctr">
              <a:buNone/>
            </a:pPr>
            <a:r>
              <a:rPr lang="en-US" sz="2400" dirty="0" smtClean="0"/>
              <a:t> Here stood an eastern temple dedicated to Isis, some of whose remains are kept at the museum of the </a:t>
            </a:r>
          </a:p>
          <a:p>
            <a:pPr algn="ctr">
              <a:buNone/>
            </a:pPr>
            <a:r>
              <a:rPr lang="en-US" sz="2400" dirty="0" smtClean="0"/>
              <a:t>Palazzo </a:t>
            </a:r>
            <a:r>
              <a:rPr lang="en-US" sz="2400" dirty="0" err="1" smtClean="0"/>
              <a:t>Altemps</a:t>
            </a:r>
            <a:r>
              <a:rPr lang="en-US" sz="2400" dirty="0" smtClean="0"/>
              <a:t>.</a:t>
            </a:r>
          </a:p>
          <a:p>
            <a:endParaRPr lang="en-US" sz="2000" b="1" dirty="0" smtClean="0"/>
          </a:p>
        </p:txBody>
      </p:sp>
      <p:pic>
        <p:nvPicPr>
          <p:cNvPr id="5" name="irc_mi" descr="Risultati immagini per foto del gianicolo">
            <a:hlinkClick r:id="rId2"/>
          </p:cNvPr>
          <p:cNvPicPr/>
          <p:nvPr/>
        </p:nvPicPr>
        <p:blipFill>
          <a:blip r:embed="rId3" cstate="print"/>
          <a:srcRect/>
          <a:stretch>
            <a:fillRect/>
          </a:stretch>
        </p:blipFill>
        <p:spPr bwMode="auto">
          <a:xfrm>
            <a:off x="1619672" y="260648"/>
            <a:ext cx="6120130" cy="23308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sz="half" idx="1"/>
          </p:nvPr>
        </p:nvSpPr>
        <p:spPr>
          <a:xfrm>
            <a:off x="457200" y="1481328"/>
            <a:ext cx="4038600" cy="5044016"/>
          </a:xfrm>
        </p:spPr>
        <p:txBody>
          <a:bodyPr>
            <a:normAutofit fontScale="70000" lnSpcReduction="20000"/>
          </a:bodyPr>
          <a:lstStyle/>
          <a:p>
            <a:pPr algn="ctr">
              <a:buNone/>
            </a:pPr>
            <a:endParaRPr lang="en-US" dirty="0" smtClean="0"/>
          </a:p>
          <a:p>
            <a:pPr algn="ctr">
              <a:buNone/>
            </a:pPr>
            <a:r>
              <a:rPr lang="en-US" b="1" dirty="0" smtClean="0"/>
              <a:t>In the 17</a:t>
            </a:r>
            <a:r>
              <a:rPr lang="en-US" b="1" baseline="30000" dirty="0" smtClean="0"/>
              <a:t>th</a:t>
            </a:r>
            <a:r>
              <a:rPr lang="en-US" b="1" dirty="0" smtClean="0"/>
              <a:t> century, Pope Urban VIII enclosed the hill with a wall that came to be called the </a:t>
            </a:r>
            <a:r>
              <a:rPr lang="en-US" b="1" dirty="0" err="1" smtClean="0"/>
              <a:t>Janiculum</a:t>
            </a:r>
            <a:r>
              <a:rPr lang="en-US" b="1" dirty="0" smtClean="0"/>
              <a:t> wall. </a:t>
            </a:r>
          </a:p>
          <a:p>
            <a:pPr algn="ctr">
              <a:buNone/>
            </a:pPr>
            <a:endParaRPr lang="en-US" b="1" dirty="0" smtClean="0"/>
          </a:p>
          <a:p>
            <a:pPr algn="ctr">
              <a:buNone/>
            </a:pPr>
            <a:r>
              <a:rPr lang="en-US" dirty="0" smtClean="0"/>
              <a:t>Later on, stately houses such as Villa </a:t>
            </a:r>
            <a:r>
              <a:rPr lang="en-US" dirty="0" err="1" smtClean="0"/>
              <a:t>Doria</a:t>
            </a:r>
            <a:r>
              <a:rPr lang="en-US" dirty="0" smtClean="0"/>
              <a:t> </a:t>
            </a:r>
            <a:r>
              <a:rPr lang="en-US" dirty="0" err="1" smtClean="0"/>
              <a:t>Pamphili</a:t>
            </a:r>
            <a:r>
              <a:rPr lang="en-US" dirty="0" smtClean="0"/>
              <a:t> and Villa </a:t>
            </a:r>
            <a:r>
              <a:rPr lang="en-US" dirty="0" err="1" smtClean="0"/>
              <a:t>Corsini</a:t>
            </a:r>
            <a:r>
              <a:rPr lang="en-US" dirty="0" smtClean="0"/>
              <a:t> were built in former </a:t>
            </a:r>
            <a:r>
              <a:rPr lang="en-US" dirty="0" err="1" smtClean="0"/>
              <a:t>Janiculum</a:t>
            </a:r>
            <a:r>
              <a:rPr lang="en-US" dirty="0" smtClean="0"/>
              <a:t> parks; it also remained a place linked with worship, in the meanwhile, of Christianity. It became populated with churches such as San </a:t>
            </a:r>
            <a:r>
              <a:rPr lang="en-US" dirty="0" err="1" smtClean="0"/>
              <a:t>Pietro</a:t>
            </a:r>
            <a:r>
              <a:rPr lang="en-US" dirty="0" smtClean="0"/>
              <a:t> in </a:t>
            </a:r>
            <a:r>
              <a:rPr lang="en-US" dirty="0" err="1" smtClean="0"/>
              <a:t>Montorio</a:t>
            </a:r>
            <a:r>
              <a:rPr lang="en-US" dirty="0" smtClean="0"/>
              <a:t> and convents like </a:t>
            </a:r>
            <a:r>
              <a:rPr lang="en-US" dirty="0" err="1" smtClean="0"/>
              <a:t>Sant'Onofrio</a:t>
            </a:r>
            <a:r>
              <a:rPr lang="en-US" dirty="0" smtClean="0"/>
              <a:t> and the ancient San </a:t>
            </a:r>
            <a:r>
              <a:rPr lang="en-US" dirty="0" err="1" smtClean="0"/>
              <a:t>Pancrazio</a:t>
            </a:r>
            <a:r>
              <a:rPr lang="en-US" b="1" dirty="0" smtClean="0"/>
              <a:t>.</a:t>
            </a:r>
            <a:endParaRPr lang="it-IT" dirty="0"/>
          </a:p>
        </p:txBody>
      </p:sp>
      <p:sp>
        <p:nvSpPr>
          <p:cNvPr id="4" name="Titolo 3"/>
          <p:cNvSpPr>
            <a:spLocks noGrp="1"/>
          </p:cNvSpPr>
          <p:nvPr>
            <p:ph type="title"/>
          </p:nvPr>
        </p:nvSpPr>
        <p:spPr/>
        <p:txBody>
          <a:bodyPr/>
          <a:lstStyle/>
          <a:p>
            <a:pPr algn="ctr"/>
            <a:r>
              <a:rPr lang="it-IT" dirty="0" smtClean="0">
                <a:solidFill>
                  <a:srgbClr val="C00000"/>
                </a:solidFill>
              </a:rPr>
              <a:t>THE  JANICULUM WALL</a:t>
            </a:r>
            <a:endParaRPr lang="it-IT" dirty="0">
              <a:solidFill>
                <a:srgbClr val="C00000"/>
              </a:solidFill>
            </a:endParaRPr>
          </a:p>
        </p:txBody>
      </p:sp>
      <p:pic>
        <p:nvPicPr>
          <p:cNvPr id="7" name="Segnaposto contenuto 6" descr="Visualizza immagine di origine"/>
          <p:cNvPicPr>
            <a:picLocks noGrp="1"/>
          </p:cNvPicPr>
          <p:nvPr>
            <p:ph sz="half" idx="2"/>
          </p:nvPr>
        </p:nvPicPr>
        <p:blipFill>
          <a:blip r:embed="rId2" cstate="print"/>
          <a:srcRect/>
          <a:stretch>
            <a:fillRect/>
          </a:stretch>
        </p:blipFill>
        <p:spPr bwMode="auto">
          <a:xfrm>
            <a:off x="4648200" y="2217023"/>
            <a:ext cx="4038600" cy="30541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half" idx="1"/>
          </p:nvPr>
        </p:nvSpPr>
        <p:spPr/>
        <p:txBody>
          <a:bodyPr>
            <a:normAutofit fontScale="85000" lnSpcReduction="20000"/>
          </a:bodyPr>
          <a:lstStyle/>
          <a:p>
            <a:pPr algn="ctr">
              <a:buNone/>
            </a:pPr>
            <a:r>
              <a:rPr lang="en-US" dirty="0" smtClean="0"/>
              <a:t>In 1849 </a:t>
            </a:r>
            <a:r>
              <a:rPr lang="en-US" dirty="0" err="1" smtClean="0"/>
              <a:t>Janiculum</a:t>
            </a:r>
            <a:r>
              <a:rPr lang="en-US" dirty="0" smtClean="0"/>
              <a:t> was the scene of an important battle, where Giuseppe Garibaldi fought the French troops summoned by Pope Pius IX. There are various monuments on the hill commemorating this event and recalling both the battle and that period of Italian history.</a:t>
            </a:r>
            <a:endParaRPr lang="it-IT" dirty="0"/>
          </a:p>
        </p:txBody>
      </p:sp>
      <p:sp>
        <p:nvSpPr>
          <p:cNvPr id="4" name="Titolo 3"/>
          <p:cNvSpPr>
            <a:spLocks noGrp="1"/>
          </p:cNvSpPr>
          <p:nvPr>
            <p:ph type="title"/>
          </p:nvPr>
        </p:nvSpPr>
        <p:spPr/>
        <p:txBody>
          <a:bodyPr/>
          <a:lstStyle/>
          <a:p>
            <a:pPr algn="ctr"/>
            <a:r>
              <a:rPr lang="it-IT" dirty="0" smtClean="0">
                <a:solidFill>
                  <a:srgbClr val="C00000"/>
                </a:solidFill>
              </a:rPr>
              <a:t>HISTORY</a:t>
            </a:r>
            <a:endParaRPr lang="it-IT" dirty="0">
              <a:solidFill>
                <a:srgbClr val="C00000"/>
              </a:solidFill>
            </a:endParaRPr>
          </a:p>
        </p:txBody>
      </p:sp>
      <p:pic>
        <p:nvPicPr>
          <p:cNvPr id="12" name="Segnaposto contenuto 11" descr="http://comitatogianicolo.it/wp-content/uploads/2013/10/ieri-e-oggi2.jpg"/>
          <p:cNvPicPr>
            <a:picLocks noGrp="1"/>
          </p:cNvPicPr>
          <p:nvPr>
            <p:ph sz="half" idx="2"/>
          </p:nvPr>
        </p:nvPicPr>
        <p:blipFill>
          <a:blip r:embed="rId2" cstate="print"/>
          <a:srcRect/>
          <a:stretch>
            <a:fillRect/>
          </a:stretch>
        </p:blipFill>
        <p:spPr bwMode="auto">
          <a:xfrm>
            <a:off x="4644008" y="1916832"/>
            <a:ext cx="4038600" cy="302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2"/>
          </p:nvPr>
        </p:nvSpPr>
        <p:spPr/>
        <p:txBody>
          <a:bodyPr>
            <a:normAutofit fontScale="77500" lnSpcReduction="20000"/>
          </a:bodyPr>
          <a:lstStyle/>
          <a:p>
            <a:pPr algn="ctr">
              <a:buNone/>
            </a:pPr>
            <a:endParaRPr lang="it-IT" dirty="0" smtClean="0"/>
          </a:p>
          <a:p>
            <a:pPr algn="ctr">
              <a:buNone/>
            </a:pPr>
            <a:r>
              <a:rPr lang="it-IT" dirty="0" smtClean="0"/>
              <a:t>The </a:t>
            </a:r>
            <a:r>
              <a:rPr lang="it-IT" dirty="0" err="1" smtClean="0"/>
              <a:t>equestrian</a:t>
            </a:r>
            <a:r>
              <a:rPr lang="it-IT" dirty="0" smtClean="0"/>
              <a:t> </a:t>
            </a:r>
            <a:r>
              <a:rPr lang="it-IT" dirty="0" err="1" smtClean="0"/>
              <a:t>monument</a:t>
            </a:r>
            <a:r>
              <a:rPr lang="it-IT" dirty="0" smtClean="0"/>
              <a:t> </a:t>
            </a:r>
            <a:r>
              <a:rPr lang="it-IT" dirty="0" err="1" smtClean="0"/>
              <a:t>dedicated</a:t>
            </a:r>
            <a:r>
              <a:rPr lang="it-IT" dirty="0" smtClean="0"/>
              <a:t> </a:t>
            </a:r>
            <a:r>
              <a:rPr lang="it-IT" dirty="0" err="1" smtClean="0"/>
              <a:t>to</a:t>
            </a:r>
            <a:r>
              <a:rPr lang="it-IT" dirty="0" smtClean="0"/>
              <a:t> Giuseppe Garibaldi </a:t>
            </a:r>
            <a:r>
              <a:rPr lang="it-IT" dirty="0" err="1" smtClean="0"/>
              <a:t>is</a:t>
            </a:r>
            <a:r>
              <a:rPr lang="it-IT" dirty="0" smtClean="0"/>
              <a:t> </a:t>
            </a:r>
            <a:r>
              <a:rPr lang="it-IT" dirty="0" err="1" smtClean="0"/>
              <a:t>an</a:t>
            </a:r>
            <a:r>
              <a:rPr lang="it-IT" dirty="0" smtClean="0"/>
              <a:t> </a:t>
            </a:r>
            <a:r>
              <a:rPr lang="it-IT" dirty="0" err="1" smtClean="0"/>
              <a:t>imposing</a:t>
            </a:r>
            <a:r>
              <a:rPr lang="it-IT" dirty="0" smtClean="0"/>
              <a:t> </a:t>
            </a:r>
            <a:r>
              <a:rPr lang="it-IT" dirty="0" err="1" smtClean="0"/>
              <a:t>equestrian</a:t>
            </a:r>
            <a:endParaRPr lang="it-IT" dirty="0" smtClean="0"/>
          </a:p>
          <a:p>
            <a:pPr algn="ctr">
              <a:buNone/>
            </a:pPr>
            <a:r>
              <a:rPr lang="it-IT" dirty="0" smtClean="0"/>
              <a:t> statue </a:t>
            </a:r>
            <a:r>
              <a:rPr lang="it-IT" dirty="0" err="1" smtClean="0"/>
              <a:t>placed</a:t>
            </a:r>
            <a:r>
              <a:rPr lang="it-IT" dirty="0" smtClean="0"/>
              <a:t> in </a:t>
            </a:r>
            <a:r>
              <a:rPr lang="it-IT" dirty="0" err="1" smtClean="0"/>
              <a:t>Rome</a:t>
            </a:r>
            <a:r>
              <a:rPr lang="it-IT" dirty="0" smtClean="0"/>
              <a:t> on the </a:t>
            </a:r>
            <a:r>
              <a:rPr lang="it-IT" dirty="0" err="1" smtClean="0"/>
              <a:t>highest</a:t>
            </a:r>
            <a:r>
              <a:rPr lang="it-IT" dirty="0" smtClean="0"/>
              <a:t> </a:t>
            </a:r>
            <a:r>
              <a:rPr lang="it-IT" dirty="0" err="1" smtClean="0"/>
              <a:t>point</a:t>
            </a:r>
            <a:r>
              <a:rPr lang="it-IT" dirty="0" smtClean="0"/>
              <a:t> </a:t>
            </a:r>
            <a:r>
              <a:rPr lang="it-IT" dirty="0" err="1" smtClean="0"/>
              <a:t>of</a:t>
            </a:r>
            <a:r>
              <a:rPr lang="it-IT" dirty="0" smtClean="0"/>
              <a:t> the </a:t>
            </a:r>
            <a:r>
              <a:rPr lang="it-IT" dirty="0" err="1" smtClean="0"/>
              <a:t>Janiculum</a:t>
            </a:r>
            <a:r>
              <a:rPr lang="it-IT" dirty="0" smtClean="0"/>
              <a:t> </a:t>
            </a:r>
            <a:r>
              <a:rPr lang="it-IT" dirty="0" err="1" smtClean="0"/>
              <a:t>hill</a:t>
            </a:r>
            <a:r>
              <a:rPr lang="it-IT" dirty="0" smtClean="0"/>
              <a:t> on the </a:t>
            </a:r>
            <a:r>
              <a:rPr lang="it-IT" dirty="0" err="1" smtClean="0"/>
              <a:t>square</a:t>
            </a:r>
            <a:r>
              <a:rPr lang="it-IT" dirty="0" smtClean="0"/>
              <a:t> Piazza Garibaldi. </a:t>
            </a:r>
          </a:p>
          <a:p>
            <a:pPr algn="ctr">
              <a:buNone/>
            </a:pPr>
            <a:r>
              <a:rPr lang="it-IT" dirty="0" err="1" smtClean="0"/>
              <a:t>It</a:t>
            </a:r>
            <a:r>
              <a:rPr lang="it-IT" dirty="0" smtClean="0"/>
              <a:t> </a:t>
            </a:r>
            <a:r>
              <a:rPr lang="it-IT" dirty="0" err="1" smtClean="0"/>
              <a:t>was</a:t>
            </a:r>
            <a:r>
              <a:rPr lang="it-IT" dirty="0" smtClean="0"/>
              <a:t> </a:t>
            </a:r>
            <a:r>
              <a:rPr lang="it-IT" dirty="0" err="1" smtClean="0"/>
              <a:t>released</a:t>
            </a:r>
            <a:r>
              <a:rPr lang="it-IT" dirty="0" smtClean="0"/>
              <a:t> </a:t>
            </a:r>
            <a:r>
              <a:rPr lang="it-IT" dirty="0" err="1" smtClean="0"/>
              <a:t>by</a:t>
            </a:r>
            <a:r>
              <a:rPr lang="it-IT" dirty="0" smtClean="0"/>
              <a:t> Emilio </a:t>
            </a:r>
            <a:r>
              <a:rPr lang="it-IT" dirty="0" err="1" smtClean="0"/>
              <a:t>Gallori</a:t>
            </a:r>
            <a:r>
              <a:rPr lang="it-IT" dirty="0" smtClean="0"/>
              <a:t> in 1895, and </a:t>
            </a:r>
            <a:r>
              <a:rPr lang="it-IT" dirty="0" err="1" smtClean="0"/>
              <a:t>has</a:t>
            </a:r>
            <a:r>
              <a:rPr lang="it-IT" dirty="0" smtClean="0"/>
              <a:t> </a:t>
            </a:r>
            <a:r>
              <a:rPr lang="it-IT" dirty="0" err="1" smtClean="0"/>
              <a:t>been</a:t>
            </a:r>
            <a:r>
              <a:rPr lang="it-IT" dirty="0" smtClean="0"/>
              <a:t> </a:t>
            </a:r>
            <a:r>
              <a:rPr lang="it-IT" dirty="0" err="1" smtClean="0"/>
              <a:t>referred</a:t>
            </a:r>
            <a:r>
              <a:rPr lang="it-IT" dirty="0" smtClean="0"/>
              <a:t> </a:t>
            </a:r>
            <a:r>
              <a:rPr lang="it-IT" dirty="0" err="1" smtClean="0"/>
              <a:t>by</a:t>
            </a:r>
            <a:r>
              <a:rPr lang="it-IT" dirty="0" smtClean="0"/>
              <a:t> the </a:t>
            </a:r>
            <a:r>
              <a:rPr lang="it-IT" dirty="0" err="1" smtClean="0"/>
              <a:t>title</a:t>
            </a:r>
            <a:r>
              <a:rPr lang="it-IT" dirty="0" smtClean="0"/>
              <a:t> "</a:t>
            </a:r>
            <a:r>
              <a:rPr lang="it-IT" i="1" dirty="0" smtClean="0"/>
              <a:t>the </a:t>
            </a:r>
            <a:r>
              <a:rPr lang="it-IT" i="1" dirty="0" err="1" smtClean="0"/>
              <a:t>Hero</a:t>
            </a:r>
            <a:r>
              <a:rPr lang="it-IT" i="1" dirty="0" smtClean="0"/>
              <a:t> </a:t>
            </a:r>
            <a:r>
              <a:rPr lang="it-IT" i="1" dirty="0" err="1" smtClean="0"/>
              <a:t>of</a:t>
            </a:r>
            <a:r>
              <a:rPr lang="it-IT" i="1" dirty="0" smtClean="0"/>
              <a:t> the </a:t>
            </a:r>
            <a:r>
              <a:rPr lang="it-IT" i="1" dirty="0" err="1" smtClean="0"/>
              <a:t>Two</a:t>
            </a:r>
            <a:r>
              <a:rPr lang="it-IT" i="1" dirty="0" smtClean="0"/>
              <a:t> </a:t>
            </a:r>
            <a:r>
              <a:rPr lang="it-IT" i="1" dirty="0" err="1" smtClean="0"/>
              <a:t>Worlds</a:t>
            </a:r>
            <a:r>
              <a:rPr lang="it-IT" dirty="0" smtClean="0"/>
              <a:t>".</a:t>
            </a:r>
            <a:endParaRPr lang="it-IT" dirty="0"/>
          </a:p>
        </p:txBody>
      </p:sp>
      <p:sp>
        <p:nvSpPr>
          <p:cNvPr id="4" name="Titolo 3"/>
          <p:cNvSpPr>
            <a:spLocks noGrp="1"/>
          </p:cNvSpPr>
          <p:nvPr>
            <p:ph type="title"/>
          </p:nvPr>
        </p:nvSpPr>
        <p:spPr/>
        <p:txBody>
          <a:bodyPr/>
          <a:lstStyle/>
          <a:p>
            <a:pPr algn="ctr"/>
            <a:r>
              <a:rPr lang="it-IT" dirty="0" smtClean="0">
                <a:solidFill>
                  <a:srgbClr val="C00000"/>
                </a:solidFill>
              </a:rPr>
              <a:t>GARIBALDI MONUMENT</a:t>
            </a:r>
            <a:endParaRPr lang="it-IT" dirty="0">
              <a:solidFill>
                <a:srgbClr val="C00000"/>
              </a:solidFill>
            </a:endParaRPr>
          </a:p>
        </p:txBody>
      </p:sp>
      <p:pic>
        <p:nvPicPr>
          <p:cNvPr id="5" name="irc_mi" descr="Risultati immagini per monumento a garibaldi gianicolo">
            <a:hlinkClick r:id="rId2"/>
          </p:cNvPr>
          <p:cNvPicPr>
            <a:picLocks noGrp="1"/>
          </p:cNvPicPr>
          <p:nvPr>
            <p:ph sz="half" idx="1"/>
          </p:nvPr>
        </p:nvPicPr>
        <p:blipFill>
          <a:blip r:embed="rId3" cstate="print"/>
          <a:srcRect/>
          <a:stretch>
            <a:fillRect/>
          </a:stretch>
        </p:blipFill>
        <p:spPr bwMode="auto">
          <a:xfrm>
            <a:off x="457200" y="2399265"/>
            <a:ext cx="4038600" cy="26897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half" idx="1"/>
          </p:nvPr>
        </p:nvSpPr>
        <p:spPr>
          <a:xfrm>
            <a:off x="457200" y="908720"/>
            <a:ext cx="4038600" cy="5949280"/>
          </a:xfrm>
        </p:spPr>
        <p:txBody>
          <a:bodyPr>
            <a:noAutofit/>
          </a:bodyPr>
          <a:lstStyle/>
          <a:p>
            <a:pPr algn="ctr">
              <a:buNone/>
            </a:pPr>
            <a:r>
              <a:rPr lang="it-IT" sz="1600" dirty="0" smtClean="0"/>
              <a:t>The </a:t>
            </a:r>
            <a:r>
              <a:rPr lang="it-IT" sz="1600" dirty="0" err="1" smtClean="0"/>
              <a:t>monument</a:t>
            </a:r>
            <a:r>
              <a:rPr lang="it-IT" sz="1600" dirty="0" smtClean="0"/>
              <a:t> </a:t>
            </a:r>
            <a:r>
              <a:rPr lang="it-IT" sz="1600" dirty="0" err="1" smtClean="0"/>
              <a:t>consists</a:t>
            </a:r>
            <a:r>
              <a:rPr lang="it-IT" sz="1600" dirty="0" smtClean="0"/>
              <a:t> </a:t>
            </a:r>
            <a:r>
              <a:rPr lang="it-IT" sz="1600" dirty="0" err="1" smtClean="0"/>
              <a:t>of</a:t>
            </a:r>
            <a:r>
              <a:rPr lang="it-IT" sz="1600" dirty="0" smtClean="0"/>
              <a:t> a bronze statue </a:t>
            </a:r>
            <a:r>
              <a:rPr lang="it-IT" sz="1600" dirty="0" err="1" smtClean="0"/>
              <a:t>portraying</a:t>
            </a:r>
            <a:r>
              <a:rPr lang="it-IT" sz="1600" dirty="0" smtClean="0"/>
              <a:t> the </a:t>
            </a:r>
            <a:r>
              <a:rPr lang="it-IT" sz="1600" dirty="0" err="1" smtClean="0"/>
              <a:t>hero</a:t>
            </a:r>
            <a:r>
              <a:rPr lang="it-IT" sz="1600" dirty="0" smtClean="0"/>
              <a:t> </a:t>
            </a:r>
            <a:r>
              <a:rPr lang="it-IT" sz="1600" dirty="0" err="1" smtClean="0"/>
              <a:t>riding</a:t>
            </a:r>
            <a:r>
              <a:rPr lang="it-IT" sz="1600" dirty="0" smtClean="0"/>
              <a:t> a </a:t>
            </a:r>
            <a:r>
              <a:rPr lang="it-IT" sz="1600" dirty="0" err="1" smtClean="0"/>
              <a:t>horse</a:t>
            </a:r>
            <a:r>
              <a:rPr lang="it-IT" sz="1600" dirty="0" smtClean="0"/>
              <a:t>, </a:t>
            </a:r>
            <a:r>
              <a:rPr lang="it-IT" sz="1600" dirty="0" err="1" smtClean="0"/>
              <a:t>which</a:t>
            </a:r>
            <a:r>
              <a:rPr lang="it-IT" sz="1600" dirty="0" smtClean="0"/>
              <a:t> </a:t>
            </a:r>
            <a:r>
              <a:rPr lang="it-IT" sz="1600" dirty="0" err="1" smtClean="0"/>
              <a:t>is</a:t>
            </a:r>
            <a:r>
              <a:rPr lang="it-IT" sz="1600" dirty="0" smtClean="0"/>
              <a:t> </a:t>
            </a:r>
            <a:r>
              <a:rPr lang="it-IT" sz="1600" dirty="0" err="1" smtClean="0"/>
              <a:t>placed</a:t>
            </a:r>
            <a:r>
              <a:rPr lang="it-IT" sz="1600" dirty="0" smtClean="0"/>
              <a:t> on a big </a:t>
            </a:r>
            <a:r>
              <a:rPr lang="it-IT" sz="1600" dirty="0" err="1" smtClean="0"/>
              <a:t>marble</a:t>
            </a:r>
            <a:r>
              <a:rPr lang="it-IT" sz="1600" dirty="0" smtClean="0"/>
              <a:t> base; on </a:t>
            </a:r>
            <a:r>
              <a:rPr lang="it-IT" sz="1600" dirty="0" err="1" smtClean="0"/>
              <a:t>each</a:t>
            </a:r>
            <a:r>
              <a:rPr lang="it-IT" sz="1600" dirty="0" smtClean="0"/>
              <a:t> side are </a:t>
            </a:r>
            <a:r>
              <a:rPr lang="it-IT" sz="1600" dirty="0" err="1" smtClean="0"/>
              <a:t>engraved</a:t>
            </a:r>
            <a:r>
              <a:rPr lang="it-IT" sz="1600" dirty="0" smtClean="0"/>
              <a:t> </a:t>
            </a:r>
            <a:r>
              <a:rPr lang="it-IT" sz="1600" dirty="0" err="1" smtClean="0"/>
              <a:t>allegorical</a:t>
            </a:r>
            <a:r>
              <a:rPr lang="it-IT" sz="1600" dirty="0" smtClean="0"/>
              <a:t> </a:t>
            </a:r>
            <a:r>
              <a:rPr lang="it-IT" sz="1600" dirty="0" err="1" smtClean="0"/>
              <a:t>figures</a:t>
            </a:r>
            <a:r>
              <a:rPr lang="it-IT" sz="1600" dirty="0" smtClean="0"/>
              <a:t> </a:t>
            </a:r>
            <a:r>
              <a:rPr lang="it-IT" sz="1600" dirty="0" err="1" smtClean="0"/>
              <a:t>of</a:t>
            </a:r>
            <a:r>
              <a:rPr lang="it-IT" sz="1600" dirty="0" smtClean="0"/>
              <a:t> </a:t>
            </a:r>
            <a:r>
              <a:rPr lang="it-IT" sz="1600" dirty="0" err="1" smtClean="0"/>
              <a:t>Europe</a:t>
            </a:r>
            <a:r>
              <a:rPr lang="it-IT" sz="1600" dirty="0" smtClean="0"/>
              <a:t> and America and </a:t>
            </a:r>
            <a:r>
              <a:rPr lang="it-IT" sz="1600" dirty="0" err="1" smtClean="0"/>
              <a:t>bas-reliefs</a:t>
            </a:r>
            <a:r>
              <a:rPr lang="it-IT" sz="1600" dirty="0" smtClean="0"/>
              <a:t> </a:t>
            </a:r>
            <a:r>
              <a:rPr lang="it-IT" sz="1600" dirty="0" err="1" smtClean="0"/>
              <a:t>that</a:t>
            </a:r>
            <a:r>
              <a:rPr lang="it-IT" sz="1600" dirty="0" smtClean="0"/>
              <a:t> commemorate the </a:t>
            </a:r>
            <a:r>
              <a:rPr lang="it-IT" sz="1600" dirty="0" err="1" smtClean="0"/>
              <a:t>landing</a:t>
            </a:r>
            <a:r>
              <a:rPr lang="it-IT" sz="1600" dirty="0" smtClean="0"/>
              <a:t> in Marsala, the </a:t>
            </a:r>
            <a:r>
              <a:rPr lang="it-IT" sz="1600" dirty="0" err="1" smtClean="0"/>
              <a:t>resistance</a:t>
            </a:r>
            <a:r>
              <a:rPr lang="it-IT" sz="1600" dirty="0" smtClean="0"/>
              <a:t> </a:t>
            </a:r>
            <a:r>
              <a:rPr lang="it-IT" sz="1600" dirty="0" err="1" smtClean="0"/>
              <a:t>of</a:t>
            </a:r>
            <a:r>
              <a:rPr lang="it-IT" sz="1600" dirty="0" smtClean="0"/>
              <a:t> </a:t>
            </a:r>
            <a:r>
              <a:rPr lang="it-IT" sz="1600" dirty="0" err="1" smtClean="0"/>
              <a:t>Boiada</a:t>
            </a:r>
            <a:r>
              <a:rPr lang="it-IT" sz="1600" dirty="0" smtClean="0"/>
              <a:t>, the </a:t>
            </a:r>
            <a:r>
              <a:rPr lang="it-IT" sz="1600" dirty="0" err="1" smtClean="0"/>
              <a:t>defence</a:t>
            </a:r>
            <a:r>
              <a:rPr lang="it-IT" sz="1600" dirty="0" smtClean="0"/>
              <a:t> </a:t>
            </a:r>
            <a:r>
              <a:rPr lang="it-IT" sz="1600" dirty="0" err="1" smtClean="0"/>
              <a:t>of</a:t>
            </a:r>
            <a:r>
              <a:rPr lang="it-IT" sz="1600" dirty="0" smtClean="0"/>
              <a:t> </a:t>
            </a:r>
            <a:r>
              <a:rPr lang="it-IT" sz="1600" dirty="0" err="1" smtClean="0"/>
              <a:t>Rome</a:t>
            </a:r>
            <a:r>
              <a:rPr lang="it-IT" sz="1600" dirty="0" smtClean="0"/>
              <a:t> and the </a:t>
            </a:r>
            <a:r>
              <a:rPr lang="it-IT" sz="1600" dirty="0" err="1" smtClean="0"/>
              <a:t>group</a:t>
            </a:r>
            <a:r>
              <a:rPr lang="it-IT" sz="1600" dirty="0" smtClean="0"/>
              <a:t> </a:t>
            </a:r>
            <a:r>
              <a:rPr lang="it-IT" sz="1600" dirty="0" err="1" smtClean="0"/>
              <a:t>of</a:t>
            </a:r>
            <a:r>
              <a:rPr lang="it-IT" sz="1600" dirty="0" smtClean="0"/>
              <a:t> liberty. On the </a:t>
            </a:r>
            <a:r>
              <a:rPr lang="it-IT" sz="1600" dirty="0" err="1" smtClean="0"/>
              <a:t>steps</a:t>
            </a:r>
            <a:r>
              <a:rPr lang="it-IT" sz="1600" dirty="0" smtClean="0"/>
              <a:t> up right the </a:t>
            </a:r>
            <a:r>
              <a:rPr lang="it-IT" sz="1600" dirty="0" err="1" smtClean="0"/>
              <a:t>monument</a:t>
            </a:r>
            <a:r>
              <a:rPr lang="it-IT" sz="1600" dirty="0" smtClean="0"/>
              <a:t> Ettore Ferrari </a:t>
            </a:r>
            <a:r>
              <a:rPr lang="it-IT" sz="1600" dirty="0" err="1" smtClean="0"/>
              <a:t>had</a:t>
            </a:r>
            <a:r>
              <a:rPr lang="it-IT" sz="1600" dirty="0" smtClean="0"/>
              <a:t> </a:t>
            </a:r>
            <a:r>
              <a:rPr lang="it-IT" sz="1600" dirty="0" err="1" smtClean="0"/>
              <a:t>created</a:t>
            </a:r>
            <a:r>
              <a:rPr lang="it-IT" sz="1600" dirty="0" smtClean="0"/>
              <a:t> a crown, in </a:t>
            </a:r>
            <a:r>
              <a:rPr lang="it-IT" sz="1600" dirty="0" err="1" smtClean="0"/>
              <a:t>order</a:t>
            </a:r>
            <a:r>
              <a:rPr lang="it-IT" sz="1600" dirty="0" smtClean="0"/>
              <a:t> </a:t>
            </a:r>
            <a:r>
              <a:rPr lang="it-IT" sz="1600" dirty="0" err="1" smtClean="0"/>
              <a:t>to</a:t>
            </a:r>
            <a:r>
              <a:rPr lang="it-IT" sz="1600" dirty="0" smtClean="0"/>
              <a:t> </a:t>
            </a:r>
            <a:r>
              <a:rPr lang="it-IT" sz="1600" dirty="0" err="1" smtClean="0"/>
              <a:t>remember</a:t>
            </a:r>
            <a:r>
              <a:rPr lang="it-IT" sz="1600" dirty="0" smtClean="0"/>
              <a:t> </a:t>
            </a:r>
            <a:r>
              <a:rPr lang="it-IT" sz="1600" dirty="0" err="1" smtClean="0"/>
              <a:t>that</a:t>
            </a:r>
            <a:r>
              <a:rPr lang="it-IT" sz="1600" dirty="0" smtClean="0"/>
              <a:t> Garibaldi </a:t>
            </a:r>
            <a:r>
              <a:rPr lang="it-IT" sz="1600" dirty="0" err="1" smtClean="0"/>
              <a:t>was</a:t>
            </a:r>
            <a:r>
              <a:rPr lang="it-IT" sz="1600" dirty="0" smtClean="0"/>
              <a:t> the first Master </a:t>
            </a:r>
            <a:r>
              <a:rPr lang="it-IT" sz="1600" dirty="0" err="1" smtClean="0"/>
              <a:t>of</a:t>
            </a:r>
            <a:r>
              <a:rPr lang="it-IT" sz="1600" dirty="0" smtClean="0"/>
              <a:t> </a:t>
            </a:r>
            <a:r>
              <a:rPr lang="it-IT" sz="1600" dirty="0" err="1" smtClean="0"/>
              <a:t>Italian</a:t>
            </a:r>
            <a:r>
              <a:rPr lang="it-IT" sz="1600" dirty="0" smtClean="0"/>
              <a:t> </a:t>
            </a:r>
            <a:r>
              <a:rPr lang="it-IT" sz="1600" dirty="0" err="1" smtClean="0"/>
              <a:t>Freemasonry</a:t>
            </a:r>
            <a:r>
              <a:rPr lang="it-IT" sz="1600" dirty="0" smtClean="0"/>
              <a:t>. </a:t>
            </a:r>
            <a:r>
              <a:rPr lang="it-IT" sz="1600" dirty="0" err="1" smtClean="0"/>
              <a:t>During</a:t>
            </a:r>
            <a:r>
              <a:rPr lang="it-IT" sz="1600" dirty="0" smtClean="0"/>
              <a:t> </a:t>
            </a:r>
            <a:r>
              <a:rPr lang="it-IT" sz="1600" dirty="0" err="1" smtClean="0"/>
              <a:t>Fascism</a:t>
            </a:r>
            <a:r>
              <a:rPr lang="it-IT" sz="1600" dirty="0" smtClean="0"/>
              <a:t> </a:t>
            </a:r>
            <a:r>
              <a:rPr lang="it-IT" sz="1600" dirty="0" err="1" smtClean="0"/>
              <a:t>it</a:t>
            </a:r>
            <a:r>
              <a:rPr lang="it-IT" sz="1600" dirty="0" smtClean="0"/>
              <a:t> </a:t>
            </a:r>
            <a:r>
              <a:rPr lang="it-IT" sz="1600" dirty="0" err="1" smtClean="0"/>
              <a:t>was</a:t>
            </a:r>
            <a:r>
              <a:rPr lang="it-IT" sz="1600" dirty="0" smtClean="0"/>
              <a:t> </a:t>
            </a:r>
            <a:r>
              <a:rPr lang="it-IT" sz="1600" dirty="0" err="1" smtClean="0"/>
              <a:t>replaced</a:t>
            </a:r>
            <a:r>
              <a:rPr lang="it-IT" sz="1600" dirty="0" smtClean="0"/>
              <a:t> </a:t>
            </a:r>
            <a:r>
              <a:rPr lang="it-IT" sz="1600" dirty="0" err="1" smtClean="0"/>
              <a:t>by</a:t>
            </a:r>
            <a:r>
              <a:rPr lang="it-IT" sz="1600" dirty="0" smtClean="0"/>
              <a:t> </a:t>
            </a:r>
            <a:r>
              <a:rPr lang="it-IT" sz="1600" dirty="0" err="1" smtClean="0"/>
              <a:t>fascist</a:t>
            </a:r>
            <a:r>
              <a:rPr lang="it-IT" sz="1600" dirty="0" smtClean="0"/>
              <a:t> </a:t>
            </a:r>
            <a:r>
              <a:rPr lang="it-IT" sz="1600" dirty="0" err="1" smtClean="0"/>
              <a:t>symbols</a:t>
            </a:r>
            <a:r>
              <a:rPr lang="it-IT" sz="1600" dirty="0" smtClean="0"/>
              <a:t> and a copy </a:t>
            </a:r>
            <a:r>
              <a:rPr lang="it-IT" sz="1600" dirty="0" err="1" smtClean="0"/>
              <a:t>of</a:t>
            </a:r>
            <a:r>
              <a:rPr lang="it-IT" sz="1600" dirty="0" smtClean="0"/>
              <a:t> </a:t>
            </a:r>
            <a:r>
              <a:rPr lang="it-IT" sz="1600" dirty="0" err="1" smtClean="0"/>
              <a:t>it</a:t>
            </a:r>
            <a:r>
              <a:rPr lang="it-IT" sz="1600" dirty="0" smtClean="0"/>
              <a:t> </a:t>
            </a:r>
            <a:r>
              <a:rPr lang="it-IT" sz="1600" dirty="0" err="1" smtClean="0"/>
              <a:t>was</a:t>
            </a:r>
            <a:r>
              <a:rPr lang="it-IT" sz="1600" dirty="0" smtClean="0"/>
              <a:t> put in </a:t>
            </a:r>
            <a:r>
              <a:rPr lang="it-IT" sz="1600" dirty="0" err="1" smtClean="0"/>
              <a:t>place</a:t>
            </a:r>
            <a:r>
              <a:rPr lang="it-IT" sz="1600" dirty="0" smtClean="0"/>
              <a:t> </a:t>
            </a:r>
            <a:r>
              <a:rPr lang="it-IT" sz="1600" dirty="0" err="1" smtClean="0"/>
              <a:t>only</a:t>
            </a:r>
            <a:r>
              <a:rPr lang="it-IT" sz="1600" dirty="0" smtClean="0"/>
              <a:t> in 1943. The </a:t>
            </a:r>
            <a:r>
              <a:rPr lang="it-IT" sz="1600" dirty="0" err="1" smtClean="0"/>
              <a:t>monument</a:t>
            </a:r>
            <a:r>
              <a:rPr lang="it-IT" sz="1600" dirty="0" smtClean="0"/>
              <a:t> </a:t>
            </a:r>
            <a:r>
              <a:rPr lang="it-IT" sz="1600" dirty="0" err="1" smtClean="0"/>
              <a:t>was</a:t>
            </a:r>
            <a:r>
              <a:rPr lang="it-IT" sz="1600" dirty="0" smtClean="0"/>
              <a:t> </a:t>
            </a:r>
            <a:r>
              <a:rPr lang="it-IT" sz="1600" dirty="0" err="1" smtClean="0"/>
              <a:t>inaugurated</a:t>
            </a:r>
            <a:r>
              <a:rPr lang="it-IT" sz="1600" dirty="0" smtClean="0"/>
              <a:t> on </a:t>
            </a:r>
            <a:r>
              <a:rPr lang="it-IT" sz="1600" dirty="0" err="1" smtClean="0"/>
              <a:t>September</a:t>
            </a:r>
            <a:r>
              <a:rPr lang="it-IT" sz="1600" dirty="0" smtClean="0"/>
              <a:t> 20, 1895 </a:t>
            </a:r>
            <a:r>
              <a:rPr lang="it-IT" sz="1600" dirty="0" err="1" smtClean="0"/>
              <a:t>by</a:t>
            </a:r>
            <a:r>
              <a:rPr lang="it-IT" sz="1600" dirty="0" smtClean="0"/>
              <a:t> Enrico </a:t>
            </a:r>
            <a:r>
              <a:rPr lang="it-IT" sz="1600" dirty="0" err="1" smtClean="0"/>
              <a:t>Gallori</a:t>
            </a:r>
            <a:endParaRPr lang="it-IT" sz="1600" dirty="0"/>
          </a:p>
        </p:txBody>
      </p:sp>
      <p:sp>
        <p:nvSpPr>
          <p:cNvPr id="4" name="Titolo 3"/>
          <p:cNvSpPr>
            <a:spLocks noGrp="1"/>
          </p:cNvSpPr>
          <p:nvPr>
            <p:ph type="title"/>
          </p:nvPr>
        </p:nvSpPr>
        <p:spPr>
          <a:xfrm>
            <a:off x="457200" y="116632"/>
            <a:ext cx="8229600" cy="1008112"/>
          </a:xfrm>
        </p:spPr>
        <p:txBody>
          <a:bodyPr/>
          <a:lstStyle/>
          <a:p>
            <a:pPr algn="ctr"/>
            <a:r>
              <a:rPr lang="it-IT" dirty="0" smtClean="0">
                <a:solidFill>
                  <a:srgbClr val="C00000"/>
                </a:solidFill>
              </a:rPr>
              <a:t>HISTORY OF THE MONUMENT</a:t>
            </a:r>
            <a:endParaRPr lang="it-IT" dirty="0">
              <a:solidFill>
                <a:srgbClr val="C00000"/>
              </a:solidFill>
            </a:endParaRPr>
          </a:p>
        </p:txBody>
      </p:sp>
      <p:pic>
        <p:nvPicPr>
          <p:cNvPr id="5" name="irc_mi" descr="Risultati immagini per monumento a garibaldi gianicolo">
            <a:hlinkClick r:id="rId2"/>
          </p:cNvPr>
          <p:cNvPicPr>
            <a:picLocks noGrp="1"/>
          </p:cNvPicPr>
          <p:nvPr>
            <p:ph sz="half" idx="2"/>
          </p:nvPr>
        </p:nvPicPr>
        <p:blipFill>
          <a:blip r:embed="rId3" cstate="print"/>
          <a:srcRect/>
          <a:stretch>
            <a:fillRect/>
          </a:stretch>
        </p:blipFill>
        <p:spPr bwMode="auto">
          <a:xfrm>
            <a:off x="4716016" y="2132856"/>
            <a:ext cx="4038600" cy="26917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2"/>
          </p:nvPr>
        </p:nvSpPr>
        <p:spPr/>
        <p:txBody>
          <a:bodyPr>
            <a:normAutofit/>
          </a:bodyPr>
          <a:lstStyle/>
          <a:p>
            <a:pPr algn="ctr">
              <a:buNone/>
            </a:pPr>
            <a:r>
              <a:rPr lang="en-US" dirty="0" smtClean="0"/>
              <a:t>It’s the most striking, an avenue lined by trees that end up in the central square. On the edges you can admire the statues of 84 heroes partisans who fought to defend Rome.</a:t>
            </a:r>
            <a:endParaRPr lang="it-IT" dirty="0"/>
          </a:p>
        </p:txBody>
      </p:sp>
      <p:sp>
        <p:nvSpPr>
          <p:cNvPr id="4" name="Titolo 3"/>
          <p:cNvSpPr>
            <a:spLocks noGrp="1"/>
          </p:cNvSpPr>
          <p:nvPr>
            <p:ph type="title"/>
          </p:nvPr>
        </p:nvSpPr>
        <p:spPr/>
        <p:txBody>
          <a:bodyPr>
            <a:normAutofit fontScale="90000"/>
          </a:bodyPr>
          <a:lstStyle/>
          <a:p>
            <a:pPr algn="ctr"/>
            <a:r>
              <a:rPr lang="it-IT" dirty="0" smtClean="0">
                <a:solidFill>
                  <a:srgbClr val="FF0000"/>
                </a:solidFill>
              </a:rPr>
              <a:t>PROMENADE OF THE JANICULUM</a:t>
            </a:r>
            <a:endParaRPr lang="it-IT" dirty="0">
              <a:solidFill>
                <a:srgbClr val="FF0000"/>
              </a:solidFill>
            </a:endParaRPr>
          </a:p>
        </p:txBody>
      </p:sp>
      <p:pic>
        <p:nvPicPr>
          <p:cNvPr id="5" name="Segnaposto contenuto 4" descr="http://comitatogianicolo.it/wp-content/uploads/2013/10/image013-480x360.jpg"/>
          <p:cNvPicPr>
            <a:picLocks noGrp="1"/>
          </p:cNvPicPr>
          <p:nvPr>
            <p:ph sz="half" idx="1"/>
          </p:nvPr>
        </p:nvPicPr>
        <p:blipFill>
          <a:blip r:embed="rId2" cstate="print"/>
          <a:srcRect/>
          <a:stretch>
            <a:fillRect/>
          </a:stretch>
        </p:blipFill>
        <p:spPr bwMode="auto">
          <a:xfrm>
            <a:off x="683568" y="2204864"/>
            <a:ext cx="3528392"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half" idx="4294967295"/>
          </p:nvPr>
        </p:nvSpPr>
        <p:spPr>
          <a:xfrm>
            <a:off x="0" y="0"/>
            <a:ext cx="4038600" cy="6858000"/>
          </a:xfrm>
        </p:spPr>
        <p:txBody>
          <a:bodyPr>
            <a:noAutofit/>
          </a:bodyPr>
          <a:lstStyle/>
          <a:p>
            <a:pPr algn="ctr">
              <a:buNone/>
            </a:pPr>
            <a:endParaRPr lang="en-US" sz="1500" dirty="0" smtClean="0"/>
          </a:p>
          <a:p>
            <a:pPr algn="ctr">
              <a:buNone/>
            </a:pPr>
            <a:r>
              <a:rPr lang="en-US" sz="1500" dirty="0" smtClean="0"/>
              <a:t>Renamed Parco </a:t>
            </a:r>
            <a:r>
              <a:rPr lang="en-US" sz="1500" dirty="0" err="1" smtClean="0"/>
              <a:t>degli</a:t>
            </a:r>
            <a:r>
              <a:rPr lang="en-US" sz="1500" dirty="0" smtClean="0"/>
              <a:t> </a:t>
            </a:r>
            <a:r>
              <a:rPr lang="en-US" sz="1500" dirty="0" err="1" smtClean="0"/>
              <a:t>Eroi</a:t>
            </a:r>
            <a:r>
              <a:rPr lang="en-US" sz="1500" dirty="0" smtClean="0"/>
              <a:t> (Heroes’ Park) in 2011, the memorials to the soldiers who fought and died for the </a:t>
            </a:r>
            <a:r>
              <a:rPr lang="en-US" sz="1500" dirty="0" err="1" smtClean="0"/>
              <a:t>defence</a:t>
            </a:r>
            <a:r>
              <a:rPr lang="en-US" sz="1500" dirty="0" smtClean="0"/>
              <a:t> of the Roman Republic (1849) from the attack of the French troops in </a:t>
            </a:r>
            <a:r>
              <a:rPr lang="en-US" sz="1500" dirty="0" err="1" smtClean="0"/>
              <a:t>defence</a:t>
            </a:r>
            <a:r>
              <a:rPr lang="en-US" sz="1500" dirty="0" smtClean="0"/>
              <a:t> of the Pope, busts, commemorative steles, monuments to Anita Garibaldi, the Faro </a:t>
            </a:r>
            <a:r>
              <a:rPr lang="en-US" sz="1500" dirty="0" err="1" smtClean="0"/>
              <a:t>degli</a:t>
            </a:r>
            <a:r>
              <a:rPr lang="en-US" sz="1500" dirty="0" smtClean="0"/>
              <a:t> </a:t>
            </a:r>
            <a:r>
              <a:rPr lang="en-US" sz="1500" dirty="0" err="1" smtClean="0"/>
              <a:t>Italiani</a:t>
            </a:r>
            <a:r>
              <a:rPr lang="en-US" sz="1500" dirty="0" smtClean="0"/>
              <a:t> (Beacon of the Italians) and the wall with the full text of the Constitution of the Roman Republic can be found along the tree-lined avenues and amongst the flower beds on the sides of the great road. But the garden, with its famous and beautiful panoramic views of Rome, is not only a shrine to the Risorgimento; commemoration of two illustrious figures from Italian literary and spiritual history can also be found: the remains of the oak tree in whose shadow </a:t>
            </a:r>
            <a:r>
              <a:rPr lang="en-US" sz="1500" dirty="0" err="1" smtClean="0"/>
              <a:t>Torquato</a:t>
            </a:r>
            <a:r>
              <a:rPr lang="en-US" sz="1500" dirty="0" smtClean="0"/>
              <a:t> Tasso is said to have meditated, and the theatre where the </a:t>
            </a:r>
            <a:r>
              <a:rPr lang="en-US" sz="1500" dirty="0" err="1" smtClean="0"/>
              <a:t>Oritorian</a:t>
            </a:r>
            <a:r>
              <a:rPr lang="en-US" sz="1500" dirty="0" smtClean="0"/>
              <a:t> fathers organized sacred representations in memory of San </a:t>
            </a:r>
            <a:r>
              <a:rPr lang="en-US" sz="1500" dirty="0" err="1" smtClean="0"/>
              <a:t>Filippo</a:t>
            </a:r>
            <a:r>
              <a:rPr lang="en-US" sz="1500" dirty="0" smtClean="0"/>
              <a:t> </a:t>
            </a:r>
            <a:r>
              <a:rPr lang="en-US" sz="1500" dirty="0" err="1" smtClean="0"/>
              <a:t>Neri</a:t>
            </a:r>
            <a:r>
              <a:rPr lang="en-US" sz="1500" dirty="0" smtClean="0"/>
              <a:t>.</a:t>
            </a:r>
            <a:endParaRPr lang="it-IT" sz="1500" dirty="0"/>
          </a:p>
        </p:txBody>
      </p:sp>
      <p:pic>
        <p:nvPicPr>
          <p:cNvPr id="5" name="Segnaposto contenuto 4" descr="http://www.leviedelgiubileo.it/wp-content/uploads/2015/12/gianicolo-1024x768.jpg"/>
          <p:cNvPicPr>
            <a:picLocks noGrp="1"/>
          </p:cNvPicPr>
          <p:nvPr>
            <p:ph sz="half" idx="4294967295"/>
          </p:nvPr>
        </p:nvPicPr>
        <p:blipFill>
          <a:blip r:embed="rId2" cstate="print"/>
          <a:srcRect/>
          <a:stretch>
            <a:fillRect/>
          </a:stretch>
        </p:blipFill>
        <p:spPr bwMode="auto">
          <a:xfrm>
            <a:off x="4644008" y="1700808"/>
            <a:ext cx="4038600" cy="302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ale">
  <a:themeElements>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246</TotalTime>
  <Words>1347</Words>
  <Application>Microsoft Office PowerPoint</Application>
  <PresentationFormat>Presentazione su schermo (4:3)</PresentationFormat>
  <Paragraphs>67</Paragraphs>
  <Slides>15</Slides>
  <Notes>0</Notes>
  <HiddenSlides>0</HiddenSlides>
  <MMClips>0</MMClip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Viale</vt:lpstr>
      <vt:lpstr> JANICULUM  </vt:lpstr>
      <vt:lpstr>Where is it?</vt:lpstr>
      <vt:lpstr>Presentazione standard di PowerPoint</vt:lpstr>
      <vt:lpstr>THE  JANICULUM WALL</vt:lpstr>
      <vt:lpstr>HISTORY</vt:lpstr>
      <vt:lpstr>GARIBALDI MONUMENT</vt:lpstr>
      <vt:lpstr>HISTORY OF THE MONUMENT</vt:lpstr>
      <vt:lpstr>PROMENADE OF THE JANICULUM</vt:lpstr>
      <vt:lpstr>Presentazione standard di PowerPoint</vt:lpstr>
      <vt:lpstr>THE CANNON</vt:lpstr>
      <vt:lpstr>Presentazione standard di PowerPoint</vt:lpstr>
      <vt:lpstr>LIGHTHOUSE  OF ITALIANS OF ARGENTINA</vt:lpstr>
      <vt:lpstr>THE CHURCH OF SAN PIETRO IN MONTORIO</vt:lpstr>
      <vt:lpstr>THE FOUNTAIN OF THE  ACQUA PAOLA</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JANICULUM BY R.PANESSA, F.SALVUCCI, F.SBROCCHI,F.VASALE,F.ZICCARDI</dc:title>
  <dc:creator>vasale</dc:creator>
  <cp:lastModifiedBy>Student 12</cp:lastModifiedBy>
  <cp:revision>37</cp:revision>
  <dcterms:created xsi:type="dcterms:W3CDTF">2019-01-05T17:33:47Z</dcterms:created>
  <dcterms:modified xsi:type="dcterms:W3CDTF">2019-03-12T09:52:43Z</dcterms:modified>
</cp:coreProperties>
</file>