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3"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snapVertSplitter="1" vertBarState="minimized" horzBarState="maximized">
    <p:restoredLeft sz="15620"/>
    <p:restoredTop sz="94660"/>
  </p:normalViewPr>
  <p:slideViewPr>
    <p:cSldViewPr>
      <p:cViewPr varScale="1">
        <p:scale>
          <a:sx n="55" d="100"/>
          <a:sy n="55" d="100"/>
        </p:scale>
        <p:origin x="-1632" y="-6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75"/>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7/3/2017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7/3/2017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7/3/2017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7/3/2017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7/3/2017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7/3/2017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7/3/2017</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7/3/2017</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7/3/2017</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7/3/2017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7/3/2017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7/3/2017</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file:///C:\Users\&#924;&#913;&#929;&#921;&#913;\Desktop\Astor%20Piazzolla%20-%20Libertango.wav" TargetMode="External"/><Relationship Id="rId1" Type="http://schemas.openxmlformats.org/officeDocument/2006/relationships/audio" Target="file:///C:\Users\&#924;&#913;&#929;&#921;&#913;\Desktop\Astor%20Piazzolla%20-%20Libertango%20B.wav"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file:///C:\Users\&#924;&#913;&#929;&#921;&#913;\Desktop\Astor%20Piazzolla%20-%20Libertango%20B.wav"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5400" dirty="0" smtClean="0">
                <a:latin typeface="Gigi" pitchFamily="82" charset="0"/>
              </a:rPr>
              <a:t>Treasures of Spain</a:t>
            </a:r>
            <a:endParaRPr lang="el-GR" sz="5400" dirty="0">
              <a:latin typeface="Gigi" pitchFamily="82" charset="0"/>
            </a:endParaRPr>
          </a:p>
        </p:txBody>
      </p:sp>
      <p:pic>
        <p:nvPicPr>
          <p:cNvPr id="1026" name="Picture 2" descr="C:\Users\ΜΑΡΙΑ\Desktop\etwinning\spain\Fotolia_56042086_XS-263x300.jpg"/>
          <p:cNvPicPr>
            <a:picLocks noGrp="1" noChangeAspect="1" noChangeArrowheads="1"/>
          </p:cNvPicPr>
          <p:nvPr>
            <p:ph idx="1"/>
          </p:nvPr>
        </p:nvPicPr>
        <p:blipFill>
          <a:blip r:embed="rId4"/>
          <a:srcRect/>
          <a:stretch>
            <a:fillRect/>
          </a:stretch>
        </p:blipFill>
        <p:spPr bwMode="auto">
          <a:xfrm>
            <a:off x="1214414" y="1714488"/>
            <a:ext cx="6643734" cy="4024314"/>
          </a:xfrm>
          <a:prstGeom prst="rect">
            <a:avLst/>
          </a:prstGeom>
          <a:noFill/>
        </p:spPr>
      </p:pic>
      <p:pic>
        <p:nvPicPr>
          <p:cNvPr id="4" name="Astor Piazzolla - Libertango B.wav">
            <a:hlinkClick r:id="" action="ppaction://media"/>
          </p:cNvPr>
          <p:cNvPicPr>
            <a:picLocks noRot="1" noChangeAspect="1"/>
          </p:cNvPicPr>
          <p:nvPr>
            <a:audioFile r:link="rId1"/>
          </p:nvPr>
        </p:nvPicPr>
        <p:blipFill>
          <a:blip r:embed="rId5"/>
          <a:stretch>
            <a:fillRect/>
          </a:stretch>
        </p:blipFill>
        <p:spPr>
          <a:xfrm>
            <a:off x="4484688" y="3341688"/>
            <a:ext cx="174625" cy="174625"/>
          </a:xfrm>
          <a:prstGeom prst="rect">
            <a:avLst/>
          </a:prstGeom>
        </p:spPr>
      </p:pic>
      <p:pic>
        <p:nvPicPr>
          <p:cNvPr id="5" name="Astor Piazzolla - Libertango.wav">
            <a:hlinkClick r:id="" action="ppaction://media"/>
          </p:cNvPr>
          <p:cNvPicPr>
            <a:picLocks noRot="1" noChangeAspect="1"/>
          </p:cNvPicPr>
          <p:nvPr>
            <a:audioFile r:link="rId2"/>
          </p:nvPr>
        </p:nvPicPr>
        <p:blipFill>
          <a:blip r:embed="rId6"/>
          <a:stretch>
            <a:fillRect/>
          </a:stretch>
        </p:blipFill>
        <p:spPr>
          <a:xfrm>
            <a:off x="4484688" y="3341688"/>
            <a:ext cx="174625" cy="174625"/>
          </a:xfrm>
          <a:prstGeom prst="rect">
            <a:avLst/>
          </a:prstGeom>
        </p:spPr>
      </p:pic>
      <p:pic>
        <p:nvPicPr>
          <p:cNvPr id="6" name="Astor Piazzolla - Libertango.wav">
            <a:hlinkClick r:id="" action="ppaction://media"/>
          </p:cNvPr>
          <p:cNvPicPr>
            <a:picLocks noRot="1" noChangeAspect="1"/>
          </p:cNvPicPr>
          <p:nvPr>
            <a:audioFile r:link="rId2"/>
          </p:nvPr>
        </p:nvPicPr>
        <p:blipFill>
          <a:blip r:embed="rId7"/>
          <a:stretch>
            <a:fillRect/>
          </a:stretch>
        </p:blipFill>
        <p:spPr>
          <a:xfrm>
            <a:off x="4484688" y="3341688"/>
            <a:ext cx="174625" cy="174625"/>
          </a:xfrm>
          <a:prstGeom prst="rect">
            <a:avLst/>
          </a:prstGeom>
        </p:spPr>
      </p:pic>
    </p:spTree>
  </p:cSld>
  <p:clrMapOvr>
    <a:masterClrMapping/>
  </p:clrMapOvr>
  <p:transition advTm="5234">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6">
                <p:cTn id="7" fill="hold" display="0">
                  <p:stCondLst>
                    <p:cond delay="indefinite"/>
                  </p:stCondLst>
                  <p:endCondLst>
                    <p:cond evt="onPrev" delay="0">
                      <p:tgtEl>
                        <p:sldTgt/>
                      </p:tgtEl>
                    </p:cond>
                    <p:cond evt="onStopAudio" delay="0">
                      <p:tgtEl>
                        <p:sldTgt/>
                      </p:tgtEl>
                    </p:cond>
                  </p:endCondLst>
                </p:cTn>
                <p:tgtEl>
                  <p:spTgt spid="4"/>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numSld="36">
                <p:cTn id="9"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He created one of the world's greatest literary masterpieces, 'Don Quixote,' in the early 1600s. </a:t>
            </a:r>
            <a:endParaRPr lang="el-GR" dirty="0" smtClean="0"/>
          </a:p>
        </p:txBody>
      </p:sp>
      <p:pic>
        <p:nvPicPr>
          <p:cNvPr id="22530" name="Picture 2" descr="C:\Users\ΜΑΡΙΑ\Desktop\don quijote\don quijote.jpg"/>
          <p:cNvPicPr>
            <a:picLocks noChangeAspect="1" noChangeArrowheads="1"/>
          </p:cNvPicPr>
          <p:nvPr/>
        </p:nvPicPr>
        <p:blipFill>
          <a:blip r:embed="rId2"/>
          <a:srcRect/>
          <a:stretch>
            <a:fillRect/>
          </a:stretch>
        </p:blipFill>
        <p:spPr bwMode="auto">
          <a:xfrm>
            <a:off x="1857356" y="642918"/>
            <a:ext cx="5286412" cy="3643338"/>
          </a:xfrm>
          <a:prstGeom prst="rect">
            <a:avLst/>
          </a:prstGeom>
          <a:noFill/>
        </p:spPr>
      </p:pic>
    </p:spTree>
  </p:cSld>
  <p:clrMapOvr>
    <a:masterClrMapping/>
  </p:clrMapOvr>
  <p:transition advTm="2422">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229600" cy="4829196"/>
          </a:xfrm>
        </p:spPr>
        <p:txBody>
          <a:bodyPr>
            <a:normAutofit lnSpcReduction="10000"/>
          </a:bodyPr>
          <a:lstStyle/>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r>
              <a:rPr lang="en-US" i="1" dirty="0" smtClean="0"/>
              <a:t>    </a:t>
            </a:r>
          </a:p>
          <a:p>
            <a:pPr>
              <a:buNone/>
            </a:pPr>
            <a:r>
              <a:rPr lang="en-US" i="1" dirty="0" smtClean="0"/>
              <a:t>    </a:t>
            </a:r>
          </a:p>
          <a:p>
            <a:pPr>
              <a:buNone/>
            </a:pPr>
            <a:r>
              <a:rPr lang="en-US" i="1" dirty="0" smtClean="0"/>
              <a:t>    Don Quixote </a:t>
            </a:r>
            <a:r>
              <a:rPr lang="en-US" dirty="0" smtClean="0"/>
              <a:t>became the world's first best seller and was eventually translated into more than 60 different languages!</a:t>
            </a:r>
            <a:endParaRPr lang="el-GR" dirty="0" smtClean="0"/>
          </a:p>
          <a:p>
            <a:pPr>
              <a:buNone/>
            </a:pPr>
            <a:endParaRPr lang="el-GR" dirty="0"/>
          </a:p>
        </p:txBody>
      </p:sp>
      <p:pic>
        <p:nvPicPr>
          <p:cNvPr id="23554" name="Picture 2" descr="C:\Users\ΜΑΡΙΑ\Desktop\don quijote\340px-Don_Quixote.jpg"/>
          <p:cNvPicPr>
            <a:picLocks noChangeAspect="1" noChangeArrowheads="1"/>
          </p:cNvPicPr>
          <p:nvPr/>
        </p:nvPicPr>
        <p:blipFill>
          <a:blip r:embed="rId2"/>
          <a:srcRect/>
          <a:stretch>
            <a:fillRect/>
          </a:stretch>
        </p:blipFill>
        <p:spPr bwMode="auto">
          <a:xfrm>
            <a:off x="2413000" y="285728"/>
            <a:ext cx="4318000" cy="4357718"/>
          </a:xfrm>
          <a:prstGeom prst="rect">
            <a:avLst/>
          </a:prstGeom>
          <a:noFill/>
        </p:spPr>
      </p:pic>
    </p:spTree>
  </p:cSld>
  <p:clrMapOvr>
    <a:masterClrMapping/>
  </p:clrMapOvr>
  <p:transition advTm="5282">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5400" dirty="0" smtClean="0">
                <a:latin typeface="Gigi" pitchFamily="82" charset="0"/>
              </a:rPr>
              <a:t>Gaudí</a:t>
            </a:r>
            <a:r>
              <a:rPr lang="el-GR" sz="5400" dirty="0" smtClean="0">
                <a:latin typeface="Gigi" pitchFamily="82" charset="0"/>
              </a:rPr>
              <a:t>/</a:t>
            </a:r>
            <a:r>
              <a:rPr lang="en-US" sz="5400" dirty="0" smtClean="0">
                <a:latin typeface="Gigi" pitchFamily="82" charset="0"/>
              </a:rPr>
              <a:t>inspiration</a:t>
            </a:r>
            <a:r>
              <a:rPr lang="en-US" sz="5400" dirty="0" smtClean="0"/>
              <a:t> </a:t>
            </a:r>
            <a:endParaRPr lang="el-GR" sz="5400" dirty="0" smtClean="0">
              <a:latin typeface="Gigi" pitchFamily="82" charset="0"/>
            </a:endParaRPr>
          </a:p>
        </p:txBody>
      </p:sp>
      <p:sp>
        <p:nvSpPr>
          <p:cNvPr id="3" name="2 - Θέση περιεχομένου"/>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Architect Antoni Gaudí was born in Catalonia on the Mediterranean coast of Spain in 1852. </a:t>
            </a:r>
            <a:endParaRPr lang="el-GR" dirty="0"/>
          </a:p>
        </p:txBody>
      </p:sp>
      <p:pic>
        <p:nvPicPr>
          <p:cNvPr id="24579" name="Picture 3" descr="C:\Users\ΜΑΡΙΑ\Desktop\gaudi\gaudi.jpg"/>
          <p:cNvPicPr>
            <a:picLocks noChangeAspect="1" noChangeArrowheads="1"/>
          </p:cNvPicPr>
          <p:nvPr/>
        </p:nvPicPr>
        <p:blipFill>
          <a:blip r:embed="rId2"/>
          <a:srcRect/>
          <a:stretch>
            <a:fillRect/>
          </a:stretch>
        </p:blipFill>
        <p:spPr bwMode="auto">
          <a:xfrm>
            <a:off x="1928794" y="1285860"/>
            <a:ext cx="4786346" cy="3000396"/>
          </a:xfrm>
          <a:prstGeom prst="rect">
            <a:avLst/>
          </a:prstGeom>
          <a:noFill/>
        </p:spPr>
      </p:pic>
    </p:spTree>
  </p:cSld>
  <p:clrMapOvr>
    <a:masterClrMapping/>
  </p:clrMapOvr>
  <p:transition advTm="436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229600" cy="4900634"/>
          </a:xfrm>
        </p:spPr>
        <p:txBody>
          <a:bodyPr>
            <a:normAutofit/>
          </a:bodyPr>
          <a:lstStyle/>
          <a:p>
            <a:pPr>
              <a:buNone/>
            </a:pPr>
            <a:r>
              <a:rPr lang="en-US" dirty="0" smtClean="0"/>
              <a:t>   </a:t>
            </a:r>
          </a:p>
          <a:p>
            <a:pPr>
              <a:buNone/>
            </a:pPr>
            <a:endParaRPr lang="en-US" dirty="0" smtClean="0"/>
          </a:p>
          <a:p>
            <a:pPr>
              <a:buNone/>
            </a:pPr>
            <a:endParaRPr lang="en-US" dirty="0" smtClean="0"/>
          </a:p>
          <a:p>
            <a:pPr>
              <a:buNone/>
            </a:pPr>
            <a:endParaRPr lang="en-US" dirty="0" smtClean="0"/>
          </a:p>
          <a:p>
            <a:pPr>
              <a:buNone/>
            </a:pPr>
            <a:r>
              <a:rPr lang="en-US" dirty="0" smtClean="0"/>
              <a:t>    He helped Catalan architecture gain worldwide fame and reputation!  He had the special ability to synthesise the old with the new and he also worked with all kinds of architectural elements!</a:t>
            </a:r>
            <a:endParaRPr lang="el-GR" dirty="0"/>
          </a:p>
        </p:txBody>
      </p:sp>
      <p:pic>
        <p:nvPicPr>
          <p:cNvPr id="25602" name="Picture 2"/>
          <p:cNvPicPr>
            <a:picLocks noChangeAspect="1" noChangeArrowheads="1"/>
          </p:cNvPicPr>
          <p:nvPr/>
        </p:nvPicPr>
        <p:blipFill>
          <a:blip r:embed="rId2"/>
          <a:srcRect/>
          <a:stretch>
            <a:fillRect/>
          </a:stretch>
        </p:blipFill>
        <p:spPr bwMode="auto">
          <a:xfrm>
            <a:off x="2857488" y="142852"/>
            <a:ext cx="3238500" cy="3857652"/>
          </a:xfrm>
          <a:prstGeom prst="rect">
            <a:avLst/>
          </a:prstGeom>
          <a:noFill/>
          <a:ln w="9525">
            <a:noFill/>
            <a:miter lim="800000"/>
            <a:headEnd/>
            <a:tailEnd/>
          </a:ln>
          <a:effectLst/>
        </p:spPr>
      </p:pic>
    </p:spTree>
  </p:cSld>
  <p:clrMapOvr>
    <a:masterClrMapping/>
  </p:clrMapOvr>
  <p:transition advTm="4078">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r>
              <a:rPr lang="en-US" dirty="0" smtClean="0"/>
              <a:t>   The salamander in Park Güell is representative of Gaudí's work.</a:t>
            </a:r>
            <a:endParaRPr lang="el-GR" dirty="0"/>
          </a:p>
        </p:txBody>
      </p:sp>
      <p:pic>
        <p:nvPicPr>
          <p:cNvPr id="26626" name="Picture 2" descr="C:\Users\ΜΑΡΙΑ\Desktop\gaudi\440px-Reptil_Parc_Guell_Barcelona.jpg"/>
          <p:cNvPicPr>
            <a:picLocks noChangeAspect="1" noChangeArrowheads="1"/>
          </p:cNvPicPr>
          <p:nvPr/>
        </p:nvPicPr>
        <p:blipFill>
          <a:blip r:embed="rId2"/>
          <a:srcRect/>
          <a:stretch>
            <a:fillRect/>
          </a:stretch>
        </p:blipFill>
        <p:spPr bwMode="auto">
          <a:xfrm>
            <a:off x="2214546" y="571480"/>
            <a:ext cx="4643470" cy="3429024"/>
          </a:xfrm>
          <a:prstGeom prst="rect">
            <a:avLst/>
          </a:prstGeom>
          <a:noFill/>
        </p:spPr>
      </p:pic>
    </p:spTree>
  </p:cSld>
  <p:clrMapOvr>
    <a:masterClrMapping/>
  </p:clrMapOvr>
  <p:transition advTm="2734">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5400" dirty="0" smtClean="0">
                <a:latin typeface="Gigi" pitchFamily="82" charset="0"/>
              </a:rPr>
              <a:t>Salvador Dalí</a:t>
            </a:r>
            <a:r>
              <a:rPr lang="el-GR" sz="5400" dirty="0" smtClean="0">
                <a:latin typeface="Gigi" pitchFamily="82" charset="0"/>
              </a:rPr>
              <a:t>/</a:t>
            </a:r>
            <a:r>
              <a:rPr lang="en-US" sz="5400" dirty="0" smtClean="0">
                <a:latin typeface="Gigi" pitchFamily="82" charset="0"/>
              </a:rPr>
              <a:t>innovation</a:t>
            </a:r>
            <a:r>
              <a:rPr lang="el-GR" sz="5400" dirty="0" smtClean="0">
                <a:latin typeface="Gigi" pitchFamily="82" charset="0"/>
              </a:rPr>
              <a:t/>
            </a:r>
            <a:br>
              <a:rPr lang="el-GR" sz="5400" dirty="0" smtClean="0">
                <a:latin typeface="Gigi" pitchFamily="82" charset="0"/>
              </a:rPr>
            </a:br>
            <a:endParaRPr lang="el-GR" sz="5400" dirty="0" smtClean="0">
              <a:latin typeface="Gigi" pitchFamily="82" charset="0"/>
            </a:endParaRPr>
          </a:p>
        </p:txBody>
      </p:sp>
      <p:sp>
        <p:nvSpPr>
          <p:cNvPr id="3" name="2 - Θέση περιεχομένου"/>
          <p:cNvSpPr>
            <a:spLocks noGrp="1"/>
          </p:cNvSpPr>
          <p:nvPr>
            <p:ph idx="1"/>
          </p:nvPr>
        </p:nvSpPr>
        <p:spPr/>
        <p:txBody>
          <a:bodyPr>
            <a:normAutofit fontScale="92500" lnSpcReduction="2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r>
              <a:rPr lang="en-US" dirty="0" smtClean="0"/>
              <a:t>    Spanish artist and Surrealist icon Salvador Dalí (1904-1989) is perhaps best known for his painting of melting clocks, </a:t>
            </a:r>
            <a:r>
              <a:rPr lang="en-US" i="1" dirty="0" smtClean="0"/>
              <a:t>The Persistence of Memory</a:t>
            </a:r>
            <a:r>
              <a:rPr lang="en-US" dirty="0" smtClean="0"/>
              <a:t>.</a:t>
            </a:r>
            <a:endParaRPr lang="el-GR" dirty="0"/>
          </a:p>
        </p:txBody>
      </p:sp>
      <p:pic>
        <p:nvPicPr>
          <p:cNvPr id="27651" name="Picture 3" descr="C:\Users\ΜΑΡΙΑ\Desktop\dali\persistencia.jpg"/>
          <p:cNvPicPr>
            <a:picLocks noChangeAspect="1" noChangeArrowheads="1"/>
          </p:cNvPicPr>
          <p:nvPr/>
        </p:nvPicPr>
        <p:blipFill>
          <a:blip r:embed="rId2"/>
          <a:srcRect/>
          <a:stretch>
            <a:fillRect/>
          </a:stretch>
        </p:blipFill>
        <p:spPr bwMode="auto">
          <a:xfrm>
            <a:off x="2214546" y="1214422"/>
            <a:ext cx="4429156" cy="3000396"/>
          </a:xfrm>
          <a:prstGeom prst="rect">
            <a:avLst/>
          </a:prstGeom>
          <a:noFill/>
        </p:spPr>
      </p:pic>
    </p:spTree>
  </p:cSld>
  <p:clrMapOvr>
    <a:masterClrMapping/>
  </p:clrMapOvr>
  <p:transition advTm="5906">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In the 1920s, he went to Paris and began interacting with artists such as Picasso, Magritte and Miró, which led to Dalí's first Surrealist phase.</a:t>
            </a:r>
            <a:endParaRPr lang="el-GR" dirty="0"/>
          </a:p>
        </p:txBody>
      </p:sp>
      <p:pic>
        <p:nvPicPr>
          <p:cNvPr id="28675" name="Picture 3" descr="C:\Users\ΜΑΡΙΑ\Desktop\dali\ποίηση της αμερικής.jpg"/>
          <p:cNvPicPr>
            <a:picLocks noChangeAspect="1" noChangeArrowheads="1"/>
          </p:cNvPicPr>
          <p:nvPr/>
        </p:nvPicPr>
        <p:blipFill>
          <a:blip r:embed="rId2"/>
          <a:srcRect/>
          <a:stretch>
            <a:fillRect/>
          </a:stretch>
        </p:blipFill>
        <p:spPr bwMode="auto">
          <a:xfrm>
            <a:off x="1500166" y="214290"/>
            <a:ext cx="5357850" cy="3571900"/>
          </a:xfrm>
          <a:prstGeom prst="rect">
            <a:avLst/>
          </a:prstGeom>
          <a:noFill/>
        </p:spPr>
      </p:pic>
    </p:spTree>
  </p:cSld>
  <p:clrMapOvr>
    <a:masterClrMapping/>
  </p:clrMapOvr>
  <p:transition advTm="5516">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His eccentric manner was a reflection of his art and vice versa.</a:t>
            </a:r>
            <a:endParaRPr lang="el-GR" dirty="0"/>
          </a:p>
        </p:txBody>
      </p:sp>
      <p:pic>
        <p:nvPicPr>
          <p:cNvPr id="29698" name="Picture 2" descr="C:\Users\ΜΑΡΙΑ\Desktop\dali\dali.jpg"/>
          <p:cNvPicPr>
            <a:picLocks noChangeAspect="1" noChangeArrowheads="1"/>
          </p:cNvPicPr>
          <p:nvPr/>
        </p:nvPicPr>
        <p:blipFill>
          <a:blip r:embed="rId2"/>
          <a:srcRect/>
          <a:stretch>
            <a:fillRect/>
          </a:stretch>
        </p:blipFill>
        <p:spPr bwMode="auto">
          <a:xfrm>
            <a:off x="2357422" y="214290"/>
            <a:ext cx="4357718" cy="4643470"/>
          </a:xfrm>
          <a:prstGeom prst="rect">
            <a:avLst/>
          </a:prstGeom>
          <a:noFill/>
        </p:spPr>
      </p:pic>
    </p:spTree>
  </p:cSld>
  <p:clrMapOvr>
    <a:masterClrMapping/>
  </p:clrMapOvr>
  <p:transition advTm="325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6000" dirty="0" smtClean="0">
                <a:latin typeface="Gigi" pitchFamily="82" charset="0"/>
              </a:rPr>
              <a:t>Antonio Banderas/passion</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endParaRPr lang="en-US" dirty="0" smtClean="0"/>
          </a:p>
          <a:p>
            <a:pPr>
              <a:buNone/>
            </a:pPr>
            <a:endParaRPr lang="en-US" dirty="0" smtClean="0"/>
          </a:p>
          <a:p>
            <a:pPr>
              <a:buNone/>
            </a:pPr>
            <a:endParaRPr lang="en-US" sz="5400" dirty="0" smtClean="0">
              <a:latin typeface="Gigi" pitchFamily="82" charset="0"/>
              <a:ea typeface="+mj-ea"/>
              <a:cs typeface="+mj-cs"/>
            </a:endParaRPr>
          </a:p>
          <a:p>
            <a:pPr>
              <a:buNone/>
            </a:pPr>
            <a:endParaRPr lang="en-US" dirty="0" smtClean="0"/>
          </a:p>
          <a:p>
            <a:pPr>
              <a:buNone/>
            </a:pPr>
            <a:endParaRPr lang="en-US" dirty="0" smtClean="0"/>
          </a:p>
          <a:p>
            <a:pPr>
              <a:buNone/>
            </a:pPr>
            <a:endParaRPr lang="en-US" dirty="0" smtClean="0"/>
          </a:p>
          <a:p>
            <a:pPr>
              <a:buNone/>
            </a:pPr>
            <a:r>
              <a:rPr lang="en-US" dirty="0" smtClean="0"/>
              <a:t>    Antonio Banderas was born on August 10, 1960, in Málaga, Spain.</a:t>
            </a:r>
            <a:endParaRPr lang="el-GR" dirty="0"/>
          </a:p>
        </p:txBody>
      </p:sp>
      <p:pic>
        <p:nvPicPr>
          <p:cNvPr id="36866" name="Picture 2" descr="C:\Users\ΜΑΡΙΑ\Desktop\antonio\antonio.jpg"/>
          <p:cNvPicPr>
            <a:picLocks noChangeAspect="1" noChangeArrowheads="1"/>
          </p:cNvPicPr>
          <p:nvPr/>
        </p:nvPicPr>
        <p:blipFill>
          <a:blip r:embed="rId2"/>
          <a:srcRect/>
          <a:stretch>
            <a:fillRect/>
          </a:stretch>
        </p:blipFill>
        <p:spPr bwMode="auto">
          <a:xfrm>
            <a:off x="2571736" y="1071546"/>
            <a:ext cx="3643338" cy="3571900"/>
          </a:xfrm>
          <a:prstGeom prst="rect">
            <a:avLst/>
          </a:prstGeom>
          <a:noFill/>
        </p:spPr>
      </p:pic>
    </p:spTree>
  </p:cSld>
  <p:clrMapOvr>
    <a:masterClrMapping/>
  </p:clrMapOvr>
  <p:transition advTm="4516">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643050"/>
            <a:ext cx="8229600" cy="4525963"/>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l-GR" dirty="0" smtClean="0"/>
              <a:t>    </a:t>
            </a:r>
            <a:r>
              <a:rPr lang="en-US" dirty="0" smtClean="0"/>
              <a:t>Banderas has appeared as an actor in many films. </a:t>
            </a:r>
            <a:r>
              <a:rPr lang="en-US" i="1" dirty="0" smtClean="0"/>
              <a:t>The Mask of Zorro </a:t>
            </a:r>
            <a:r>
              <a:rPr lang="en-US" dirty="0" smtClean="0"/>
              <a:t>(1998) made him well known internationally!</a:t>
            </a:r>
            <a:endParaRPr lang="el-GR" dirty="0"/>
          </a:p>
        </p:txBody>
      </p:sp>
      <p:pic>
        <p:nvPicPr>
          <p:cNvPr id="37890" name="Picture 2" descr="C:\Users\ΜΑΡΙΑ\Desktop\antonio\zoro.jpg"/>
          <p:cNvPicPr>
            <a:picLocks noChangeAspect="1" noChangeArrowheads="1"/>
          </p:cNvPicPr>
          <p:nvPr/>
        </p:nvPicPr>
        <p:blipFill>
          <a:blip r:embed="rId2"/>
          <a:srcRect/>
          <a:stretch>
            <a:fillRect/>
          </a:stretch>
        </p:blipFill>
        <p:spPr bwMode="auto">
          <a:xfrm>
            <a:off x="1928794" y="500042"/>
            <a:ext cx="5214974" cy="3286148"/>
          </a:xfrm>
          <a:prstGeom prst="rect">
            <a:avLst/>
          </a:prstGeom>
          <a:noFill/>
        </p:spPr>
      </p:pic>
    </p:spTree>
  </p:cSld>
  <p:clrMapOvr>
    <a:masterClrMapping/>
  </p:clrMapOvr>
  <p:transition advTm="6875">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ΜΑΡΙΑ\Desktop\spain\spain.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3719">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229600" cy="4972072"/>
          </a:xfrm>
        </p:spPr>
        <p:txBody>
          <a:bodyPr>
            <a:normAutofit fontScale="92500" lnSpcReduction="2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r>
              <a:rPr lang="en-US" dirty="0" smtClean="0"/>
              <a:t>    He won numerous awards and nominations for his works in film, including three ALMA awards and three Golden Globe nominations, among many others. In 1996, he was chosen as one of the 50 most beautiful people in the world by the </a:t>
            </a:r>
            <a:r>
              <a:rPr lang="en-US" i="1" dirty="0" smtClean="0"/>
              <a:t>People magazine.</a:t>
            </a:r>
            <a:endParaRPr lang="el-GR" i="1" dirty="0"/>
          </a:p>
        </p:txBody>
      </p:sp>
      <p:pic>
        <p:nvPicPr>
          <p:cNvPr id="38914" name="Picture 2" descr="C:\Users\ΜΑΡΙΑ\Desktop\antonio\awards.jpg"/>
          <p:cNvPicPr>
            <a:picLocks noChangeAspect="1" noChangeArrowheads="1"/>
          </p:cNvPicPr>
          <p:nvPr/>
        </p:nvPicPr>
        <p:blipFill>
          <a:blip r:embed="rId2"/>
          <a:srcRect/>
          <a:stretch>
            <a:fillRect/>
          </a:stretch>
        </p:blipFill>
        <p:spPr bwMode="auto">
          <a:xfrm>
            <a:off x="2071670" y="142852"/>
            <a:ext cx="4643470" cy="3643338"/>
          </a:xfrm>
          <a:prstGeom prst="rect">
            <a:avLst/>
          </a:prstGeom>
          <a:noFill/>
        </p:spPr>
      </p:pic>
    </p:spTree>
  </p:cSld>
  <p:clrMapOvr>
    <a:masterClrMapping/>
  </p:clrMapOvr>
  <p:transition advTm="7594">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6000" dirty="0" smtClean="0">
                <a:latin typeface="Gigi" pitchFamily="82" charset="0"/>
              </a:rPr>
              <a:t>Ferran Adrià /creativity </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n-US" dirty="0" smtClean="0"/>
              <a:t>    </a:t>
            </a:r>
          </a:p>
          <a:p>
            <a:pPr>
              <a:buNone/>
            </a:pPr>
            <a:endParaRPr lang="en-US" dirty="0" smtClean="0"/>
          </a:p>
          <a:p>
            <a:pPr>
              <a:buNone/>
            </a:pPr>
            <a:endParaRPr lang="en-US" sz="5400" dirty="0" smtClean="0">
              <a:latin typeface="Gigi" pitchFamily="82" charset="0"/>
              <a:ea typeface="+mj-ea"/>
              <a:cs typeface="+mj-cs"/>
            </a:endParaRPr>
          </a:p>
          <a:p>
            <a:pPr>
              <a:buNone/>
            </a:pPr>
            <a:endParaRPr lang="en-US" dirty="0" smtClean="0"/>
          </a:p>
          <a:p>
            <a:pPr>
              <a:buNone/>
            </a:pPr>
            <a:r>
              <a:rPr lang="en-US" dirty="0" smtClean="0"/>
              <a:t>    Ferran Adrià, raised in Barcelona, in 1984, at the age of 22, joined the kitchen staff of </a:t>
            </a:r>
            <a:r>
              <a:rPr lang="en-US" i="1" dirty="0" smtClean="0"/>
              <a:t>El Bulli</a:t>
            </a:r>
            <a:r>
              <a:rPr lang="en-US" dirty="0" smtClean="0"/>
              <a:t>, and only 18 months later, he became head chef! He is now considered to be one of the most creative and inventive culinary geniuses in the world!</a:t>
            </a:r>
            <a:endParaRPr lang="el-GR" dirty="0" smtClean="0"/>
          </a:p>
          <a:p>
            <a:pPr>
              <a:buNone/>
            </a:pPr>
            <a:endParaRPr lang="el-GR" dirty="0" smtClean="0"/>
          </a:p>
          <a:p>
            <a:pPr>
              <a:buNone/>
            </a:pPr>
            <a:endParaRPr lang="el-GR" dirty="0"/>
          </a:p>
        </p:txBody>
      </p:sp>
      <p:pic>
        <p:nvPicPr>
          <p:cNvPr id="30722" name="Picture 2" descr="C:\Users\ΜΑΡΙΑ\Desktop\adria ferran\adria_ferran_4.jpg"/>
          <p:cNvPicPr>
            <a:picLocks noChangeAspect="1" noChangeArrowheads="1"/>
          </p:cNvPicPr>
          <p:nvPr/>
        </p:nvPicPr>
        <p:blipFill>
          <a:blip r:embed="rId2"/>
          <a:srcRect/>
          <a:stretch>
            <a:fillRect/>
          </a:stretch>
        </p:blipFill>
        <p:spPr bwMode="auto">
          <a:xfrm>
            <a:off x="2857488" y="1000108"/>
            <a:ext cx="3214710" cy="2928958"/>
          </a:xfrm>
          <a:prstGeom prst="rect">
            <a:avLst/>
          </a:prstGeom>
          <a:noFill/>
        </p:spPr>
      </p:pic>
    </p:spTree>
  </p:cSld>
  <p:clrMapOvr>
    <a:masterClrMapping/>
  </p:clrMapOvr>
  <p:transition advTm="7407">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Thanks to him, el Bulli had 3 Michelin stars and became one of the best restaurants in the world. </a:t>
            </a:r>
            <a:endParaRPr lang="el-GR" dirty="0"/>
          </a:p>
        </p:txBody>
      </p:sp>
      <p:pic>
        <p:nvPicPr>
          <p:cNvPr id="31746" name="Picture 2" descr="C:\Users\ΜΑΡΙΑ\Desktop\adria ferran\El_Bulli_Cover.jpg"/>
          <p:cNvPicPr>
            <a:picLocks noChangeAspect="1" noChangeArrowheads="1"/>
          </p:cNvPicPr>
          <p:nvPr/>
        </p:nvPicPr>
        <p:blipFill>
          <a:blip r:embed="rId2"/>
          <a:srcRect/>
          <a:stretch>
            <a:fillRect/>
          </a:stretch>
        </p:blipFill>
        <p:spPr bwMode="auto">
          <a:xfrm>
            <a:off x="1571604" y="214290"/>
            <a:ext cx="5715000" cy="4143404"/>
          </a:xfrm>
          <a:prstGeom prst="rect">
            <a:avLst/>
          </a:prstGeom>
          <a:noFill/>
        </p:spPr>
      </p:pic>
    </p:spTree>
  </p:cSld>
  <p:clrMapOvr>
    <a:masterClrMapping/>
  </p:clrMapOvr>
  <p:transition advTm="3453">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857364"/>
            <a:ext cx="8229600" cy="4268799"/>
          </a:xfrm>
        </p:spPr>
        <p:txBody>
          <a:bodyPr/>
          <a:lstStyle/>
          <a:p>
            <a:pPr>
              <a:buNone/>
            </a:pPr>
            <a:r>
              <a:rPr lang="en-US" dirty="0" smtClean="0"/>
              <a:t>    </a:t>
            </a:r>
          </a:p>
          <a:p>
            <a:pPr>
              <a:buNone/>
            </a:pPr>
            <a:r>
              <a:rPr lang="el-GR" dirty="0" smtClean="0"/>
              <a:t>   </a:t>
            </a:r>
            <a:r>
              <a:rPr lang="en-US" dirty="0" smtClean="0"/>
              <a:t>Among the many experiments Adrià conducted, one of the most impressive and well received was his use of foams, as well as the “liquid olives,” which resembled solid green olives but burst in the mouth with olive juice. </a:t>
            </a:r>
            <a:endParaRPr lang="el-GR" dirty="0" smtClean="0"/>
          </a:p>
          <a:p>
            <a:pPr>
              <a:buNone/>
            </a:pPr>
            <a:endParaRPr lang="el-GR" dirty="0"/>
          </a:p>
        </p:txBody>
      </p:sp>
      <p:pic>
        <p:nvPicPr>
          <p:cNvPr id="32770" name="Picture 2" descr="C:\Users\ΜΑΡΙΑ\Desktop\adria ferran\foam.jpg"/>
          <p:cNvPicPr>
            <a:picLocks noChangeAspect="1" noChangeArrowheads="1"/>
          </p:cNvPicPr>
          <p:nvPr/>
        </p:nvPicPr>
        <p:blipFill>
          <a:blip r:embed="rId2"/>
          <a:srcRect/>
          <a:stretch>
            <a:fillRect/>
          </a:stretch>
        </p:blipFill>
        <p:spPr bwMode="auto">
          <a:xfrm>
            <a:off x="285720" y="214290"/>
            <a:ext cx="2786082" cy="1928802"/>
          </a:xfrm>
          <a:prstGeom prst="rect">
            <a:avLst/>
          </a:prstGeom>
          <a:noFill/>
        </p:spPr>
      </p:pic>
      <p:pic>
        <p:nvPicPr>
          <p:cNvPr id="32771" name="Picture 3" descr="C:\Users\ΜΑΡΙΑ\Desktop\adria ferran\tastes.jpg"/>
          <p:cNvPicPr>
            <a:picLocks noChangeAspect="1" noChangeArrowheads="1"/>
          </p:cNvPicPr>
          <p:nvPr/>
        </p:nvPicPr>
        <p:blipFill>
          <a:blip r:embed="rId3"/>
          <a:srcRect/>
          <a:stretch>
            <a:fillRect/>
          </a:stretch>
        </p:blipFill>
        <p:spPr bwMode="auto">
          <a:xfrm>
            <a:off x="5929322" y="4929174"/>
            <a:ext cx="2895602" cy="1714536"/>
          </a:xfrm>
          <a:prstGeom prst="rect">
            <a:avLst/>
          </a:prstGeom>
          <a:noFill/>
        </p:spPr>
      </p:pic>
    </p:spTree>
  </p:cSld>
  <p:clrMapOvr>
    <a:masterClrMapping/>
  </p:clrMapOvr>
  <p:transition advTm="6109">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74638"/>
            <a:ext cx="8186766" cy="1225536"/>
          </a:xfrm>
        </p:spPr>
        <p:txBody>
          <a:bodyPr>
            <a:noAutofit/>
          </a:bodyPr>
          <a:lstStyle/>
          <a:p>
            <a:r>
              <a:rPr lang="en-US" sz="5400" dirty="0" smtClean="0">
                <a:latin typeface="Gigi" pitchFamily="82" charset="0"/>
              </a:rPr>
              <a:t/>
            </a:r>
            <a:br>
              <a:rPr lang="en-US" sz="5400" dirty="0" smtClean="0">
                <a:latin typeface="Gigi" pitchFamily="82" charset="0"/>
              </a:rPr>
            </a:br>
            <a:r>
              <a:rPr lang="en-US" sz="5400" dirty="0" smtClean="0">
                <a:latin typeface="Gigi" pitchFamily="82" charset="0"/>
              </a:rPr>
              <a:t>Ainhoa Arteta Ibarrolaburu/fascination</a:t>
            </a:r>
            <a:r>
              <a:rPr lang="el-GR" sz="5400" dirty="0" smtClean="0">
                <a:latin typeface="Gigi" pitchFamily="82" charset="0"/>
              </a:rPr>
              <a:t/>
            </a:r>
            <a:br>
              <a:rPr lang="el-GR" sz="5400" dirty="0" smtClean="0">
                <a:latin typeface="Gigi" pitchFamily="82" charset="0"/>
              </a:rPr>
            </a:br>
            <a:endParaRPr lang="el-GR" sz="5400" dirty="0" smtClean="0">
              <a:latin typeface="Gigi" pitchFamily="82" charset="0"/>
            </a:endParaRPr>
          </a:p>
        </p:txBody>
      </p:sp>
      <p:sp>
        <p:nvSpPr>
          <p:cNvPr id="3" name="2 - Θέση περιεχομένου"/>
          <p:cNvSpPr>
            <a:spLocks noGrp="1"/>
          </p:cNvSpPr>
          <p:nvPr>
            <p:ph idx="1"/>
          </p:nvPr>
        </p:nvSpPr>
        <p:spPr>
          <a:xfrm>
            <a:off x="457200" y="1600200"/>
            <a:ext cx="8229600" cy="5043510"/>
          </a:xfrm>
        </p:spPr>
        <p:txBody>
          <a:bodyPr>
            <a:normAutofit fontScale="92500"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r>
              <a:rPr lang="en-US" dirty="0" smtClean="0"/>
              <a:t>   </a:t>
            </a:r>
          </a:p>
          <a:p>
            <a:pPr>
              <a:buNone/>
            </a:pPr>
            <a:r>
              <a:rPr lang="en-US" dirty="0" smtClean="0"/>
              <a:t>    Ainhoa Arteta, born in 1964, in Tolosa, Guipúzcoa, Spain, made her opera debut in 1990 in the United States, as Clorinda in Rossini's </a:t>
            </a:r>
            <a:r>
              <a:rPr lang="en-US" i="1" dirty="0" smtClean="0"/>
              <a:t>La Cenerentola</a:t>
            </a:r>
            <a:r>
              <a:rPr lang="en-US" dirty="0" smtClean="0"/>
              <a:t> .</a:t>
            </a:r>
            <a:endParaRPr lang="el-GR" dirty="0"/>
          </a:p>
        </p:txBody>
      </p:sp>
      <p:pic>
        <p:nvPicPr>
          <p:cNvPr id="33794" name="Picture 2" descr="C:\Users\ΜΑΡΙΑ\Desktop\Aïnhoa Arteta\aa.jpg"/>
          <p:cNvPicPr>
            <a:picLocks noChangeAspect="1" noChangeArrowheads="1"/>
          </p:cNvPicPr>
          <p:nvPr/>
        </p:nvPicPr>
        <p:blipFill>
          <a:blip r:embed="rId2"/>
          <a:srcRect/>
          <a:stretch>
            <a:fillRect/>
          </a:stretch>
        </p:blipFill>
        <p:spPr bwMode="auto">
          <a:xfrm>
            <a:off x="2643174" y="1571612"/>
            <a:ext cx="3857652" cy="3071834"/>
          </a:xfrm>
          <a:prstGeom prst="rect">
            <a:avLst/>
          </a:prstGeom>
          <a:noFill/>
        </p:spPr>
      </p:pic>
    </p:spTree>
  </p:cSld>
  <p:clrMapOvr>
    <a:masterClrMapping/>
  </p:clrMapOvr>
  <p:transition advTm="7125">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10000"/>
          </a:bodyPr>
          <a:lstStyle/>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In 2009, Arteta</a:t>
            </a:r>
            <a:r>
              <a:rPr lang="en-US" b="1" dirty="0" smtClean="0"/>
              <a:t> </a:t>
            </a:r>
            <a:r>
              <a:rPr lang="en-US" dirty="0" smtClean="0"/>
              <a:t>made her album debut with </a:t>
            </a:r>
            <a:r>
              <a:rPr lang="en-US" i="1" dirty="0" smtClean="0"/>
              <a:t>La Vida, </a:t>
            </a:r>
            <a:r>
              <a:rPr lang="en-US" dirty="0" smtClean="0"/>
              <a:t>which peaked at number three on the Spanish albums chart and spent nine weeks in the Top Ten. </a:t>
            </a:r>
            <a:endParaRPr lang="el-GR" dirty="0" smtClean="0"/>
          </a:p>
          <a:p>
            <a:pPr>
              <a:buNone/>
            </a:pPr>
            <a:endParaRPr lang="el-GR" dirty="0"/>
          </a:p>
        </p:txBody>
      </p:sp>
      <p:pic>
        <p:nvPicPr>
          <p:cNvPr id="34818" name="Picture 2" descr="C:\Users\ΜΑΡΙΑ\Desktop\Aïnhoa Arteta\la vida.jpg"/>
          <p:cNvPicPr>
            <a:picLocks noChangeAspect="1" noChangeArrowheads="1"/>
          </p:cNvPicPr>
          <p:nvPr/>
        </p:nvPicPr>
        <p:blipFill>
          <a:blip r:embed="rId2"/>
          <a:srcRect/>
          <a:stretch>
            <a:fillRect/>
          </a:stretch>
        </p:blipFill>
        <p:spPr bwMode="auto">
          <a:xfrm>
            <a:off x="2071670" y="428604"/>
            <a:ext cx="4714908" cy="3571900"/>
          </a:xfrm>
          <a:prstGeom prst="rect">
            <a:avLst/>
          </a:prstGeom>
          <a:noFill/>
        </p:spPr>
      </p:pic>
    </p:spTree>
  </p:cSld>
  <p:clrMapOvr>
    <a:masterClrMapping/>
  </p:clrMapOvr>
  <p:transition advTm="4187">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In the years that followed, she established herself as an accomplished opera performer with an international following!</a:t>
            </a:r>
            <a:endParaRPr lang="el-GR" dirty="0"/>
          </a:p>
        </p:txBody>
      </p:sp>
      <p:pic>
        <p:nvPicPr>
          <p:cNvPr id="35842" name="Picture 2" descr="C:\Users\ΜΑΡΙΑ\Desktop\Aïnhoa Arteta\a.jpg"/>
          <p:cNvPicPr>
            <a:picLocks noChangeAspect="1" noChangeArrowheads="1"/>
          </p:cNvPicPr>
          <p:nvPr/>
        </p:nvPicPr>
        <p:blipFill>
          <a:blip r:embed="rId2"/>
          <a:srcRect/>
          <a:stretch>
            <a:fillRect/>
          </a:stretch>
        </p:blipFill>
        <p:spPr bwMode="auto">
          <a:xfrm>
            <a:off x="1571604" y="500042"/>
            <a:ext cx="5357850" cy="3429024"/>
          </a:xfrm>
          <a:prstGeom prst="rect">
            <a:avLst/>
          </a:prstGeom>
          <a:noFill/>
        </p:spPr>
      </p:pic>
    </p:spTree>
  </p:cSld>
  <p:clrMapOvr>
    <a:masterClrMapping/>
  </p:clrMapOvr>
  <p:transition advTm="6484">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1071570"/>
          </a:xfrm>
        </p:spPr>
        <p:txBody>
          <a:bodyPr>
            <a:normAutofit fontScale="90000"/>
          </a:bodyPr>
          <a:lstStyle/>
          <a:p>
            <a:r>
              <a:rPr lang="en-US" sz="6000" dirty="0" smtClean="0">
                <a:latin typeface="Gigi" pitchFamily="82" charset="0"/>
              </a:rPr>
              <a:t>Penélope Cruz Sánchez/ astonishment</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600200"/>
            <a:ext cx="8229600" cy="4900634"/>
          </a:xfrm>
        </p:spPr>
        <p:txBody>
          <a:bodyPr>
            <a:normAutofit fontScale="92500" lnSpcReduction="20000"/>
          </a:bodyPr>
          <a:lstStyle/>
          <a:p>
            <a:pPr>
              <a:buNone/>
            </a:pPr>
            <a:endParaRPr lang="en-US" dirty="0" smtClean="0"/>
          </a:p>
          <a:p>
            <a:pPr>
              <a:buNone/>
            </a:pPr>
            <a:endParaRPr lang="en-US" dirty="0" smtClean="0"/>
          </a:p>
          <a:p>
            <a:pPr>
              <a:buNone/>
            </a:pPr>
            <a:endParaRPr lang="en-US" dirty="0" smtClean="0"/>
          </a:p>
          <a:p>
            <a:pPr>
              <a:buNone/>
            </a:pPr>
            <a:r>
              <a:rPr lang="en-US" dirty="0" smtClean="0"/>
              <a:t>   </a:t>
            </a:r>
          </a:p>
          <a:p>
            <a:pPr>
              <a:buNone/>
            </a:pPr>
            <a:endParaRPr lang="en-US" dirty="0" smtClean="0"/>
          </a:p>
          <a:p>
            <a:pPr>
              <a:buNone/>
            </a:pPr>
            <a:r>
              <a:rPr lang="en-US" dirty="0" smtClean="0"/>
              <a:t>   </a:t>
            </a:r>
          </a:p>
          <a:p>
            <a:pPr>
              <a:buNone/>
            </a:pPr>
            <a:r>
              <a:rPr lang="en-US" dirty="0" smtClean="0"/>
              <a:t>    Born in Spain in 1974, actress Penelope Cruz studied classical ballet at a young age and later moved to Hollywood, California, to pursue acting. She soon landed roles opposite the likes of Matt Damon and Tom Cruise!</a:t>
            </a:r>
            <a:endParaRPr lang="el-GR" dirty="0" smtClean="0"/>
          </a:p>
          <a:p>
            <a:pPr>
              <a:buNone/>
            </a:pPr>
            <a:endParaRPr lang="el-GR" dirty="0"/>
          </a:p>
        </p:txBody>
      </p:sp>
      <p:pic>
        <p:nvPicPr>
          <p:cNvPr id="39939" name="Picture 3" descr="C:\Users\ΜΑΡΙΑ\Desktop\penelope\αρχείο λήψης.jpg"/>
          <p:cNvPicPr>
            <a:picLocks noChangeAspect="1" noChangeArrowheads="1"/>
          </p:cNvPicPr>
          <p:nvPr/>
        </p:nvPicPr>
        <p:blipFill>
          <a:blip r:embed="rId2"/>
          <a:srcRect/>
          <a:stretch>
            <a:fillRect/>
          </a:stretch>
        </p:blipFill>
        <p:spPr bwMode="auto">
          <a:xfrm>
            <a:off x="2000232" y="1500174"/>
            <a:ext cx="4714908" cy="2714644"/>
          </a:xfrm>
          <a:prstGeom prst="rect">
            <a:avLst/>
          </a:prstGeom>
          <a:noFill/>
        </p:spPr>
      </p:pic>
    </p:spTree>
  </p:cSld>
  <p:clrMapOvr>
    <a:masterClrMapping/>
  </p:clrMapOvr>
  <p:transition advTm="6500">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229600" cy="4972072"/>
          </a:xfrm>
        </p:spPr>
        <p:txBody>
          <a:bodyPr>
            <a:normAutofit fontScale="85000" lnSpcReduction="2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endParaRPr lang="en-US" dirty="0" smtClean="0"/>
          </a:p>
          <a:p>
            <a:pPr>
              <a:buNone/>
            </a:pPr>
            <a:r>
              <a:rPr lang="en-US" dirty="0" smtClean="0"/>
              <a:t>     She won an Academy Award, becoming the first Spanish actress to do so, for her performance in the film </a:t>
            </a:r>
            <a:r>
              <a:rPr lang="en-US" i="1" dirty="0" smtClean="0"/>
              <a:t>Vicky Christina Barcelona</a:t>
            </a:r>
            <a:r>
              <a:rPr lang="en-US" dirty="0" smtClean="0"/>
              <a:t>. She is also the first Spanish actress to be presented with a star on the Hollywood Walk of Fame!</a:t>
            </a:r>
            <a:br>
              <a:rPr lang="en-US" dirty="0" smtClean="0"/>
            </a:br>
            <a:endParaRPr lang="el-GR" dirty="0"/>
          </a:p>
        </p:txBody>
      </p:sp>
      <p:pic>
        <p:nvPicPr>
          <p:cNvPr id="40962" name="Picture 2" descr="C:\Users\ΜΑΡΙΑ\Desktop\penelope\oscar.jpg"/>
          <p:cNvPicPr>
            <a:picLocks noChangeAspect="1" noChangeArrowheads="1"/>
          </p:cNvPicPr>
          <p:nvPr/>
        </p:nvPicPr>
        <p:blipFill>
          <a:blip r:embed="rId2"/>
          <a:srcRect/>
          <a:stretch>
            <a:fillRect/>
          </a:stretch>
        </p:blipFill>
        <p:spPr bwMode="auto">
          <a:xfrm>
            <a:off x="2428860" y="214290"/>
            <a:ext cx="4318000" cy="4143404"/>
          </a:xfrm>
          <a:prstGeom prst="rect">
            <a:avLst/>
          </a:prstGeom>
          <a:noFill/>
        </p:spPr>
      </p:pic>
    </p:spTree>
  </p:cSld>
  <p:clrMapOvr>
    <a:masterClrMapping/>
  </p:clrMapOvr>
  <p:transition advTm="6328">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Cruz married her </a:t>
            </a:r>
            <a:r>
              <a:rPr lang="en-US" i="1" dirty="0" smtClean="0"/>
              <a:t>Vicky Cristina Barcelona </a:t>
            </a:r>
            <a:r>
              <a:rPr lang="en-US" dirty="0" smtClean="0"/>
              <a:t>co-star, Spanish actor Javier Bardem, in 2010.</a:t>
            </a:r>
            <a:endParaRPr lang="el-GR" dirty="0"/>
          </a:p>
        </p:txBody>
      </p:sp>
      <p:pic>
        <p:nvPicPr>
          <p:cNvPr id="41986" name="Picture 2" descr="C:\Users\ΜΑΡΙΑ\Desktop\penelope\z8870562K,Penelope-Cruz-i-Javier-Bardem.jpg"/>
          <p:cNvPicPr>
            <a:picLocks noChangeAspect="1" noChangeArrowheads="1"/>
          </p:cNvPicPr>
          <p:nvPr/>
        </p:nvPicPr>
        <p:blipFill>
          <a:blip r:embed="rId2"/>
          <a:srcRect/>
          <a:stretch>
            <a:fillRect/>
          </a:stretch>
        </p:blipFill>
        <p:spPr bwMode="auto">
          <a:xfrm>
            <a:off x="1785918" y="500042"/>
            <a:ext cx="5500726" cy="3643338"/>
          </a:xfrm>
          <a:prstGeom prst="rect">
            <a:avLst/>
          </a:prstGeom>
          <a:noFill/>
        </p:spPr>
      </p:pic>
    </p:spTree>
  </p:cSld>
  <p:clrMapOvr>
    <a:masterClrMapping/>
  </p:clrMapOvr>
  <p:transition advTm="6469">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6000" dirty="0" smtClean="0">
                <a:latin typeface="Gigi" pitchFamily="82" charset="0"/>
              </a:rPr>
              <a:t>Barcelona/excitement</a:t>
            </a:r>
            <a:r>
              <a:rPr lang="en-US" dirty="0" smtClean="0"/>
              <a:t> </a:t>
            </a:r>
            <a:r>
              <a:rPr lang="el-GR" dirty="0"/>
              <a:t/>
            </a:r>
            <a:br>
              <a:rPr lang="el-GR" dirty="0"/>
            </a:br>
            <a:endParaRPr lang="el-GR" dirty="0"/>
          </a:p>
        </p:txBody>
      </p:sp>
      <p:sp>
        <p:nvSpPr>
          <p:cNvPr id="3" name="2 - Θέση περιεχομένου"/>
          <p:cNvSpPr>
            <a:spLocks noGrp="1"/>
          </p:cNvSpPr>
          <p:nvPr>
            <p:ph idx="1"/>
          </p:nvPr>
        </p:nvSpPr>
        <p:spPr>
          <a:xfrm>
            <a:off x="457200" y="5357826"/>
            <a:ext cx="8115328" cy="1071570"/>
          </a:xfrm>
        </p:spPr>
        <p:txBody>
          <a:bodyPr>
            <a:normAutofit fontScale="25000" lnSpcReduction="20000"/>
          </a:bodyPr>
          <a:lstStyle/>
          <a:p>
            <a:pPr>
              <a:buNone/>
            </a:pPr>
            <a:endParaRPr lang="en-US" sz="1800" dirty="0" smtClean="0"/>
          </a:p>
          <a:p>
            <a:pPr>
              <a:buNone/>
            </a:pPr>
            <a:endParaRPr lang="en-US" sz="1800" dirty="0"/>
          </a:p>
          <a:p>
            <a:pPr>
              <a:buNone/>
            </a:pPr>
            <a:r>
              <a:rPr lang="el-GR" sz="11200" dirty="0" smtClean="0"/>
              <a:t>    </a:t>
            </a:r>
            <a:r>
              <a:rPr lang="en-US" sz="11200" dirty="0" smtClean="0"/>
              <a:t>The </a:t>
            </a:r>
            <a:r>
              <a:rPr lang="en-US" sz="11200" dirty="0"/>
              <a:t>capital city of the autonomous community</a:t>
            </a:r>
            <a:r>
              <a:rPr lang="el-GR" sz="11200" dirty="0"/>
              <a:t> </a:t>
            </a:r>
            <a:r>
              <a:rPr lang="en-US" sz="11200" dirty="0"/>
              <a:t>of Catalonia</a:t>
            </a:r>
            <a:r>
              <a:rPr lang="el-GR" sz="11200" dirty="0"/>
              <a:t> </a:t>
            </a:r>
            <a:r>
              <a:rPr lang="en-US" sz="11200" dirty="0"/>
              <a:t>in the Kingdom of Spain, as well as the country's second most populous municipality! </a:t>
            </a:r>
            <a:endParaRPr lang="el-GR" sz="11200" dirty="0"/>
          </a:p>
          <a:p>
            <a:endParaRPr lang="el-GR" sz="4500" dirty="0"/>
          </a:p>
        </p:txBody>
      </p:sp>
      <p:pic>
        <p:nvPicPr>
          <p:cNvPr id="4099" name="Picture 3" descr="C:\Users\ΜΑΡΙΑ\Desktop\barcelona\Barcelona2.jpg"/>
          <p:cNvPicPr>
            <a:picLocks noChangeAspect="1" noChangeArrowheads="1"/>
          </p:cNvPicPr>
          <p:nvPr/>
        </p:nvPicPr>
        <p:blipFill>
          <a:blip r:embed="rId2"/>
          <a:srcRect/>
          <a:stretch>
            <a:fillRect/>
          </a:stretch>
        </p:blipFill>
        <p:spPr bwMode="auto">
          <a:xfrm>
            <a:off x="1285852" y="928670"/>
            <a:ext cx="6153150" cy="4357718"/>
          </a:xfrm>
          <a:prstGeom prst="rect">
            <a:avLst/>
          </a:prstGeom>
          <a:noFill/>
        </p:spPr>
      </p:pic>
    </p:spTree>
  </p:cSld>
  <p:clrMapOvr>
    <a:masterClrMapping/>
  </p:clrMapOvr>
  <p:transition advTm="4922">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500042"/>
            <a:ext cx="8229600" cy="1143000"/>
          </a:xfrm>
        </p:spPr>
        <p:txBody>
          <a:bodyPr>
            <a:normAutofit fontScale="90000"/>
          </a:bodyPr>
          <a:lstStyle/>
          <a:p>
            <a:r>
              <a:rPr lang="en-US" sz="6000" dirty="0" smtClean="0">
                <a:latin typeface="Gigi" pitchFamily="82" charset="0"/>
              </a:rPr>
              <a:t>Juan Antonio García Bayona </a:t>
            </a:r>
            <a:r>
              <a:rPr lang="el-GR" sz="6000" dirty="0" smtClean="0">
                <a:latin typeface="Gigi" pitchFamily="82" charset="0"/>
              </a:rPr>
              <a:t>/</a:t>
            </a:r>
            <a:r>
              <a:rPr lang="en-US" sz="6000" dirty="0" smtClean="0">
                <a:latin typeface="Gigi" pitchFamily="82" charset="0"/>
              </a:rPr>
              <a:t>brightness</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600200"/>
            <a:ext cx="8229600" cy="4900634"/>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r>
              <a:rPr lang="en-US" dirty="0" smtClean="0"/>
              <a:t>    </a:t>
            </a:r>
          </a:p>
          <a:p>
            <a:pPr>
              <a:buNone/>
            </a:pPr>
            <a:r>
              <a:rPr lang="en-US" dirty="0" smtClean="0"/>
              <a:t>    Born in 1975 in Barcelona, Catalonia, he is a Spanish film director. </a:t>
            </a:r>
            <a:endParaRPr lang="el-GR" dirty="0" smtClean="0"/>
          </a:p>
          <a:p>
            <a:pPr>
              <a:buNone/>
            </a:pPr>
            <a:endParaRPr lang="el-GR" dirty="0"/>
          </a:p>
        </p:txBody>
      </p:sp>
      <p:pic>
        <p:nvPicPr>
          <p:cNvPr id="43011" name="Picture 3" descr="C:\Users\ΜΑΡΙΑ\Desktop\bayona\juan-bayona-1.jpg"/>
          <p:cNvPicPr>
            <a:picLocks noChangeAspect="1" noChangeArrowheads="1"/>
          </p:cNvPicPr>
          <p:nvPr/>
        </p:nvPicPr>
        <p:blipFill>
          <a:blip r:embed="rId2"/>
          <a:srcRect/>
          <a:stretch>
            <a:fillRect/>
          </a:stretch>
        </p:blipFill>
        <p:spPr bwMode="auto">
          <a:xfrm>
            <a:off x="2428860" y="1714488"/>
            <a:ext cx="3810000" cy="3214710"/>
          </a:xfrm>
          <a:prstGeom prst="rect">
            <a:avLst/>
          </a:prstGeom>
          <a:noFill/>
        </p:spPr>
      </p:pic>
    </p:spTree>
  </p:cSld>
  <p:clrMapOvr>
    <a:masterClrMapping/>
  </p:clrMapOvr>
  <p:transition advTm="7437">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He is very well known for </a:t>
            </a:r>
            <a:r>
              <a:rPr lang="en-US" i="1" dirty="0" smtClean="0"/>
              <a:t>The Impossible</a:t>
            </a:r>
            <a:r>
              <a:rPr lang="en-US" dirty="0" smtClean="0"/>
              <a:t> (2012), </a:t>
            </a:r>
            <a:r>
              <a:rPr lang="en-US" i="1" dirty="0" smtClean="0"/>
              <a:t>The Orphanage</a:t>
            </a:r>
            <a:r>
              <a:rPr lang="en-US" dirty="0" smtClean="0"/>
              <a:t> (2007) and </a:t>
            </a:r>
            <a:r>
              <a:rPr lang="en-US" i="1" dirty="0" smtClean="0"/>
              <a:t>A Monster Calls</a:t>
            </a:r>
            <a:r>
              <a:rPr lang="en-US" dirty="0" smtClean="0"/>
              <a:t> (2016). </a:t>
            </a:r>
            <a:endParaRPr lang="el-GR" dirty="0" smtClean="0"/>
          </a:p>
          <a:p>
            <a:pPr>
              <a:buNone/>
            </a:pPr>
            <a:endParaRPr lang="el-GR" dirty="0"/>
          </a:p>
        </p:txBody>
      </p:sp>
      <p:pic>
        <p:nvPicPr>
          <p:cNvPr id="45058" name="Picture 2" descr="C:\Users\ΜΑΡΙΑ\Desktop\bayona\lo impsible.jpg"/>
          <p:cNvPicPr>
            <a:picLocks noChangeAspect="1" noChangeArrowheads="1"/>
          </p:cNvPicPr>
          <p:nvPr/>
        </p:nvPicPr>
        <p:blipFill>
          <a:blip r:embed="rId2"/>
          <a:srcRect/>
          <a:stretch>
            <a:fillRect/>
          </a:stretch>
        </p:blipFill>
        <p:spPr bwMode="auto">
          <a:xfrm>
            <a:off x="2285984" y="714356"/>
            <a:ext cx="4071966" cy="3214710"/>
          </a:xfrm>
          <a:prstGeom prst="rect">
            <a:avLst/>
          </a:prstGeom>
          <a:noFill/>
        </p:spPr>
      </p:pic>
    </p:spTree>
  </p:cSld>
  <p:clrMapOvr>
    <a:masterClrMapping/>
  </p:clrMapOvr>
  <p:transition advTm="6360">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He earned several honors, including the 2008 "Best New Director" title at the Goya Awards.</a:t>
            </a:r>
            <a:endParaRPr lang="el-GR" dirty="0" smtClean="0"/>
          </a:p>
          <a:p>
            <a:endParaRPr lang="el-GR" dirty="0"/>
          </a:p>
        </p:txBody>
      </p:sp>
      <p:pic>
        <p:nvPicPr>
          <p:cNvPr id="44034" name="Picture 2" descr="C:\Users\ΜΑΡΙΑ\Desktop\bayona\images (1).jpg"/>
          <p:cNvPicPr>
            <a:picLocks noChangeAspect="1" noChangeArrowheads="1"/>
          </p:cNvPicPr>
          <p:nvPr/>
        </p:nvPicPr>
        <p:blipFill>
          <a:blip r:embed="rId2"/>
          <a:srcRect/>
          <a:stretch>
            <a:fillRect/>
          </a:stretch>
        </p:blipFill>
        <p:spPr bwMode="auto">
          <a:xfrm>
            <a:off x="1643042" y="1142984"/>
            <a:ext cx="5857916" cy="2857520"/>
          </a:xfrm>
          <a:prstGeom prst="rect">
            <a:avLst/>
          </a:prstGeom>
          <a:noFill/>
        </p:spPr>
      </p:pic>
    </p:spTree>
  </p:cSld>
  <p:clrMapOvr>
    <a:masterClrMapping/>
  </p:clrMapOvr>
  <p:transition advTm="6594">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5400" dirty="0" smtClean="0">
                <a:latin typeface="Gigi" pitchFamily="82" charset="0"/>
              </a:rPr>
              <a:t>colles castelleres </a:t>
            </a:r>
            <a:endParaRPr lang="el-GR" sz="5400" dirty="0" smtClean="0">
              <a:latin typeface="Gigi" pitchFamily="82" charset="0"/>
            </a:endParaRPr>
          </a:p>
        </p:txBody>
      </p:sp>
      <p:sp>
        <p:nvSpPr>
          <p:cNvPr id="3" name="2 - Θέση περιεχομένου"/>
          <p:cNvSpPr>
            <a:spLocks noGrp="1"/>
          </p:cNvSpPr>
          <p:nvPr>
            <p:ph idx="1"/>
          </p:nvPr>
        </p:nvSpPr>
        <p:spPr/>
        <p:txBody>
          <a:bodyPr>
            <a:normAutofit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 catalonian phrase that means groups who construct towers!</a:t>
            </a:r>
            <a:endParaRPr lang="el-GR" dirty="0"/>
          </a:p>
        </p:txBody>
      </p:sp>
      <p:pic>
        <p:nvPicPr>
          <p:cNvPr id="46082" name="Picture 2" descr="C:\Users\ΜΑΡΙΑ\Desktop\castellers\castellers.jpg"/>
          <p:cNvPicPr>
            <a:picLocks noChangeAspect="1" noChangeArrowheads="1"/>
          </p:cNvPicPr>
          <p:nvPr/>
        </p:nvPicPr>
        <p:blipFill>
          <a:blip r:embed="rId2"/>
          <a:srcRect/>
          <a:stretch>
            <a:fillRect/>
          </a:stretch>
        </p:blipFill>
        <p:spPr bwMode="auto">
          <a:xfrm>
            <a:off x="1285852" y="1285860"/>
            <a:ext cx="6096000" cy="3429000"/>
          </a:xfrm>
          <a:prstGeom prst="rect">
            <a:avLst/>
          </a:prstGeom>
          <a:noFill/>
        </p:spPr>
      </p:pic>
    </p:spTree>
  </p:cSld>
  <p:clrMapOvr>
    <a:masterClrMapping/>
  </p:clrMapOvr>
  <p:transition advTm="8875">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Human castle performances, as they require many helping hands, teach </a:t>
            </a:r>
            <a:r>
              <a:rPr lang="en-US" sz="5200" dirty="0" smtClean="0">
                <a:latin typeface="Gigi" pitchFamily="82" charset="0"/>
                <a:ea typeface="+mj-ea"/>
                <a:cs typeface="+mj-cs"/>
              </a:rPr>
              <a:t>self-control,  teamwork, </a:t>
            </a:r>
            <a:r>
              <a:rPr lang="en-US" dirty="0" smtClean="0"/>
              <a:t>as well as </a:t>
            </a:r>
            <a:r>
              <a:rPr lang="en-US" sz="5200" dirty="0" smtClean="0">
                <a:latin typeface="Gigi" pitchFamily="82" charset="0"/>
                <a:ea typeface="+mj-ea"/>
                <a:cs typeface="+mj-cs"/>
              </a:rPr>
              <a:t>altruism</a:t>
            </a:r>
            <a:r>
              <a:rPr lang="en-US" dirty="0" smtClean="0"/>
              <a:t>.</a:t>
            </a:r>
            <a:endParaRPr lang="el-GR" dirty="0" smtClean="0"/>
          </a:p>
          <a:p>
            <a:pPr>
              <a:buNone/>
            </a:pPr>
            <a:endParaRPr lang="el-GR" dirty="0"/>
          </a:p>
        </p:txBody>
      </p:sp>
      <p:pic>
        <p:nvPicPr>
          <p:cNvPr id="48130" name="Picture 2" descr="C:\Users\ΜΑΡΙΑ\Desktop\castellers\helping hands.jpg"/>
          <p:cNvPicPr>
            <a:picLocks noChangeAspect="1" noChangeArrowheads="1"/>
          </p:cNvPicPr>
          <p:nvPr/>
        </p:nvPicPr>
        <p:blipFill>
          <a:blip r:embed="rId2"/>
          <a:srcRect/>
          <a:stretch>
            <a:fillRect/>
          </a:stretch>
        </p:blipFill>
        <p:spPr bwMode="auto">
          <a:xfrm>
            <a:off x="1857356" y="1357298"/>
            <a:ext cx="5357850" cy="2428892"/>
          </a:xfrm>
          <a:prstGeom prst="rect">
            <a:avLst/>
          </a:prstGeom>
          <a:noFill/>
        </p:spPr>
      </p:pic>
    </p:spTree>
  </p:cSld>
  <p:clrMapOvr>
    <a:masterClrMapping/>
  </p:clrMapOvr>
  <p:transition advTm="11750">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229600" cy="4757758"/>
          </a:xfrm>
        </p:spPr>
        <p:txBody>
          <a:bodyPr>
            <a:normAutofit fontScale="925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It’s a tradition originated at the end of the 18th century in Valls, Tarragona…and it is declared by UNESCO to be amongst the Masterpieces of the</a:t>
            </a:r>
            <a:r>
              <a:rPr lang="el-GR" dirty="0" smtClean="0"/>
              <a:t> </a:t>
            </a:r>
            <a:r>
              <a:rPr lang="en-US" dirty="0" smtClean="0"/>
              <a:t>Oral and Intangible Heritage of Humanity! </a:t>
            </a:r>
            <a:endParaRPr lang="el-GR" dirty="0" smtClean="0"/>
          </a:p>
          <a:p>
            <a:pPr>
              <a:buNone/>
            </a:pPr>
            <a:endParaRPr lang="el-GR" dirty="0"/>
          </a:p>
        </p:txBody>
      </p:sp>
      <p:pic>
        <p:nvPicPr>
          <p:cNvPr id="47106" name="Picture 2" descr="C:\Users\ΜΑΡΙΑ\Desktop\castellers\castellers-kids.jpg"/>
          <p:cNvPicPr>
            <a:picLocks noChangeAspect="1" noChangeArrowheads="1"/>
          </p:cNvPicPr>
          <p:nvPr/>
        </p:nvPicPr>
        <p:blipFill>
          <a:blip r:embed="rId2"/>
          <a:srcRect/>
          <a:stretch>
            <a:fillRect/>
          </a:stretch>
        </p:blipFill>
        <p:spPr bwMode="auto">
          <a:xfrm>
            <a:off x="2214546" y="285728"/>
            <a:ext cx="4500594" cy="3714776"/>
          </a:xfrm>
          <a:prstGeom prst="rect">
            <a:avLst/>
          </a:prstGeom>
          <a:noFill/>
        </p:spPr>
      </p:pic>
    </p:spTree>
  </p:cSld>
  <p:clrMapOvr>
    <a:masterClrMapping/>
  </p:clrMapOvr>
  <p:transition advTm="14218">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57200" y="1600200"/>
            <a:ext cx="8229600" cy="4972072"/>
          </a:xfrm>
        </p:spPr>
        <p:txBody>
          <a:bodyPr>
            <a:normAutofit fontScale="92500"/>
          </a:bodyPr>
          <a:lstStyle/>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r>
              <a:rPr lang="en-US" sz="5400" dirty="0" smtClean="0">
                <a:latin typeface="Gigi" pitchFamily="82" charset="0"/>
                <a:ea typeface="+mj-ea"/>
                <a:cs typeface="+mj-cs"/>
              </a:rPr>
              <a:t>Learning about Spain is like wandering through a dream!!! </a:t>
            </a:r>
            <a:endParaRPr lang="el-GR" sz="5400" dirty="0">
              <a:latin typeface="Gigi" pitchFamily="82" charset="0"/>
              <a:ea typeface="+mj-ea"/>
              <a:cs typeface="+mj-cs"/>
            </a:endParaRPr>
          </a:p>
        </p:txBody>
      </p:sp>
      <p:pic>
        <p:nvPicPr>
          <p:cNvPr id="1026" name="Picture 2" descr="C:\Users\ΜΑΡΙΑ\Desktop\etwinning\castellers\Castellers-_--_2006_.jpg"/>
          <p:cNvPicPr>
            <a:picLocks noChangeAspect="1" noChangeArrowheads="1"/>
          </p:cNvPicPr>
          <p:nvPr/>
        </p:nvPicPr>
        <p:blipFill>
          <a:blip r:embed="rId2" cstate="print"/>
          <a:srcRect/>
          <a:stretch>
            <a:fillRect/>
          </a:stretch>
        </p:blipFill>
        <p:spPr bwMode="auto">
          <a:xfrm>
            <a:off x="0" y="0"/>
            <a:ext cx="3009872" cy="1928802"/>
          </a:xfrm>
          <a:prstGeom prst="rect">
            <a:avLst/>
          </a:prstGeom>
          <a:noFill/>
        </p:spPr>
      </p:pic>
      <p:pic>
        <p:nvPicPr>
          <p:cNvPr id="1027" name="Picture 3" descr="C:\Users\ΜΑΡΙΑ\Desktop\etwinning\dali\salvador.jpg"/>
          <p:cNvPicPr>
            <a:picLocks noChangeAspect="1" noChangeArrowheads="1"/>
          </p:cNvPicPr>
          <p:nvPr/>
        </p:nvPicPr>
        <p:blipFill>
          <a:blip r:embed="rId3"/>
          <a:srcRect/>
          <a:stretch>
            <a:fillRect/>
          </a:stretch>
        </p:blipFill>
        <p:spPr bwMode="auto">
          <a:xfrm>
            <a:off x="4714876" y="3571877"/>
            <a:ext cx="4429124" cy="1500198"/>
          </a:xfrm>
          <a:prstGeom prst="rect">
            <a:avLst/>
          </a:prstGeom>
          <a:noFill/>
        </p:spPr>
      </p:pic>
      <p:pic>
        <p:nvPicPr>
          <p:cNvPr id="1028" name="Picture 4" descr="C:\Users\ΜΑΡΙΑ\Desktop\etwinning\antonio\beauty.jpg"/>
          <p:cNvPicPr>
            <a:picLocks noChangeAspect="1" noChangeArrowheads="1"/>
          </p:cNvPicPr>
          <p:nvPr/>
        </p:nvPicPr>
        <p:blipFill>
          <a:blip r:embed="rId4"/>
          <a:srcRect/>
          <a:stretch>
            <a:fillRect/>
          </a:stretch>
        </p:blipFill>
        <p:spPr bwMode="auto">
          <a:xfrm>
            <a:off x="3000364" y="0"/>
            <a:ext cx="1914525" cy="2381250"/>
          </a:xfrm>
          <a:prstGeom prst="rect">
            <a:avLst/>
          </a:prstGeom>
          <a:noFill/>
        </p:spPr>
      </p:pic>
      <p:pic>
        <p:nvPicPr>
          <p:cNvPr id="1029" name="Picture 5" descr="C:\Users\ΜΑΡΙΑ\Desktop\etwinning\penelope\Penelope-Cruz-Beautiful-Wallpaper.jpg"/>
          <p:cNvPicPr>
            <a:picLocks noChangeAspect="1" noChangeArrowheads="1"/>
          </p:cNvPicPr>
          <p:nvPr/>
        </p:nvPicPr>
        <p:blipFill>
          <a:blip r:embed="rId5"/>
          <a:srcRect/>
          <a:stretch>
            <a:fillRect/>
          </a:stretch>
        </p:blipFill>
        <p:spPr bwMode="auto">
          <a:xfrm>
            <a:off x="4786314" y="0"/>
            <a:ext cx="4071966" cy="2428892"/>
          </a:xfrm>
          <a:prstGeom prst="rect">
            <a:avLst/>
          </a:prstGeom>
          <a:noFill/>
        </p:spPr>
      </p:pic>
      <p:pic>
        <p:nvPicPr>
          <p:cNvPr id="1030" name="Picture 6" descr="C:\Users\ΜΑΡΙΑ\Desktop\etwinning\adria ferran\adria_ferran_jpg.jpg"/>
          <p:cNvPicPr>
            <a:picLocks noChangeAspect="1" noChangeArrowheads="1"/>
          </p:cNvPicPr>
          <p:nvPr/>
        </p:nvPicPr>
        <p:blipFill>
          <a:blip r:embed="rId6"/>
          <a:srcRect/>
          <a:stretch>
            <a:fillRect/>
          </a:stretch>
        </p:blipFill>
        <p:spPr bwMode="auto">
          <a:xfrm>
            <a:off x="1643042" y="3500438"/>
            <a:ext cx="3071802" cy="1571636"/>
          </a:xfrm>
          <a:prstGeom prst="rect">
            <a:avLst/>
          </a:prstGeom>
          <a:noFill/>
        </p:spPr>
      </p:pic>
      <p:pic>
        <p:nvPicPr>
          <p:cNvPr id="1031" name="Picture 7" descr="C:\Users\ΜΑΡΙΑ\Desktop\etwinning\Aïnhoa Arteta\a soprano.jpg"/>
          <p:cNvPicPr>
            <a:picLocks noChangeAspect="1" noChangeArrowheads="1"/>
          </p:cNvPicPr>
          <p:nvPr/>
        </p:nvPicPr>
        <p:blipFill>
          <a:blip r:embed="rId7"/>
          <a:srcRect/>
          <a:stretch>
            <a:fillRect/>
          </a:stretch>
        </p:blipFill>
        <p:spPr bwMode="auto">
          <a:xfrm>
            <a:off x="3786182" y="2357431"/>
            <a:ext cx="3071834" cy="1428760"/>
          </a:xfrm>
          <a:prstGeom prst="rect">
            <a:avLst/>
          </a:prstGeom>
          <a:noFill/>
        </p:spPr>
      </p:pic>
      <p:pic>
        <p:nvPicPr>
          <p:cNvPr id="1032" name="Picture 8" descr="C:\Users\ΜΑΡΙΑ\Desktop\etwinning\bayona\orfan.jpg"/>
          <p:cNvPicPr>
            <a:picLocks noChangeAspect="1" noChangeArrowheads="1"/>
          </p:cNvPicPr>
          <p:nvPr/>
        </p:nvPicPr>
        <p:blipFill>
          <a:blip r:embed="rId8"/>
          <a:srcRect/>
          <a:stretch>
            <a:fillRect/>
          </a:stretch>
        </p:blipFill>
        <p:spPr bwMode="auto">
          <a:xfrm>
            <a:off x="0" y="1928802"/>
            <a:ext cx="1743075" cy="3143272"/>
          </a:xfrm>
          <a:prstGeom prst="rect">
            <a:avLst/>
          </a:prstGeom>
          <a:noFill/>
        </p:spPr>
      </p:pic>
      <p:pic>
        <p:nvPicPr>
          <p:cNvPr id="1033" name="Picture 9" descr="C:\Users\ΜΑΡΙΑ\Desktop\etwinning\don quijote\Miguel_de_Cervantes_at_the_National_Library.jpg"/>
          <p:cNvPicPr>
            <a:picLocks noChangeAspect="1" noChangeArrowheads="1"/>
          </p:cNvPicPr>
          <p:nvPr/>
        </p:nvPicPr>
        <p:blipFill>
          <a:blip r:embed="rId9" cstate="print"/>
          <a:srcRect/>
          <a:stretch>
            <a:fillRect/>
          </a:stretch>
        </p:blipFill>
        <p:spPr bwMode="auto">
          <a:xfrm>
            <a:off x="1643042" y="1928802"/>
            <a:ext cx="2438400" cy="1785950"/>
          </a:xfrm>
          <a:prstGeom prst="rect">
            <a:avLst/>
          </a:prstGeom>
          <a:noFill/>
        </p:spPr>
      </p:pic>
      <p:pic>
        <p:nvPicPr>
          <p:cNvPr id="1034" name="Picture 10" descr="C:\Users\ΜΑΡΙΑ\Desktop\etwinning\gaudi\SF_-_lago.jpg"/>
          <p:cNvPicPr>
            <a:picLocks noChangeAspect="1" noChangeArrowheads="1"/>
          </p:cNvPicPr>
          <p:nvPr/>
        </p:nvPicPr>
        <p:blipFill>
          <a:blip r:embed="rId10"/>
          <a:srcRect/>
          <a:stretch>
            <a:fillRect/>
          </a:stretch>
        </p:blipFill>
        <p:spPr bwMode="auto">
          <a:xfrm>
            <a:off x="6842124" y="0"/>
            <a:ext cx="2301876" cy="3786190"/>
          </a:xfrm>
          <a:prstGeom prst="rect">
            <a:avLst/>
          </a:prstGeom>
          <a:noFill/>
        </p:spPr>
      </p:pic>
    </p:spTree>
  </p:cSld>
  <p:clrMapOvr>
    <a:masterClrMapping/>
  </p:clrMapOvr>
  <p:transition advTm="16078">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ΜΑΡΙΑ\Desktop\barcelona\Sagradafamilia.jpg"/>
          <p:cNvPicPr>
            <a:picLocks noGrp="1" noChangeAspect="1" noChangeArrowheads="1"/>
          </p:cNvPicPr>
          <p:nvPr>
            <p:ph idx="1"/>
          </p:nvPr>
        </p:nvPicPr>
        <p:blipFill>
          <a:blip r:embed="rId2"/>
          <a:srcRect/>
          <a:stretch>
            <a:fillRect/>
          </a:stretch>
        </p:blipFill>
        <p:spPr bwMode="auto">
          <a:xfrm>
            <a:off x="0" y="0"/>
            <a:ext cx="3810000" cy="2571744"/>
          </a:xfrm>
          <a:prstGeom prst="rect">
            <a:avLst/>
          </a:prstGeom>
          <a:noFill/>
        </p:spPr>
      </p:pic>
      <p:pic>
        <p:nvPicPr>
          <p:cNvPr id="3076" name="Picture 4" descr="C:\Users\ΜΑΡΙΑ\Desktop\barcelona\Parc_Güell.jpg"/>
          <p:cNvPicPr>
            <a:picLocks noChangeAspect="1" noChangeArrowheads="1"/>
          </p:cNvPicPr>
          <p:nvPr/>
        </p:nvPicPr>
        <p:blipFill>
          <a:blip r:embed="rId3"/>
          <a:srcRect/>
          <a:stretch>
            <a:fillRect/>
          </a:stretch>
        </p:blipFill>
        <p:spPr bwMode="auto">
          <a:xfrm>
            <a:off x="3357554" y="0"/>
            <a:ext cx="3071834" cy="2571744"/>
          </a:xfrm>
          <a:prstGeom prst="rect">
            <a:avLst/>
          </a:prstGeom>
          <a:noFill/>
        </p:spPr>
      </p:pic>
      <p:pic>
        <p:nvPicPr>
          <p:cNvPr id="3077" name="Picture 5" descr="C:\Users\ΜΑΡΙΑ\Desktop\barcelona\Basílica_de_la_Mercè_des_del_carrer_d'en_Carabassa.jpg"/>
          <p:cNvPicPr>
            <a:picLocks noChangeAspect="1" noChangeArrowheads="1"/>
          </p:cNvPicPr>
          <p:nvPr/>
        </p:nvPicPr>
        <p:blipFill>
          <a:blip r:embed="rId4"/>
          <a:srcRect/>
          <a:stretch>
            <a:fillRect/>
          </a:stretch>
        </p:blipFill>
        <p:spPr bwMode="auto">
          <a:xfrm>
            <a:off x="6429388" y="0"/>
            <a:ext cx="2714612" cy="2571744"/>
          </a:xfrm>
          <a:prstGeom prst="rect">
            <a:avLst/>
          </a:prstGeom>
          <a:noFill/>
        </p:spPr>
      </p:pic>
      <p:pic>
        <p:nvPicPr>
          <p:cNvPr id="3078" name="Picture 6" descr="C:\Users\ΜΑΡΙΑ\Desktop\barcelona\Arc_de_Triomf_Barcelona.jpg"/>
          <p:cNvPicPr>
            <a:picLocks noChangeAspect="1" noChangeArrowheads="1"/>
          </p:cNvPicPr>
          <p:nvPr/>
        </p:nvPicPr>
        <p:blipFill>
          <a:blip r:embed="rId5"/>
          <a:srcRect/>
          <a:stretch>
            <a:fillRect/>
          </a:stretch>
        </p:blipFill>
        <p:spPr bwMode="auto">
          <a:xfrm>
            <a:off x="0" y="2571744"/>
            <a:ext cx="3786182" cy="4286256"/>
          </a:xfrm>
          <a:prstGeom prst="rect">
            <a:avLst/>
          </a:prstGeom>
          <a:noFill/>
        </p:spPr>
      </p:pic>
      <p:pic>
        <p:nvPicPr>
          <p:cNvPr id="3079" name="Picture 7" descr="C:\Users\ΜΑΡΙΑ\Desktop\barcelona\forum park.jpg"/>
          <p:cNvPicPr>
            <a:picLocks noChangeAspect="1" noChangeArrowheads="1"/>
          </p:cNvPicPr>
          <p:nvPr/>
        </p:nvPicPr>
        <p:blipFill>
          <a:blip r:embed="rId6"/>
          <a:srcRect/>
          <a:stretch>
            <a:fillRect/>
          </a:stretch>
        </p:blipFill>
        <p:spPr bwMode="auto">
          <a:xfrm>
            <a:off x="6143636" y="2571720"/>
            <a:ext cx="3000364" cy="4286280"/>
          </a:xfrm>
          <a:prstGeom prst="rect">
            <a:avLst/>
          </a:prstGeom>
          <a:noFill/>
        </p:spPr>
      </p:pic>
      <p:pic>
        <p:nvPicPr>
          <p:cNvPr id="3081" name="Picture 9" descr="C:\Users\ΜΑΡΙΑ\Desktop\barcelona\Palau_de_la_Música_.JPG"/>
          <p:cNvPicPr>
            <a:picLocks noChangeAspect="1" noChangeArrowheads="1"/>
          </p:cNvPicPr>
          <p:nvPr/>
        </p:nvPicPr>
        <p:blipFill>
          <a:blip r:embed="rId7"/>
          <a:srcRect/>
          <a:stretch>
            <a:fillRect/>
          </a:stretch>
        </p:blipFill>
        <p:spPr bwMode="auto">
          <a:xfrm>
            <a:off x="3357554" y="2571744"/>
            <a:ext cx="3119446" cy="4286256"/>
          </a:xfrm>
          <a:prstGeom prst="rect">
            <a:avLst/>
          </a:prstGeom>
          <a:noFill/>
        </p:spPr>
      </p:pic>
    </p:spTree>
  </p:cSld>
  <p:clrMapOvr>
    <a:masterClrMapping/>
  </p:clrMapOvr>
  <p:transition advTm="7672">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4500570"/>
            <a:ext cx="8229600" cy="1597005"/>
          </a:xfrm>
        </p:spPr>
        <p:txBody>
          <a:bodyPr>
            <a:normAutofit fontScale="40000" lnSpcReduction="20000"/>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r>
              <a:rPr lang="en-US" sz="8000" dirty="0"/>
              <a:t>Barcelona's cultural roots go back 2000 years... </a:t>
            </a:r>
            <a:r>
              <a:rPr lang="en-US" dirty="0"/>
              <a:t>  </a:t>
            </a:r>
            <a:endParaRPr lang="el-GR" dirty="0"/>
          </a:p>
          <a:p>
            <a:pPr>
              <a:buNone/>
            </a:pPr>
            <a:endParaRPr lang="el-GR" dirty="0"/>
          </a:p>
        </p:txBody>
      </p:sp>
      <p:pic>
        <p:nvPicPr>
          <p:cNvPr id="18434" name="Picture 2" descr="C:\Users\ΜΑΡΙΑ\Desktop\barcelona\city hall.jpg"/>
          <p:cNvPicPr>
            <a:picLocks noChangeAspect="1" noChangeArrowheads="1"/>
          </p:cNvPicPr>
          <p:nvPr/>
        </p:nvPicPr>
        <p:blipFill>
          <a:blip r:embed="rId2"/>
          <a:srcRect/>
          <a:stretch>
            <a:fillRect/>
          </a:stretch>
        </p:blipFill>
        <p:spPr bwMode="auto">
          <a:xfrm>
            <a:off x="1785918" y="214290"/>
            <a:ext cx="5080000" cy="4929222"/>
          </a:xfrm>
          <a:prstGeom prst="rect">
            <a:avLst/>
          </a:prstGeom>
          <a:noFill/>
        </p:spPr>
      </p:pic>
    </p:spTree>
  </p:cSld>
  <p:clrMapOvr>
    <a:masterClrMapping/>
  </p:clrMapOvr>
  <p:transition advTm="7985">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42910" y="5143512"/>
            <a:ext cx="8043890" cy="1482717"/>
          </a:xfrm>
        </p:spPr>
        <p:txBody>
          <a:bodyPr>
            <a:normAutofit fontScale="85000" lnSpcReduction="20000"/>
          </a:bodyPr>
          <a:lstStyle/>
          <a:p>
            <a:pPr>
              <a:buNone/>
            </a:pPr>
            <a:r>
              <a:rPr lang="en-US" dirty="0" smtClean="0"/>
              <a:t>    </a:t>
            </a:r>
            <a:r>
              <a:rPr lang="el-GR" dirty="0" smtClean="0"/>
              <a:t> </a:t>
            </a:r>
            <a:r>
              <a:rPr lang="en-US" dirty="0" smtClean="0"/>
              <a:t>Barcelona's </a:t>
            </a:r>
            <a:r>
              <a:rPr lang="en-US" dirty="0"/>
              <a:t>influence in commerce, education, entertainment, media, fashion, </a:t>
            </a:r>
            <a:r>
              <a:rPr lang="en-US" dirty="0" smtClean="0"/>
              <a:t>science </a:t>
            </a:r>
            <a:r>
              <a:rPr lang="en-US" dirty="0"/>
              <a:t>and the </a:t>
            </a:r>
            <a:r>
              <a:rPr lang="en-US" dirty="0" smtClean="0"/>
              <a:t>arts, </a:t>
            </a:r>
            <a:r>
              <a:rPr lang="en-US" dirty="0"/>
              <a:t>all contribute to its status as one of the world's major global cities</a:t>
            </a:r>
            <a:r>
              <a:rPr lang="en-US" dirty="0" smtClean="0"/>
              <a:t>!!</a:t>
            </a:r>
            <a:endParaRPr lang="el-GR" dirty="0"/>
          </a:p>
          <a:p>
            <a:endParaRPr lang="el-GR" dirty="0"/>
          </a:p>
        </p:txBody>
      </p:sp>
      <p:pic>
        <p:nvPicPr>
          <p:cNvPr id="19458" name="Picture 2" descr="C:\Users\ΜΑΡΙΑ\Desktop\barcelona\casa batllo.jpg"/>
          <p:cNvPicPr>
            <a:picLocks noChangeAspect="1" noChangeArrowheads="1"/>
          </p:cNvPicPr>
          <p:nvPr/>
        </p:nvPicPr>
        <p:blipFill>
          <a:blip r:embed="rId2"/>
          <a:srcRect/>
          <a:stretch>
            <a:fillRect/>
          </a:stretch>
        </p:blipFill>
        <p:spPr bwMode="auto">
          <a:xfrm>
            <a:off x="1643042" y="214290"/>
            <a:ext cx="5286412" cy="4643470"/>
          </a:xfrm>
          <a:prstGeom prst="rect">
            <a:avLst/>
          </a:prstGeom>
          <a:noFill/>
        </p:spPr>
      </p:pic>
    </p:spTree>
  </p:cSld>
  <p:clrMapOvr>
    <a:masterClrMapping/>
  </p:clrMapOvr>
  <p:transition advTm="6468">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5400" dirty="0" smtClean="0">
                <a:latin typeface="Gigi" pitchFamily="82" charset="0"/>
              </a:rPr>
              <a:t>Esparreguera/warmth</a:t>
            </a:r>
            <a:endParaRPr lang="el-GR" sz="5400" dirty="0">
              <a:latin typeface="Gigi" pitchFamily="82" charset="0"/>
            </a:endParaRPr>
          </a:p>
        </p:txBody>
      </p:sp>
      <p:sp>
        <p:nvSpPr>
          <p:cNvPr id="3" name="2 - Θέση περιεχομένου"/>
          <p:cNvSpPr>
            <a:spLocks noGrp="1"/>
          </p:cNvSpPr>
          <p:nvPr>
            <p:ph idx="1"/>
          </p:nvPr>
        </p:nvSpPr>
        <p:spPr/>
        <p:txBody>
          <a:bodyPr>
            <a:normAutofit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r>
              <a:rPr lang="en-US" dirty="0" smtClean="0"/>
              <a:t>    Esparreguera is a municipality in Catalonia, in the province of Barcelona.</a:t>
            </a:r>
            <a:endParaRPr lang="el-GR" dirty="0"/>
          </a:p>
        </p:txBody>
      </p:sp>
      <p:pic>
        <p:nvPicPr>
          <p:cNvPr id="1027" name="Picture 3" descr="C:\Users\ΜΑΡΙΑ\Desktop\Esparreguera\Esparreguera.png"/>
          <p:cNvPicPr>
            <a:picLocks noChangeAspect="1" noChangeArrowheads="1"/>
          </p:cNvPicPr>
          <p:nvPr/>
        </p:nvPicPr>
        <p:blipFill>
          <a:blip r:embed="rId3"/>
          <a:srcRect/>
          <a:stretch>
            <a:fillRect/>
          </a:stretch>
        </p:blipFill>
        <p:spPr bwMode="auto">
          <a:xfrm>
            <a:off x="1500166" y="1357298"/>
            <a:ext cx="6019800" cy="3338514"/>
          </a:xfrm>
          <a:prstGeom prst="rect">
            <a:avLst/>
          </a:prstGeom>
          <a:noFill/>
        </p:spPr>
      </p:pic>
      <p:pic>
        <p:nvPicPr>
          <p:cNvPr id="5" name="Astor Piazzolla - Libertango B.wav">
            <a:hlinkClick r:id="" action="ppaction://media"/>
          </p:cNvPr>
          <p:cNvPicPr>
            <a:picLocks noRot="1" noChangeAspect="1"/>
          </p:cNvPicPr>
          <p:nvPr>
            <a:audioFile r:link="rId1"/>
          </p:nvPr>
        </p:nvPicPr>
        <p:blipFill>
          <a:blip r:embed="rId4"/>
          <a:stretch>
            <a:fillRect/>
          </a:stretch>
        </p:blipFill>
        <p:spPr>
          <a:xfrm>
            <a:off x="4484688" y="3341688"/>
            <a:ext cx="174625" cy="174625"/>
          </a:xfrm>
          <a:prstGeom prst="rect">
            <a:avLst/>
          </a:prstGeom>
        </p:spPr>
      </p:pic>
      <p:pic>
        <p:nvPicPr>
          <p:cNvPr id="6" name="Astor Piazzolla - Libertango B.wav">
            <a:hlinkClick r:id="" action="ppaction://media"/>
          </p:cNvPr>
          <p:cNvPicPr>
            <a:picLocks noRot="1" noChangeAspect="1"/>
          </p:cNvPicPr>
          <p:nvPr>
            <a:audioFile r:link="rId1"/>
          </p:nvPr>
        </p:nvPicPr>
        <p:blipFill>
          <a:blip r:embed="rId5"/>
          <a:stretch>
            <a:fillRect/>
          </a:stretch>
        </p:blipFill>
        <p:spPr>
          <a:xfrm>
            <a:off x="4484688" y="3341688"/>
            <a:ext cx="174625" cy="174625"/>
          </a:xfrm>
          <a:prstGeom prst="rect">
            <a:avLst/>
          </a:prstGeom>
        </p:spPr>
      </p:pic>
    </p:spTree>
  </p:cSld>
  <p:clrMapOvr>
    <a:masterClrMapping/>
  </p:clrMapOvr>
  <p:transition advTm="4359">
    <p:dissolve/>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ΜΑΡΙΑ\Desktop\Esparreguera\la passio.jpg"/>
          <p:cNvPicPr>
            <a:picLocks noGrp="1" noChangeAspect="1" noChangeArrowheads="1"/>
          </p:cNvPicPr>
          <p:nvPr>
            <p:ph idx="1"/>
          </p:nvPr>
        </p:nvPicPr>
        <p:blipFill>
          <a:blip r:embed="rId2"/>
          <a:srcRect/>
          <a:stretch>
            <a:fillRect/>
          </a:stretch>
        </p:blipFill>
        <p:spPr bwMode="auto">
          <a:xfrm>
            <a:off x="1785918" y="142852"/>
            <a:ext cx="5214974" cy="4143404"/>
          </a:xfrm>
          <a:prstGeom prst="rect">
            <a:avLst/>
          </a:prstGeom>
          <a:noFill/>
        </p:spPr>
      </p:pic>
      <p:sp>
        <p:nvSpPr>
          <p:cNvPr id="2053" name="Rectangle 5"/>
          <p:cNvSpPr>
            <a:spLocks noChangeArrowheads="1"/>
          </p:cNvSpPr>
          <p:nvPr/>
        </p:nvSpPr>
        <p:spPr bwMode="auto">
          <a:xfrm>
            <a:off x="285720" y="4643446"/>
            <a:ext cx="835824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52525"/>
                </a:solidFill>
                <a:effectLst/>
                <a:latin typeface="Arial" pitchFamily="34" charset="0"/>
                <a:ea typeface=""/>
                <a:cs typeface=""/>
              </a:rPr>
              <a:t>Esparreguera is famous in Catalonia for staging a grand version of the play </a:t>
            </a:r>
            <a:r>
              <a:rPr kumimoji="0" lang="en-US" sz="2400" b="0" i="1" u="none" strike="noStrike" cap="none" normalizeH="0" baseline="0" dirty="0" smtClean="0">
                <a:ln>
                  <a:noFill/>
                </a:ln>
                <a:solidFill>
                  <a:srgbClr val="252525"/>
                </a:solidFill>
                <a:effectLst/>
                <a:latin typeface="Arial" pitchFamily="34" charset="0"/>
                <a:ea typeface=""/>
                <a:cs typeface=""/>
              </a:rPr>
              <a:t>Life and Passion of Jesus Christ </a:t>
            </a:r>
            <a:r>
              <a:rPr kumimoji="0" lang="en-US" sz="2400" b="0" i="0" u="none" strike="noStrike" cap="none" normalizeH="0" baseline="0" dirty="0" smtClean="0">
                <a:ln>
                  <a:noFill/>
                </a:ln>
                <a:solidFill>
                  <a:srgbClr val="252525"/>
                </a:solidFill>
                <a:effectLst/>
                <a:latin typeface="Arial" pitchFamily="34" charset="0"/>
                <a:ea typeface=""/>
                <a:cs typeface=""/>
              </a:rPr>
              <a:t>every year in March and April, on the Sundays before and after Easter. The play is popularly known as ‘La Passió d' Esparreguera’.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5562">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5400" dirty="0" smtClean="0">
                <a:latin typeface="Gigi" pitchFamily="82" charset="0"/>
              </a:rPr>
              <a:t>Miguel de Cervantes Saavedra</a:t>
            </a:r>
            <a:r>
              <a:rPr lang="el-GR" sz="5400" dirty="0" smtClean="0">
                <a:latin typeface="Gigi" pitchFamily="82" charset="0"/>
              </a:rPr>
              <a:t>/</a:t>
            </a:r>
            <a:r>
              <a:rPr lang="en-US" sz="5400" dirty="0" smtClean="0">
                <a:latin typeface="Gigi" pitchFamily="82" charset="0"/>
              </a:rPr>
              <a:t>admiration</a:t>
            </a:r>
            <a:endParaRPr lang="el-GR" sz="5400" dirty="0" smtClean="0">
              <a:latin typeface="Gigi" pitchFamily="82" charset="0"/>
            </a:endParaRPr>
          </a:p>
        </p:txBody>
      </p:sp>
      <p:pic>
        <p:nvPicPr>
          <p:cNvPr id="21506" name="Picture 2" descr="C:\Users\ΜΑΡΙΑ\Desktop\don quijote\Miguel_de_Cervantes_Saavedra_01.jpg"/>
          <p:cNvPicPr>
            <a:picLocks noGrp="1" noChangeAspect="1" noChangeArrowheads="1"/>
          </p:cNvPicPr>
          <p:nvPr>
            <p:ph idx="1"/>
          </p:nvPr>
        </p:nvPicPr>
        <p:blipFill>
          <a:blip r:embed="rId2"/>
          <a:srcRect/>
          <a:stretch>
            <a:fillRect/>
          </a:stretch>
        </p:blipFill>
        <p:spPr bwMode="auto">
          <a:xfrm>
            <a:off x="2786050" y="1571612"/>
            <a:ext cx="3071834" cy="3286148"/>
          </a:xfrm>
          <a:prstGeom prst="rect">
            <a:avLst/>
          </a:prstGeom>
          <a:noFill/>
        </p:spPr>
      </p:pic>
      <p:sp>
        <p:nvSpPr>
          <p:cNvPr id="21507" name="Rectangle 3"/>
          <p:cNvSpPr>
            <a:spLocks noChangeArrowheads="1"/>
          </p:cNvSpPr>
          <p:nvPr/>
        </p:nvSpPr>
        <p:spPr bwMode="auto">
          <a:xfrm>
            <a:off x="285720" y="5000636"/>
            <a:ext cx="876836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dirty="0" smtClean="0">
                <a:solidFill>
                  <a:srgbClr val="252525"/>
                </a:solidFill>
                <a:latin typeface="Arial" pitchFamily="34" charset="0"/>
                <a:ea typeface=""/>
                <a:cs typeface=""/>
              </a:rPr>
              <a:t>Cervantes (</a:t>
            </a:r>
            <a:r>
              <a:rPr lang="en-US" sz="2400" dirty="0" smtClean="0"/>
              <a:t>1547 – 1616)</a:t>
            </a:r>
            <a:r>
              <a:rPr kumimoji="0" lang="en-US" sz="2400" b="0" i="0" u="none" strike="noStrike" cap="none" normalizeH="0" baseline="0" dirty="0" smtClean="0">
                <a:ln>
                  <a:noFill/>
                </a:ln>
                <a:solidFill>
                  <a:srgbClr val="252525"/>
                </a:solidFill>
                <a:effectLst/>
                <a:latin typeface="Arial" pitchFamily="34" charset="0"/>
                <a:ea typeface=""/>
                <a:cs typeface=""/>
              </a:rPr>
              <a:t> was</a:t>
            </a:r>
            <a:r>
              <a:rPr kumimoji="0" lang="en-US" sz="2400" b="0" i="0" u="none" strike="noStrike" cap="none" normalizeH="0" dirty="0" smtClean="0">
                <a:ln>
                  <a:noFill/>
                </a:ln>
                <a:solidFill>
                  <a:srgbClr val="252525"/>
                </a:solidFill>
                <a:effectLst/>
                <a:latin typeface="Arial" pitchFamily="34" charset="0"/>
                <a:ea typeface=""/>
                <a:cs typeface=""/>
              </a:rPr>
              <a:t> </a:t>
            </a:r>
            <a:r>
              <a:rPr kumimoji="0" lang="en-US" sz="2400" b="0" i="0" u="none" strike="noStrike" cap="none" normalizeH="0" baseline="0" dirty="0" smtClean="0">
                <a:ln>
                  <a:noFill/>
                </a:ln>
                <a:solidFill>
                  <a:srgbClr val="252525"/>
                </a:solidFill>
                <a:effectLst/>
                <a:latin typeface="Arial" pitchFamily="34" charset="0"/>
                <a:ea typeface=""/>
                <a:cs typeface=""/>
              </a:rPr>
              <a:t>a Spanish writer who is widely</a:t>
            </a:r>
          </a:p>
          <a:p>
            <a:pPr lvl="0" fontAlgn="base">
              <a:spcBef>
                <a:spcPct val="0"/>
              </a:spcBef>
              <a:spcAft>
                <a:spcPct val="0"/>
              </a:spcAft>
            </a:pPr>
            <a:r>
              <a:rPr kumimoji="0" lang="en-US" sz="2400" b="0" i="0" u="none" strike="noStrike" cap="none" normalizeH="0" baseline="0" dirty="0" smtClean="0">
                <a:ln>
                  <a:noFill/>
                </a:ln>
                <a:solidFill>
                  <a:srgbClr val="252525"/>
                </a:solidFill>
                <a:effectLst/>
                <a:latin typeface="Arial" pitchFamily="34" charset="0"/>
                <a:ea typeface=""/>
                <a:cs typeface=""/>
              </a:rPr>
              <a:t>regarded as the greatest writer in the Spanish language and one of the world's pre-eminent novelists.</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4485">
    <p:dissolv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TotalTime>
  <Words>825</Words>
  <PresentationFormat>Προβολή στην οθόνη (4:3)</PresentationFormat>
  <Paragraphs>204</Paragraphs>
  <Slides>36</Slides>
  <Notes>0</Notes>
  <HiddenSlides>0</HiddenSlides>
  <MMClips>5</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Θέμα του Office</vt:lpstr>
      <vt:lpstr>Treasures of Spain</vt:lpstr>
      <vt:lpstr>Διαφάνεια 2</vt:lpstr>
      <vt:lpstr>Barcelona/excitement  </vt:lpstr>
      <vt:lpstr>Διαφάνεια 4</vt:lpstr>
      <vt:lpstr>Διαφάνεια 5</vt:lpstr>
      <vt:lpstr>Διαφάνεια 6</vt:lpstr>
      <vt:lpstr>Esparreguera/warmth</vt:lpstr>
      <vt:lpstr>Διαφάνεια 8</vt:lpstr>
      <vt:lpstr>Miguel de Cervantes Saavedra/admiration</vt:lpstr>
      <vt:lpstr>Διαφάνεια 10</vt:lpstr>
      <vt:lpstr>Διαφάνεια 11</vt:lpstr>
      <vt:lpstr>Gaudí/inspiration </vt:lpstr>
      <vt:lpstr>Διαφάνεια 13</vt:lpstr>
      <vt:lpstr>Διαφάνεια 14</vt:lpstr>
      <vt:lpstr>Salvador Dalí/innovation </vt:lpstr>
      <vt:lpstr>Διαφάνεια 16</vt:lpstr>
      <vt:lpstr>Διαφάνεια 17</vt:lpstr>
      <vt:lpstr>Antonio Banderas/passion </vt:lpstr>
      <vt:lpstr>Διαφάνεια 19</vt:lpstr>
      <vt:lpstr>Διαφάνεια 20</vt:lpstr>
      <vt:lpstr>Ferran Adrià /creativity  </vt:lpstr>
      <vt:lpstr>Διαφάνεια 22</vt:lpstr>
      <vt:lpstr>Διαφάνεια 23</vt:lpstr>
      <vt:lpstr> Ainhoa Arteta Ibarrolaburu/fascination </vt:lpstr>
      <vt:lpstr>Διαφάνεια 25</vt:lpstr>
      <vt:lpstr>Διαφάνεια 26</vt:lpstr>
      <vt:lpstr>Penélope Cruz Sánchez/ astonishment </vt:lpstr>
      <vt:lpstr>Διαφάνεια 28</vt:lpstr>
      <vt:lpstr>Διαφάνεια 29</vt:lpstr>
      <vt:lpstr>Juan Antonio García Bayona /brightness </vt:lpstr>
      <vt:lpstr>Διαφάνεια 31</vt:lpstr>
      <vt:lpstr>Διαφάνεια 32</vt:lpstr>
      <vt:lpstr>colles castelleres </vt:lpstr>
      <vt:lpstr>Διαφάνεια 34</vt:lpstr>
      <vt:lpstr>Διαφάνεια 35</vt:lpstr>
      <vt:lpstr>Διαφάνεια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Treasures  of   Spain</dc:title>
  <dc:creator>ΜΑΡΙΑ</dc:creator>
  <cp:lastModifiedBy>ΜΑΡΙΑ</cp:lastModifiedBy>
  <cp:revision>30</cp:revision>
  <dcterms:created xsi:type="dcterms:W3CDTF">2017-02-27T16:23:17Z</dcterms:created>
  <dcterms:modified xsi:type="dcterms:W3CDTF">2017-03-07T19:42:05Z</dcterms:modified>
</cp:coreProperties>
</file>