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7" r:id="rId3"/>
    <p:sldId id="265" r:id="rId4"/>
    <p:sldId id="266" r:id="rId5"/>
    <p:sldId id="267" r:id="rId6"/>
    <p:sldId id="269" r:id="rId7"/>
    <p:sldId id="260" r:id="rId8"/>
    <p:sldId id="261" r:id="rId9"/>
    <p:sldId id="263" r:id="rId10"/>
    <p:sldId id="264" r:id="rId11"/>
    <p:sldId id="262" r:id="rId12"/>
    <p:sldId id="270" r:id="rId13"/>
    <p:sldId id="275" r:id="rId14"/>
    <p:sldId id="272" r:id="rId15"/>
    <p:sldId id="273" r:id="rId16"/>
    <p:sldId id="274" r:id="rId17"/>
    <p:sldId id="278" r:id="rId18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55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7B874-87F3-470D-8323-C308832BFD7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1C538-7082-49E6-B2D3-D2AA5491877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746AD-42A0-4C9A-8307-940257B2394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ECAA2-859B-4076-92AE-2D2C59C2A26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E82E0-C7B8-4179-B0B1-EAF2E21AF1E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3C8F9-B9B9-4D94-895E-E321082AABB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C2CEA-FC5C-47E7-9941-CF6AFC896F3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D6F34-8470-45D4-BC88-61866A621CA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F56BE-990B-4CBC-8AF4-63952DEB9EC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3C464-E9BF-41C3-B5E9-2299F68EC67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3ED50-728E-4EBB-87B4-76F907A69E2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9E9166EF-E7B3-4E04-A62A-D140A66B80C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../../&#913;%20&#964;&#940;&#958;&#951;/&#917;&#957;&#972;&#964;&#951;&#945;%203/A_Taxi_Miti_san_Salami/karagiozis.exe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%CE%BA%CE%B1%CF%81%CE%B1%CE%B3%CE%BA%CE%B9%CE%BF%CE%B6%CE%B7%CF%82+%CF%86%CE%B9%CE%B3%CE%BF%CF%85%CF%81%CE%B1" TargetMode="External"/><Relationship Id="rId2" Type="http://schemas.openxmlformats.org/officeDocument/2006/relationships/hyperlink" Target="https://www.archaiologia.gr/blog/photo/%CE%B7-%CE%B1%CE%B3%CE%BB%CE%B1%CE%90%CE%B1-%CF%84%CE%BF%CF%85-%CE%B5-%CF%83%CF%80%CE%B1%CE%B8%CE%AC%CF%81%CE%B7-%CF%83%CF%80%CE%B1%CE%B8%CE%AC%CF%81%CE%B5%CE%B9%CE%BF-%CE%BC%CE%BF%CF%85%CF%83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584" y="1569889"/>
            <a:ext cx="7918450" cy="3384550"/>
          </a:xfrm>
        </p:spPr>
        <p:txBody>
          <a:bodyPr/>
          <a:lstStyle/>
          <a:p>
            <a:pPr eaLnBrk="1" hangingPunct="1"/>
            <a:r>
              <a:rPr lang="el-GR" sz="9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Θέατρο</a:t>
            </a:r>
            <a:br>
              <a:rPr lang="el-GR" sz="9600" dirty="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l-GR" sz="9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σκιών</a:t>
            </a:r>
          </a:p>
        </p:txBody>
      </p:sp>
      <p:sp>
        <p:nvSpPr>
          <p:cNvPr id="13315" name="AutoShape 4">
            <a:hlinkClick r:id="rId3" action="ppaction://hlinkfile" highlightClick="1"/>
          </p:cNvPr>
          <p:cNvSpPr>
            <a:spLocks noChangeArrowheads="1"/>
          </p:cNvSpPr>
          <p:nvPr/>
        </p:nvSpPr>
        <p:spPr bwMode="auto">
          <a:xfrm>
            <a:off x="971550" y="1825553"/>
            <a:ext cx="6408761" cy="4699071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l-GR" dirty="0">
              <a:latin typeface="Comic Sans MS" panose="030F0702030302020204" pitchFamily="66" charset="0"/>
            </a:endParaRPr>
          </a:p>
        </p:txBody>
      </p:sp>
      <p:pic>
        <p:nvPicPr>
          <p:cNvPr id="1028" name="Picture 4" descr="C:\Users\user\Downloads\ΕΙΚΟΝΕΣ ΓΙΑ ppt\ΚΑΡΑΓΚΙΟΖΗΣ\karagiozis_mimaros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404664"/>
            <a:ext cx="1905000" cy="2857500"/>
          </a:xfrm>
          <a:prstGeom prst="rect">
            <a:avLst/>
          </a:prstGeom>
          <a:noFill/>
        </p:spPr>
      </p:pic>
      <p:pic>
        <p:nvPicPr>
          <p:cNvPr id="6" name="Picture 1" descr="C:\Users\Νίκος\Downloads\ΚΑΡΑΓΚΙΟΖΗΣ-ΣΟΥΣΤΑ.png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9" r="24586"/>
          <a:stretch/>
        </p:blipFill>
        <p:spPr bwMode="auto">
          <a:xfrm flipH="1">
            <a:off x="323528" y="379512"/>
            <a:ext cx="2520280" cy="515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>
    <p:sndAc>
      <p:stSnd>
        <p:snd r:embed="rId2" name="ppt.Η μουσική του Καραγκιόζη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988840"/>
            <a:ext cx="5904656" cy="49974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l-GR" sz="2400" dirty="0" err="1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To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 </a:t>
            </a: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</a:rPr>
              <a:t>Κολλητήρι είναι το μεγάλο παιδί του Καραγκιόζη. </a:t>
            </a:r>
            <a:endParaRPr lang="el-GR" sz="2400" dirty="0" smtClean="0">
              <a:effectLst>
                <a:outerShdw blurRad="38100" dist="38100" dir="2700000" algn="tl">
                  <a:srgbClr val="336699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l-GR" sz="2400" dirty="0" smtClean="0">
              <a:effectLst>
                <a:outerShdw blurRad="38100" dist="38100" dir="2700000" algn="tl">
                  <a:srgbClr val="336699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‘</a:t>
            </a: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</a:rPr>
              <a:t>Έξυπνος και εφευρετικός μοιάζει πολύ με τον πατέρα 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του</a:t>
            </a:r>
            <a:r>
              <a:rPr lang="en-US" sz="2400" dirty="0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.</a:t>
            </a:r>
          </a:p>
          <a:p>
            <a:pPr eaLnBrk="1" hangingPunct="1">
              <a:lnSpc>
                <a:spcPct val="80000"/>
              </a:lnSpc>
              <a:defRPr/>
            </a:pPr>
            <a:endParaRPr lang="el-GR" sz="2400" dirty="0" smtClean="0">
              <a:effectLst>
                <a:outerShdw blurRad="38100" dist="38100" dir="2700000" algn="tl">
                  <a:srgbClr val="336699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Φοράει </a:t>
            </a: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</a:rPr>
              <a:t>κοντοβράκι και είναι ξυπόλητος.</a:t>
            </a: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052736"/>
            <a:ext cx="2315400" cy="515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Ορθογώνιο 5"/>
          <p:cNvSpPr/>
          <p:nvPr/>
        </p:nvSpPr>
        <p:spPr>
          <a:xfrm>
            <a:off x="323528" y="278378"/>
            <a:ext cx="525658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4800" b="1" kern="10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Times New Roman"/>
              </a:rPr>
              <a:t>Ο </a:t>
            </a:r>
            <a:r>
              <a:rPr lang="el-GR" sz="4800" b="1" kern="10" cap="none" spc="0" dirty="0" err="1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Times New Roman"/>
              </a:rPr>
              <a:t>Κολλητήρης</a:t>
            </a:r>
            <a:endParaRPr lang="el-GR" sz="4800" b="1" cap="none" spc="0" dirty="0">
              <a:ln w="31550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26482" y="1412776"/>
            <a:ext cx="6017518" cy="5256212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Ονομάζεται  Ζαχαρίας.</a:t>
            </a:r>
            <a:r>
              <a:rPr lang="el-GR" sz="2400" dirty="0" smtClean="0"/>
              <a:t> </a:t>
            </a:r>
            <a:endParaRPr lang="el-GR" sz="4000" dirty="0">
              <a:effectLst>
                <a:outerShdw blurRad="38100" dist="38100" dir="2700000" algn="tl">
                  <a:srgbClr val="336699"/>
                </a:outerShdw>
              </a:effectLst>
            </a:endParaRPr>
          </a:p>
          <a:p>
            <a:pPr eaLnBrk="1" hangingPunct="1">
              <a:defRPr/>
            </a:pP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Νομίζει ότι είναι </a:t>
            </a: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</a:rPr>
              <a:t>ωραίος, μοντέρνος, </a:t>
            </a:r>
          </a:p>
          <a:p>
            <a:pPr eaLnBrk="1" hangingPunct="1">
              <a:defRPr/>
            </a:pP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</a:rPr>
              <a:t>Είναι κοντός κι έχει ένα πελώριο κεφάλι 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... </a:t>
            </a: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</a:rPr>
              <a:t>για να χωρέσει όλη την «εξυπνάδα» του και 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έχει μια τεράστια </a:t>
            </a: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</a:rPr>
              <a:t>μύτη.</a:t>
            </a:r>
          </a:p>
          <a:p>
            <a:pPr eaLnBrk="1" hangingPunct="1">
              <a:defRPr/>
            </a:pP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Επειδή πιστεύει </a:t>
            </a: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</a:rPr>
              <a:t>πως είναι όμορφος, κοροϊδεύει τους άλλους ως άσχημους.</a:t>
            </a:r>
          </a:p>
          <a:p>
            <a:pPr eaLnBrk="1" hangingPunct="1">
              <a:defRPr/>
            </a:pP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</a:rPr>
              <a:t>Κάθε φράση του τελειώνει με το χαρακτηριστικό ουίτς, που προκαλεί γέλιο.</a:t>
            </a:r>
          </a:p>
          <a:p>
            <a:pPr eaLnBrk="1" hangingPunct="1">
              <a:defRPr/>
            </a:pP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Είναι </a:t>
            </a: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</a:rPr>
              <a:t>μαμμόθρεφτος και 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	νομίζει ότι είναι μορφωμένος και σπουδαίος.</a:t>
            </a:r>
            <a:endParaRPr lang="el-GR" sz="2400" dirty="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2586930" cy="4104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Ορθογώνιο 4"/>
          <p:cNvSpPr/>
          <p:nvPr/>
        </p:nvSpPr>
        <p:spPr>
          <a:xfrm>
            <a:off x="1067307" y="260648"/>
            <a:ext cx="747589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4800" b="1" kern="10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Times New Roman"/>
              </a:rPr>
              <a:t>Ο Μορφονιός</a:t>
            </a:r>
            <a:endParaRPr lang="el-GR" sz="4800" b="1" cap="none" spc="0" dirty="0">
              <a:ln w="31550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6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5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4" dur="5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8" dur="5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52264" y="-82004"/>
            <a:ext cx="8686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l-GR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</a:t>
            </a:r>
            <a:r>
              <a:rPr lang="el-G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Ο Μπάρμπα-Γιώργος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03848" y="1156792"/>
            <a:ext cx="5688632" cy="4997450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</a:rPr>
              <a:t>Είναι ο βουνίσιος 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χωριάτης. </a:t>
            </a: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</a:rPr>
              <a:t>' Άνθρωπος δυνατός, τίμιος πολύ αγαθός. Του αρέσει το τζάμπα 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και έχει </a:t>
            </a: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</a:rPr>
              <a:t>μεγάλη μανία να παντρευτεί. </a:t>
            </a:r>
            <a:endParaRPr lang="el-GR" sz="2400" dirty="0" smtClean="0">
              <a:effectLst>
                <a:outerShdw blurRad="38100" dist="38100" dir="2700000" algn="tl">
                  <a:srgbClr val="336699"/>
                </a:outerShdw>
              </a:effectLst>
            </a:endParaRPr>
          </a:p>
          <a:p>
            <a:pPr eaLnBrk="1" hangingPunct="1">
              <a:defRPr/>
            </a:pPr>
            <a:endParaRPr lang="el-GR" sz="1000" dirty="0" smtClean="0">
              <a:effectLst>
                <a:outerShdw blurRad="38100" dist="38100" dir="2700000" algn="tl">
                  <a:srgbClr val="336699"/>
                </a:outerShdw>
              </a:effectLst>
            </a:endParaRPr>
          </a:p>
          <a:p>
            <a:pPr eaLnBrk="1" hangingPunct="1">
              <a:defRPr/>
            </a:pP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Ο </a:t>
            </a: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</a:rPr>
              <a:t>Καραγκιόζης γνωρίζοντας όλα αυτά τον μπλέκει πολλές 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φορές </a:t>
            </a: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</a:rPr>
              <a:t>σε 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αστείες περιπέτειες μαζί με τα κολλητήρια και αυτός δεν </a:t>
            </a: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</a:rPr>
              <a:t>διστάζει να 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τα ξυλοφορτώσει για </a:t>
            </a: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</a:rPr>
              <a:t>τις 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πλάκες που </a:t>
            </a: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</a:rPr>
              <a:t>του 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σκαρώνουν.</a:t>
            </a:r>
          </a:p>
          <a:p>
            <a:pPr eaLnBrk="1" hangingPunct="1">
              <a:defRPr/>
            </a:pPr>
            <a:endParaRPr lang="el-GR" sz="1000" dirty="0" smtClean="0">
              <a:effectLst>
                <a:outerShdw blurRad="38100" dist="38100" dir="2700000" algn="tl">
                  <a:srgbClr val="336699"/>
                </a:outerShdw>
              </a:effectLst>
            </a:endParaRPr>
          </a:p>
          <a:p>
            <a:pPr eaLnBrk="1" hangingPunct="1">
              <a:defRPr/>
            </a:pP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Χαρακτηριστικό </a:t>
            </a: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</a:rPr>
              <a:t>του είναι 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ότι μιλάει χωριάτικα.</a:t>
            </a:r>
            <a:endParaRPr lang="el-GR" sz="2400" dirty="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73696"/>
            <a:ext cx="2769357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30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30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300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5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560" y="404664"/>
            <a:ext cx="8136904" cy="1143000"/>
          </a:xfrm>
        </p:spPr>
        <p:txBody>
          <a:bodyPr/>
          <a:lstStyle/>
          <a:p>
            <a:pPr eaLnBrk="1" hangingPunct="1">
              <a:defRPr/>
            </a:pPr>
            <a:r>
              <a:rPr lang="el-GR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</a:t>
            </a:r>
            <a:r>
              <a:rPr lang="el-GR" b="1" dirty="0">
                <a:solidFill>
                  <a:srgbClr val="CC00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Ο Εβραίος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19872" y="1700808"/>
            <a:ext cx="5338242" cy="4997450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</a:rPr>
              <a:t>Σπιτονοικοκύρης του Καραγκιόζη. 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Τον πιέζει να του πληρώσει τα ενοίκια, </a:t>
            </a: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</a:rPr>
              <a:t>φοβάται το δικαστήριο και φυσικά και τους καβγάδες. </a:t>
            </a:r>
            <a:endParaRPr lang="el-GR" sz="2400" dirty="0" smtClean="0">
              <a:effectLst>
                <a:outerShdw blurRad="38100" dist="38100" dir="2700000" algn="tl">
                  <a:srgbClr val="336699"/>
                </a:outerShdw>
              </a:effectLst>
            </a:endParaRPr>
          </a:p>
          <a:p>
            <a:pPr eaLnBrk="1" hangingPunct="1">
              <a:defRPr/>
            </a:pP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Δε δέχεται να πληρωθεί το </a:t>
            </a: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</a:rPr>
              <a:t>Σάββατο κι ο Καραγκιόζης του λέει πως 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θα </a:t>
            </a: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</a:rPr>
              <a:t>τον πληρώσει μόνο Σάββατο. </a:t>
            </a: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675" y="1111919"/>
            <a:ext cx="2533575" cy="5067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48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548680"/>
            <a:ext cx="8686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l-GR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</a:t>
            </a:r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Σιορ Διονύσιος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59832" y="1860550"/>
            <a:ext cx="5904656" cy="4997450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Είναι από Ζάκυνθο,από παλιά </a:t>
            </a: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</a:rPr>
              <a:t>αρχοντική οικογένεια 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που έγινε φτωχή. </a:t>
            </a:r>
          </a:p>
          <a:p>
            <a:pPr eaLnBrk="1" hangingPunct="1">
              <a:defRPr/>
            </a:pP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Πάντα καλοντυμένος. </a:t>
            </a:r>
          </a:p>
          <a:p>
            <a:pPr eaLnBrk="1" hangingPunct="1">
              <a:defRPr/>
            </a:pP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Κάνει τον σπουδαίο, μα την πατάει και </a:t>
            </a: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</a:rPr>
              <a:t>τις περισσότερες φορές τρώει ξύλο.</a:t>
            </a:r>
          </a:p>
        </p:txBody>
      </p:sp>
      <p:pic>
        <p:nvPicPr>
          <p:cNvPr id="12290" name="Picture 2" descr="Διονύσιος - Καραγκιόζης Σπυρόπουλου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5" r="28465"/>
          <a:stretch/>
        </p:blipFill>
        <p:spPr bwMode="auto">
          <a:xfrm flipH="1">
            <a:off x="323528" y="476672"/>
            <a:ext cx="2358435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0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332656"/>
            <a:ext cx="8686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l-GR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</a:t>
            </a:r>
            <a:r>
              <a:rPr lang="el-GR" sz="48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Σταύρακας</a:t>
            </a:r>
            <a:endParaRPr lang="el-GR" sz="4800" b="1" dirty="0">
              <a:solidFill>
                <a:srgbClr val="FF66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43808" y="1860550"/>
            <a:ext cx="6120680" cy="4997450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Μιλάει μάγκικα, φοράει καπέλο </a:t>
            </a: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</a:rPr>
              <a:t>και 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στο </a:t>
            </a: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</a:rPr>
              <a:t>μακρύ του χέρι 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κρατάει κομπολόι.</a:t>
            </a:r>
          </a:p>
          <a:p>
            <a:pPr eaLnBrk="1" hangingPunct="1">
              <a:defRPr/>
            </a:pPr>
            <a:endParaRPr lang="el-GR" sz="1000" dirty="0">
              <a:effectLst>
                <a:outerShdw blurRad="38100" dist="38100" dir="2700000" algn="tl">
                  <a:srgbClr val="336699"/>
                </a:outerShdw>
              </a:effectLst>
            </a:endParaRPr>
          </a:p>
          <a:p>
            <a:pPr eaLnBrk="1" hangingPunct="1">
              <a:defRPr/>
            </a:pP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</a:rPr>
              <a:t>Είναι ψεύτης και 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καυχησιάρης.</a:t>
            </a:r>
          </a:p>
          <a:p>
            <a:pPr eaLnBrk="1" hangingPunct="1">
              <a:defRPr/>
            </a:pPr>
            <a:endParaRPr lang="el-GR" sz="1000" dirty="0" smtClean="0">
              <a:effectLst>
                <a:outerShdw blurRad="38100" dist="38100" dir="2700000" algn="tl">
                  <a:srgbClr val="336699"/>
                </a:outerShdw>
              </a:effectLst>
            </a:endParaRPr>
          </a:p>
          <a:p>
            <a:pPr eaLnBrk="1" hangingPunct="1">
              <a:defRPr/>
            </a:pP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Διηγείται </a:t>
            </a: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</a:rPr>
              <a:t>ανύπαρκτες παλικαριές του, για να 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τον </a:t>
            </a: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</a:rPr>
              <a:t>θαυμάζουν και να τον 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φοβούνται, ενώ </a:t>
            </a: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</a:rPr>
              <a:t>κατά βάθος είναι 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δειλός.</a:t>
            </a:r>
            <a:endParaRPr lang="el-GR" sz="2400" dirty="0">
              <a:effectLst>
                <a:outerShdw blurRad="38100" dist="38100" dir="2700000" algn="tl">
                  <a:srgbClr val="336699"/>
                </a:outerShdw>
              </a:effectLst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2592288" cy="51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253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7975" y="620688"/>
            <a:ext cx="8686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l-GR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</a:t>
            </a:r>
            <a:r>
              <a:rPr lang="el-GR" sz="4800" b="1" dirty="0">
                <a:solidFill>
                  <a:srgbClr val="CC00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Ο </a:t>
            </a:r>
            <a:r>
              <a:rPr lang="el-GR" sz="4800" b="1" dirty="0" err="1">
                <a:solidFill>
                  <a:srgbClr val="CC00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Βεζύρης</a:t>
            </a:r>
            <a:endParaRPr lang="el-GR" sz="4800" b="1" dirty="0">
              <a:solidFill>
                <a:srgbClr val="CC0099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03848" y="2060848"/>
            <a:ext cx="5652120" cy="4997450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</a:rPr>
              <a:t>Είναι ο 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Τούρκος αφέντης με επίσημο, σοβαρό</a:t>
            </a: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</a:rPr>
              <a:t>, αυστηρό 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ύφος.</a:t>
            </a:r>
          </a:p>
          <a:p>
            <a:pPr eaLnBrk="1" hangingPunct="1">
              <a:defRPr/>
            </a:pPr>
            <a:endParaRPr lang="el-GR" sz="1000" dirty="0" smtClean="0">
              <a:effectLst>
                <a:outerShdw blurRad="38100" dist="38100" dir="2700000" algn="tl">
                  <a:srgbClr val="336699"/>
                </a:outerShdw>
              </a:effectLst>
            </a:endParaRPr>
          </a:p>
          <a:p>
            <a:pPr eaLnBrk="1" hangingPunct="1">
              <a:defRPr/>
            </a:pP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</a:rPr>
              <a:t>Είναι με </a:t>
            </a: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</a:rPr>
              <a:t>πλούσιο ντύσιμο και δεν τραγουδάει ποτέ όπως τα άλλα πρόσωπα του θιάσου.</a:t>
            </a:r>
            <a:r>
              <a:rPr lang="el-GR" sz="2400" dirty="0"/>
              <a:t> </a:t>
            </a: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375" y="836712"/>
            <a:ext cx="2526237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Χειροποίητη ξύλινη φιγούρα καραγκιόζη για θέατρο σκιών ΒΕΖΥΡΗΣ 37cm |  Papyroc.gr Eshop Βιβλιοχαρτοπωλείο On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" name="AutoShape 4" descr="Χειροποίητη ξύλινη φιγούρα καραγκιόζη για θέατρο σκιών ΒΕΖΥΡΗΣ 37cm |  Papyroc.gr Eshop Βιβλιοχαρτοπωλείο Onlin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" name="AutoShape 6" descr="Χειροποίητη ξύλινη φιγούρα καραγκιόζη για θέατρο σκιών ΒΕΖΥΡΗΣ 37c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85" decel="100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85" decel="100000"/>
                                        <p:tgtEl>
                                          <p:spTgt spid="2355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385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385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355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88640"/>
            <a:ext cx="8229600" cy="1143000"/>
          </a:xfrm>
        </p:spPr>
        <p:txBody>
          <a:bodyPr/>
          <a:lstStyle/>
          <a:p>
            <a:r>
              <a:rPr lang="el-GR" dirty="0" smtClean="0"/>
              <a:t>Πηγές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51520" y="1600200"/>
            <a:ext cx="8568952" cy="4525963"/>
          </a:xfrm>
        </p:spPr>
        <p:txBody>
          <a:bodyPr/>
          <a:lstStyle/>
          <a:p>
            <a:r>
              <a:rPr lang="en-US" sz="1800" dirty="0">
                <a:hlinkClick r:id="rId2"/>
              </a:rPr>
              <a:t>https://www.archaiologia.gr/blog/photo/%CE%B7-%CE%B1%CE%B3%CE%BB%CE%B1%CE%90%CE%B1-%CF%84%CE%BF%CF%85-%CE%B5-%CF%83%CF%80%CE%B1%CE%B8%CE%AC%CF%81%CE%B7-%CF%83%CF%80%CE%B1%CE%B8%CE%AC%CF%81%CE%B5%CE%B9%CE%BF-%</a:t>
            </a:r>
            <a:r>
              <a:rPr lang="en-US" sz="1800" dirty="0" smtClean="0">
                <a:hlinkClick r:id="rId2"/>
              </a:rPr>
              <a:t>CE%BC%CE%BF%CF%85%CF%83</a:t>
            </a:r>
            <a:endParaRPr lang="el-GR" sz="1800" dirty="0" smtClean="0"/>
          </a:p>
          <a:p>
            <a:endParaRPr lang="el-GR" sz="1800" dirty="0" smtClean="0"/>
          </a:p>
          <a:p>
            <a:r>
              <a:rPr lang="en-US" sz="1800" dirty="0">
                <a:hlinkClick r:id="rId3"/>
              </a:rPr>
              <a:t>https://www.google.com/search?q=%CE%BA%CE%B1%CF%81%CE%B1%CE%B3%CE%BA%CE%B9%CE%BF%CE%B6%CE%B7%CF%82+%</a:t>
            </a:r>
            <a:r>
              <a:rPr lang="en-US" sz="1800" dirty="0" smtClean="0">
                <a:hlinkClick r:id="rId3"/>
              </a:rPr>
              <a:t>CF%86%CE%B9%CE%B3%CE%BF%CF%85%CF%81%CE%B1</a:t>
            </a:r>
            <a:endParaRPr lang="el-GR" sz="1800" dirty="0" smtClean="0"/>
          </a:p>
          <a:p>
            <a:endParaRPr lang="el-GR" sz="2000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497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Δεν υπάρχει διαθέσιμη περιγραφή για τη φωτογραφία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40768"/>
            <a:ext cx="8138142" cy="4577705"/>
          </a:xfrm>
          <a:prstGeom prst="rect">
            <a:avLst/>
          </a:prstGeom>
          <a:ln w="2286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82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2987824" y="188640"/>
            <a:ext cx="309634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600" b="1" kern="10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Times New Roman"/>
              </a:rPr>
              <a:t>Αφίσες</a:t>
            </a:r>
            <a:r>
              <a:rPr lang="el-GR" sz="6600" b="1" kern="10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el-GR" sz="6600" b="1" cap="none" spc="0" dirty="0">
              <a:ln w="31550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0" name="Picture 2" descr="καραγκιόζης - Βωλά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72468" y="1484784"/>
            <a:ext cx="3528392" cy="496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καραγκιόζης - Βωλά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8" r="859"/>
          <a:stretch/>
        </p:blipFill>
        <p:spPr bwMode="auto">
          <a:xfrm>
            <a:off x="5148064" y="1484784"/>
            <a:ext cx="3384376" cy="497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/>
          <p:nvPr/>
        </p:nvSpPr>
        <p:spPr>
          <a:xfrm>
            <a:off x="1979712" y="188640"/>
            <a:ext cx="612068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600" b="1" kern="10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Times New Roman"/>
              </a:rPr>
              <a:t>Θέατρο σκιών </a:t>
            </a:r>
            <a:endParaRPr lang="el-GR" sz="6600" b="1" cap="none" spc="0" dirty="0">
              <a:ln w="31550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4" name="Picture 2" descr="Ο Καραγκιόζης ενάντια στον ρατσισμό και την ξενοφοβία | Η Εφημερίδα των  Συντακτώ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7790966" cy="413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corinthia.events/wp-content/uploads/2017/07/theatro-skion-panagioti-xatzianagnosto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29000"/>
            <a:ext cx="453650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1067307" y="116632"/>
            <a:ext cx="747589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600" b="1" kern="10" cap="none" spc="0" dirty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Times New Roman"/>
              </a:rPr>
              <a:t>Καραγκιοζοπαίχτες</a:t>
            </a:r>
            <a:endParaRPr lang="el-GR" sz="6600" b="1" cap="none" spc="0" dirty="0">
              <a:ln w="31550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6" name="Picture 2" descr="Ο Καραγκιόζης και το Φάντασμα του Σεραγίου» από το Παραδοσιακό Θέατρο Σκιών  του Χρήστου Συρμακέζη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1" y="1387047"/>
            <a:ext cx="4426782" cy="271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user\Downloads\ΕΙΚΟΝΕΣ ΓΙΑ ppt\ΚΑΡΑΓΚΙΟΖΗΣ\karagkiozis (2)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78" y="808619"/>
            <a:ext cx="2492898" cy="3895154"/>
          </a:xfrm>
          <a:prstGeom prst="rect">
            <a:avLst/>
          </a:prstGeom>
          <a:noFill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958755"/>
            <a:ext cx="2706509" cy="301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Ορθογώνιο 6"/>
          <p:cNvSpPr/>
          <p:nvPr/>
        </p:nvSpPr>
        <p:spPr>
          <a:xfrm>
            <a:off x="1067307" y="116632"/>
            <a:ext cx="747589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600" b="1" kern="10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Times New Roman"/>
              </a:rPr>
              <a:t>Καραγκιόζης</a:t>
            </a:r>
            <a:endParaRPr lang="el-GR" sz="6600" b="1" cap="none" spc="0" dirty="0">
              <a:ln w="31550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121" name="Picture 1" descr="C:\Users\Νίκος\Downloads\ΚΑΡΑΓΚΙΟΖΗΣ-ΣΟΥΣΤΑ.pn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9" r="24586"/>
          <a:stretch/>
        </p:blipFill>
        <p:spPr bwMode="auto">
          <a:xfrm>
            <a:off x="6372200" y="1700808"/>
            <a:ext cx="1982881" cy="385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31840" y="1185427"/>
            <a:ext cx="5880957" cy="4997450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Είναι πολύ φτωχός που φαίνεται 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και</a:t>
            </a:r>
            <a:r>
              <a:rPr lang="en-US" sz="2400" dirty="0" smtClean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  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από </a:t>
            </a: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τα μπαλωμένα ρούχα και τα ξυπόλητα πόδια 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του. </a:t>
            </a:r>
          </a:p>
          <a:p>
            <a:pPr eaLnBrk="1" hangingPunct="1">
              <a:defRPr/>
            </a:pP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Έχει </a:t>
            </a: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τρία παιδιά και μένει σε μια ετοιμόρροπη καλύβα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.</a:t>
            </a:r>
            <a:endParaRPr lang="el-GR" sz="2400" dirty="0">
              <a:effectLst>
                <a:outerShdw blurRad="38100" dist="38100" dir="2700000" algn="tl">
                  <a:srgbClr val="336699"/>
                </a:outerShdw>
              </a:effectLst>
              <a:latin typeface="Comic Sans MS" pitchFamily="66" charset="0"/>
            </a:endParaRPr>
          </a:p>
          <a:p>
            <a:pPr eaLnBrk="1" hangingPunct="1">
              <a:defRPr/>
            </a:pP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Είναι τολμηρός, </a:t>
            </a: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πανέξυπνος, καταφερτζής και πολυμήχανος, 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πάντα πειραχτήρι. </a:t>
            </a: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Πειράζει τους 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πάντες, </a:t>
            </a: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μα πάνω απ’ όλα 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κοροϊδεύει </a:t>
            </a: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τον ίδιο του τον εαυτό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.</a:t>
            </a:r>
            <a:endParaRPr lang="el-GR" sz="2400" dirty="0">
              <a:effectLst>
                <a:outerShdw blurRad="38100" dist="38100" dir="2700000" algn="tl">
                  <a:srgbClr val="336699"/>
                </a:outerShdw>
              </a:effectLst>
              <a:latin typeface="Comic Sans MS" pitchFamily="66" charset="0"/>
            </a:endParaRPr>
          </a:p>
          <a:p>
            <a:pPr eaLnBrk="1" hangingPunct="1">
              <a:defRPr/>
            </a:pP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Φίλο αχώριστο έχει τον Χατζηαβάτη που μαζί 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μπλέκονται </a:t>
            </a: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σε ένα σωρό αστείες περιπέτειες.</a:t>
            </a:r>
            <a:r>
              <a:rPr lang="el-GR" sz="1600" dirty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/>
            </a:r>
            <a:br>
              <a:rPr lang="el-GR" sz="1600" dirty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</a:br>
            <a:endParaRPr lang="el-GR" sz="1600" dirty="0">
              <a:effectLst>
                <a:outerShdw blurRad="38100" dist="38100" dir="2700000" algn="tl">
                  <a:srgbClr val="336699"/>
                </a:outerShdw>
              </a:effectLst>
              <a:latin typeface="Comic Sans MS" pitchFamily="66" charset="0"/>
            </a:endParaRPr>
          </a:p>
        </p:txBody>
      </p:sp>
      <p:pic>
        <p:nvPicPr>
          <p:cNvPr id="6150" name="Picture 6" descr="untitl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2525974" cy="484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Ορθογώνιο 4"/>
          <p:cNvSpPr/>
          <p:nvPr/>
        </p:nvSpPr>
        <p:spPr>
          <a:xfrm>
            <a:off x="1259632" y="149026"/>
            <a:ext cx="63130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4800" b="1" kern="10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Times New Roman"/>
              </a:rPr>
              <a:t>Ο Καραγκιόζης</a:t>
            </a:r>
            <a:endParaRPr lang="el-GR" sz="4800" b="1" cap="none" spc="0" dirty="0">
              <a:ln w="31550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88 0.00625 C -0.21111 -0.06636 -0.17934 -0.13873 -0.15243 -0.13734 C -0.12517 -0.13595 -0.11024 0.01758 -0.07951 0.0148 C -0.04878 0.01203 -0.00538 -0.15838 0.03247 -0.15445 C 0.07049 -0.15052 0.10834 0.03792 0.14792 0.03792 C 0.18768 0.03792 0.2323 -0.15029 0.27066 -0.15445 C 0.30903 -0.15861 0.33733 0.01203 0.37743 0.01272 C 0.41736 0.01341 0.47205 -0.1519 0.51059 -0.15005 C 0.54914 -0.1482 0.57049 0.02104 0.60834 0.02312 C 0.64636 0.02521 0.70539 -0.13456 0.7382 -0.13734 C 0.77101 -0.14011 0.82483 0.00463 0.80573 0.00625 C 0.78664 0.00786 0.67622 -0.12508 0.62431 -0.12693 C 0.5724 -0.12878 0.53664 -0.00416 0.49462 -0.00416 C 0.45261 -0.00416 0.41077 -0.12763 0.37188 -0.12693 C 0.33299 -0.12624 0.30122 -0.00115 0.26181 -3.2948E-6 C 0.22223 0.00116 0.17431 -0.12046 0.13559 -0.12046 C 0.09688 -0.12046 0.06285 -0.06034 0.029 -3.2948E-6 " pathEditMode="relative" rAng="0" ptsTypes="aaaaaaaaaaaaaaaaA">
                                      <p:cBhvr>
                                        <p:cTn id="13" dur="5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00" y="-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250"/>
                            </p:stCondLst>
                            <p:childTnLst>
                              <p:par>
                                <p:cTn id="1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2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5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750"/>
                            </p:stCondLst>
                            <p:childTnLst>
                              <p:par>
                                <p:cTn id="2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32138" y="1600200"/>
            <a:ext cx="5554662" cy="4997450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Είναι πονηρός</a:t>
            </a: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, 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φουκαράς</a:t>
            </a: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, αδύνατος 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δειλός</a:t>
            </a:r>
            <a:r>
              <a:rPr lang="en-US" sz="2400" dirty="0" smtClean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, 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κόλακας</a:t>
            </a:r>
            <a:r>
              <a:rPr lang="en-US" sz="2400" dirty="0" smtClean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 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και </a:t>
            </a:r>
            <a:r>
              <a:rPr lang="el-GR" sz="2400" dirty="0" err="1" smtClean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φοβιτσιάρης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.</a:t>
            </a:r>
            <a:endParaRPr lang="el-GR" sz="2400" dirty="0">
              <a:effectLst>
                <a:outerShdw blurRad="38100" dist="38100" dir="2700000" algn="tl">
                  <a:srgbClr val="336699"/>
                </a:outerShdw>
              </a:effectLst>
              <a:latin typeface="Comic Sans MS" pitchFamily="66" charset="0"/>
            </a:endParaRPr>
          </a:p>
          <a:p>
            <a:pPr eaLnBrk="1" hangingPunct="1">
              <a:defRPr/>
            </a:pPr>
            <a:r>
              <a:rPr lang="el-GR" sz="1000" dirty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/>
            </a:r>
            <a:br>
              <a:rPr lang="el-GR" sz="1000" dirty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</a:b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Κάνει συνήθως τον τελάλη ή 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βρίσκει ανθρώπους </a:t>
            </a: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για διάφορες δουλειές, 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    η </a:t>
            </a: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φωνή του είναι ψιλή 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.</a:t>
            </a:r>
          </a:p>
          <a:p>
            <a:pPr eaLnBrk="1" hangingPunct="1">
              <a:defRPr/>
            </a:pPr>
            <a:endParaRPr lang="el-GR" sz="800" dirty="0">
              <a:effectLst>
                <a:outerShdw blurRad="38100" dist="38100" dir="2700000" algn="tl">
                  <a:srgbClr val="336699"/>
                </a:outerShdw>
              </a:effectLst>
              <a:latin typeface="Comic Sans MS" pitchFamily="66" charset="0"/>
            </a:endParaRPr>
          </a:p>
          <a:p>
            <a:pPr eaLnBrk="1" hangingPunct="1">
              <a:defRPr/>
            </a:pP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Πάντα φροντίζει να τα πάει καλά με τον Πασά που τον φοβάται και θέλει να τον καλοπιάνει.</a:t>
            </a:r>
            <a:endParaRPr lang="el-GR" sz="2400" dirty="0">
              <a:effectLst>
                <a:outerShdw blurRad="38100" dist="38100" dir="2700000" algn="tl">
                  <a:srgbClr val="336699"/>
                </a:outerShdw>
              </a:effectLst>
              <a:latin typeface="Comic Sans MS" pitchFamily="66" charset="0"/>
            </a:endParaRPr>
          </a:p>
          <a:p>
            <a:pPr eaLnBrk="1" hangingPunct="1">
              <a:defRPr/>
            </a:pP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Π</a:t>
            </a:r>
            <a:r>
              <a:rPr lang="el-GR" sz="2400" dirty="0" smtClean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άντα </a:t>
            </a:r>
            <a:r>
              <a:rPr lang="el-GR" sz="2400" dirty="0">
                <a:effectLst>
                  <a:outerShdw blurRad="38100" dist="38100" dir="2700000" algn="tl">
                    <a:srgbClr val="336699"/>
                  </a:outerShdw>
                </a:effectLst>
                <a:latin typeface="Comic Sans MS" pitchFamily="66" charset="0"/>
              </a:rPr>
              <a:t>στην τελευταία σκηνή αποχαιρετάει το κοινό μαζί με τον φίλο του τον Καραγκιόζη.</a:t>
            </a: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2630314" cy="5260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Ορθογώνιο 5"/>
          <p:cNvSpPr/>
          <p:nvPr/>
        </p:nvSpPr>
        <p:spPr>
          <a:xfrm>
            <a:off x="1668105" y="522039"/>
            <a:ext cx="747589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4800" b="1" kern="10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Times New Roman"/>
              </a:rPr>
              <a:t>Ο </a:t>
            </a:r>
            <a:r>
              <a:rPr lang="el-GR" sz="4800" b="1" kern="10" cap="none" spc="0" dirty="0" err="1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Times New Roman"/>
              </a:rPr>
              <a:t>Χατζηαβάτη</a:t>
            </a:r>
            <a:r>
              <a:rPr lang="el-GR" sz="4800" b="1" kern="10" dirty="0" err="1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Times New Roman"/>
              </a:rPr>
              <a:t>ς</a:t>
            </a:r>
            <a:endParaRPr lang="el-GR" sz="4800" b="1" cap="none" spc="0" dirty="0">
              <a:ln w="31550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8136" y="1484784"/>
            <a:ext cx="5201976" cy="61658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l-GR" sz="2400" dirty="0"/>
              <a:t>Η γυναίκα του Καραγκιόζη.</a:t>
            </a:r>
          </a:p>
          <a:p>
            <a:pPr eaLnBrk="1" hangingPunct="1">
              <a:lnSpc>
                <a:spcPct val="80000"/>
              </a:lnSpc>
              <a:defRPr/>
            </a:pPr>
            <a:endParaRPr lang="el-GR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l-GR" sz="2400" dirty="0" smtClean="0"/>
              <a:t>Εμφανίζεται κακοντυμένη και </a:t>
            </a:r>
            <a:r>
              <a:rPr lang="el-GR" sz="2400" dirty="0"/>
              <a:t>άσχημη</a:t>
            </a:r>
            <a:r>
              <a:rPr lang="el-GR" sz="2400" dirty="0" smtClean="0"/>
              <a:t>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400" dirty="0" smtClean="0"/>
              <a:t>Συνήθως </a:t>
            </a:r>
            <a:r>
              <a:rPr lang="el-GR" sz="2400" dirty="0"/>
              <a:t>δεν εμφανίζεται στην σκηνή, αλλά η χαρακτηριστικά γκρινιάρα της φωνή ακούγεται μέσα από το σπίτι του Καραγκιόζη να παραπονιέται, γιατί η ίδια και τα κολλητήρια μένουν </a:t>
            </a:r>
            <a:r>
              <a:rPr lang="el-GR" sz="2400" dirty="0" smtClean="0"/>
              <a:t>νηστικοί.</a:t>
            </a:r>
            <a:endParaRPr lang="el-GR" sz="2400" dirty="0"/>
          </a:p>
          <a:p>
            <a:pPr eaLnBrk="1" hangingPunct="1">
              <a:lnSpc>
                <a:spcPct val="80000"/>
              </a:lnSpc>
              <a:defRPr/>
            </a:pPr>
            <a:endParaRPr lang="el-GR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l-GR" sz="2400" dirty="0"/>
              <a:t>Πάντα υπομονετική με τα καμώματα του άντρα </a:t>
            </a:r>
            <a:r>
              <a:rPr lang="el-GR" sz="2400" dirty="0" smtClean="0"/>
              <a:t>της και πάντα έγκυος.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179513" y="349205"/>
            <a:ext cx="525658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4800" b="1" kern="10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Times New Roman"/>
              </a:rPr>
              <a:t>Η Αγλαΐα </a:t>
            </a:r>
            <a:endParaRPr lang="el-GR" sz="4800" b="1" cap="none" spc="0" dirty="0">
              <a:ln w="31550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146" name="Picture 2" descr="https://www.archaiologia.gr/wp-content/uploads/2013/02/088_efi-663x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09918"/>
            <a:ext cx="2866112" cy="518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6" dur="5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  <p:bldP spid="6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Curtain Call</Template>
  <TotalTime>307</TotalTime>
  <Words>467</Words>
  <Application>Microsoft Office PowerPoint</Application>
  <PresentationFormat>Προβολή στην οθόνη (4:3)</PresentationFormat>
  <Paragraphs>63</Paragraphs>
  <Slides>17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17</vt:i4>
      </vt:variant>
    </vt:vector>
  </HeadingPairs>
  <TitlesOfParts>
    <vt:vector size="18" baseType="lpstr">
      <vt:lpstr>Default Design</vt:lpstr>
      <vt:lpstr>Θέατρο  σκιών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               Ο Μπάρμπα-Γιώργος</vt:lpstr>
      <vt:lpstr>               Ο Εβραίος</vt:lpstr>
      <vt:lpstr>               Σιορ Διονύσιος</vt:lpstr>
      <vt:lpstr>               Σταύρακας</vt:lpstr>
      <vt:lpstr>               Ο Βεζύρης</vt:lpstr>
      <vt:lpstr>Πηγές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Θέατρο  σκιών</dc:title>
  <dc:creator>Maria</dc:creator>
  <cp:lastModifiedBy>Νίκος Ακ</cp:lastModifiedBy>
  <cp:revision>37</cp:revision>
  <dcterms:created xsi:type="dcterms:W3CDTF">2007-11-24T15:51:40Z</dcterms:created>
  <dcterms:modified xsi:type="dcterms:W3CDTF">2022-02-05T21:48:34Z</dcterms:modified>
</cp:coreProperties>
</file>