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media/image9.png" ContentType="image/png"/>
  <Override PartName="/ppt/media/image28.jpeg" ContentType="image/jpeg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23.jpeg" ContentType="image/jpeg"/>
  <Override PartName="/ppt/media/image8.png" ContentType="image/png"/>
  <Override PartName="/ppt/media/image29.jpeg" ContentType="image/jpe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24.jpeg" ContentType="image/jpeg"/>
  <Override PartName="/ppt/media/image17.png" ContentType="image/png"/>
  <Override PartName="/ppt/media/image18.png" ContentType="image/png"/>
  <Override PartName="/ppt/media/image19.png" ContentType="image/png"/>
  <Override PartName="/ppt/media/image20.jpeg" ContentType="image/jpeg"/>
  <Override PartName="/ppt/media/image21.jpeg" ContentType="image/jpeg"/>
  <Override PartName="/ppt/media/image22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30.jpeg" ContentType="image/jpeg"/>
  <Override PartName="/ppt/media/image31.jpeg" ContentType="image/jpeg"/>
  <Override PartName="/ppt/media/image32.jpeg" ContentType="image/jpeg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l-GR" sz="4400" spc="-1" strike="noStrike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l-GR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l-GR" sz="4400" spc="-1" strike="noStrike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l-GR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l-GR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l-GR" sz="4400" spc="-1" strike="noStrike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l-GR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l-GR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l-GR" sz="4400" spc="-1" strike="noStrike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l-GR" sz="4400" spc="-1" strike="noStrike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l-GR" sz="4400" spc="-1" strike="noStrike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l-GR" sz="4400" spc="-1" strike="noStrike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l-GR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l-GR" sz="4400" spc="-1" strike="noStrike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l-GR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l-GR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l-GR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l-GR" sz="4400" spc="-1" strike="noStrike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l-GR" sz="4400" spc="-1" strike="noStrike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l-GR" sz="4400" spc="-1" strike="noStrike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" descr=""/>
          <p:cNvPicPr/>
          <p:nvPr/>
        </p:nvPicPr>
        <p:blipFill>
          <a:blip r:embed="rId2"/>
          <a:stretch/>
        </p:blipFill>
        <p:spPr>
          <a:xfrm>
            <a:off x="0" y="4320"/>
            <a:ext cx="10078560" cy="7554600"/>
          </a:xfrm>
          <a:prstGeom prst="rect">
            <a:avLst/>
          </a:prstGeom>
          <a:ln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l-GR" sz="4400" spc="-1" strike="noStrike">
                <a:latin typeface="Arial"/>
              </a:rPr>
              <a:t>Πατήστε για επεξεργασία της μορφής κειμένου του τίτλου</a:t>
            </a:r>
            <a:endParaRPr b="0" lang="el-GR" sz="4400" spc="-1" strike="noStrike"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3200" spc="-1" strike="noStrike">
                <a:latin typeface="Arial"/>
              </a:rPr>
              <a:t>Πατήστε για επεξεργασία της μορφής κειμένου διάρθρωσης</a:t>
            </a:r>
            <a:endParaRPr b="0" lang="el-G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2800" spc="-1" strike="noStrike">
                <a:latin typeface="Arial"/>
              </a:rPr>
              <a:t>Δεύτερο επίπεδο διάρθρωσης</a:t>
            </a:r>
            <a:endParaRPr b="0" lang="el-G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400" spc="-1" strike="noStrike">
                <a:latin typeface="Arial"/>
              </a:rPr>
              <a:t>Τρίτο επίπεδο διάρθρωσης</a:t>
            </a:r>
            <a:endParaRPr b="0" lang="el-G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2000" spc="-1" strike="noStrike">
                <a:latin typeface="Arial"/>
              </a:rPr>
              <a:t>Τέταρτο επίπεδο διάρθρωσης</a:t>
            </a:r>
            <a:endParaRPr b="0" lang="el-G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latin typeface="Arial"/>
              </a:rPr>
              <a:t>Πέμπτο επίπεδο διάρθρωσης</a:t>
            </a:r>
            <a:endParaRPr b="0" lang="el-G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latin typeface="Arial"/>
              </a:rPr>
              <a:t>Έκτο επίπεδο διάρθρωσης</a:t>
            </a:r>
            <a:endParaRPr b="0" lang="el-G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latin typeface="Arial"/>
              </a:rPr>
              <a:t>Έβδομο επίπεδο διάρθρωσης</a:t>
            </a:r>
            <a:endParaRPr b="0" lang="el-G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" descr=""/>
          <p:cNvPicPr/>
          <p:nvPr/>
        </p:nvPicPr>
        <p:blipFill>
          <a:blip r:embed="rId2"/>
          <a:stretch/>
        </p:blipFill>
        <p:spPr>
          <a:xfrm>
            <a:off x="0" y="4320"/>
            <a:ext cx="10078560" cy="7554600"/>
          </a:xfrm>
          <a:prstGeom prst="rect">
            <a:avLst/>
          </a:prstGeom>
          <a:ln>
            <a:noFill/>
          </a:ln>
        </p:spPr>
      </p:pic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l-GR" sz="4400" spc="-1" strike="noStrike">
                <a:latin typeface="Arial"/>
              </a:rPr>
              <a:t>Πατήστε για επεξεργασία της μορφής κειμένου του τίτλου</a:t>
            </a:r>
            <a:endParaRPr b="0" lang="el-GR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3200" spc="-1" strike="noStrike">
                <a:latin typeface="Arial"/>
              </a:rPr>
              <a:t>Πατήστε για επεξεργασία της μορφής κειμένου διάρθρωσης</a:t>
            </a:r>
            <a:endParaRPr b="0" lang="el-G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2800" spc="-1" strike="noStrike">
                <a:latin typeface="Arial"/>
              </a:rPr>
              <a:t>Δεύτερο επίπεδο διάρθρωσης</a:t>
            </a:r>
            <a:endParaRPr b="0" lang="el-G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400" spc="-1" strike="noStrike">
                <a:latin typeface="Arial"/>
              </a:rPr>
              <a:t>Τρίτο επίπεδο διάρθρωσης</a:t>
            </a:r>
            <a:endParaRPr b="0" lang="el-G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2000" spc="-1" strike="noStrike">
                <a:latin typeface="Arial"/>
              </a:rPr>
              <a:t>Τέταρτο επίπεδο διάρθρωσης</a:t>
            </a:r>
            <a:endParaRPr b="0" lang="el-G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latin typeface="Arial"/>
              </a:rPr>
              <a:t>Πέμπτο επίπεδο διάρθρωσης</a:t>
            </a:r>
            <a:endParaRPr b="0" lang="el-G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latin typeface="Arial"/>
              </a:rPr>
              <a:t>Έκτο επίπεδο διάρθρωσης</a:t>
            </a:r>
            <a:endParaRPr b="0" lang="el-G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latin typeface="Arial"/>
              </a:rPr>
              <a:t>Έβδομο επίπεδο διάρθρωσης</a:t>
            </a:r>
            <a:endParaRPr b="0" lang="el-G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image" Target="../media/image28.jpeg"/><Relationship Id="rId3" Type="http://schemas.openxmlformats.org/officeDocument/2006/relationships/image" Target="../media/image29.jpeg"/><Relationship Id="rId4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image" Target="../media/image31.jpeg"/><Relationship Id="rId3" Type="http://schemas.openxmlformats.org/officeDocument/2006/relationships/image" Target="../media/image32.jpeg"/><Relationship Id="rId4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hyperlink" Target="https://youtu.be/D4D-Xt5qojg" TargetMode="Externa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21.jpeg"/><Relationship Id="rId3" Type="http://schemas.openxmlformats.org/officeDocument/2006/relationships/image" Target="../media/image22.jpeg"/><Relationship Id="rId4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image" Target="../media/image24.jpeg"/><Relationship Id="rId3" Type="http://schemas.openxmlformats.org/officeDocument/2006/relationships/image" Target="../media/image25.jpeg"/><Relationship Id="rId4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504360" y="1905480"/>
            <a:ext cx="9070560" cy="126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rmAutofit/>
          </a:bodyPr>
          <a:p>
            <a:pPr algn="ctr">
              <a:lnSpc>
                <a:spcPct val="100000"/>
              </a:lnSpc>
            </a:pPr>
            <a:r>
              <a:rPr b="1" lang="el-GR" sz="2400" spc="-1" strike="noStrike">
                <a:solidFill>
                  <a:srgbClr val="ffffff"/>
                </a:solidFill>
                <a:latin typeface="Comic Sans MS"/>
                <a:ea typeface="DejaVu Sans"/>
              </a:rPr>
              <a:t>   </a:t>
            </a:r>
            <a:r>
              <a:rPr b="1" lang="el-GR" sz="2400" spc="-1" strike="noStrike">
                <a:solidFill>
                  <a:srgbClr val="ffffff"/>
                </a:solidFill>
                <a:latin typeface="Comic Sans MS"/>
                <a:ea typeface="DejaVu Sans"/>
              </a:rPr>
              <a:t>ΠΑΙΧΝΙΔΙΑ ΜΕ ΤΗ ΣΚΙΑ ΚΑΙ ΤΟ ΦΩΣ </a:t>
            </a:r>
            <a:endParaRPr b="0" lang="el-GR" sz="2400" spc="-1" strike="noStrike">
              <a:latin typeface="Arial"/>
            </a:endParaRPr>
          </a:p>
        </p:txBody>
      </p:sp>
      <p:sp>
        <p:nvSpPr>
          <p:cNvPr id="79" name="CustomShape 2"/>
          <p:cNvSpPr/>
          <p:nvPr/>
        </p:nvSpPr>
        <p:spPr>
          <a:xfrm>
            <a:off x="504000" y="3552120"/>
            <a:ext cx="9070560" cy="487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</a:pPr>
            <a:r>
              <a:rPr b="0" lang="el-GR" sz="3200" spc="-1" strike="noStrike">
                <a:solidFill>
                  <a:srgbClr val="000000"/>
                </a:solidFill>
                <a:latin typeface="Arial"/>
                <a:ea typeface="DejaVu Sans"/>
              </a:rPr>
              <a:t>1ο  ΝΗΠΙΑΓΩΓΕΙΟ ΚΑΛΑΜΑΡΙΑΣ</a:t>
            </a:r>
            <a:endParaRPr b="0" lang="el-GR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4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1"/>
          <p:cNvSpPr/>
          <p:nvPr/>
        </p:nvSpPr>
        <p:spPr>
          <a:xfrm>
            <a:off x="2880000" y="230400"/>
            <a:ext cx="4030920" cy="1698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rmAutofit/>
          </a:bodyPr>
          <a:p>
            <a:pPr algn="ctr">
              <a:lnSpc>
                <a:spcPct val="100000"/>
              </a:lnSpc>
            </a:pPr>
            <a:r>
              <a:rPr b="1" lang="el-GR" sz="2400" spc="-1" strike="noStrike">
                <a:solidFill>
                  <a:srgbClr val="ffffff"/>
                </a:solidFill>
                <a:latin typeface="Arial"/>
                <a:ea typeface="DejaVu Sans"/>
              </a:rPr>
              <a:t>... τα προβάλλουμε !!  </a:t>
            </a:r>
            <a:endParaRPr b="0" lang="el-GR" sz="2400" spc="-1" strike="noStrike">
              <a:latin typeface="Arial"/>
            </a:endParaRPr>
          </a:p>
        </p:txBody>
      </p:sp>
      <p:pic>
        <p:nvPicPr>
          <p:cNvPr id="113" name="" descr=""/>
          <p:cNvPicPr/>
          <p:nvPr/>
        </p:nvPicPr>
        <p:blipFill>
          <a:blip r:embed="rId1"/>
          <a:stretch/>
        </p:blipFill>
        <p:spPr>
          <a:xfrm>
            <a:off x="3973680" y="3888000"/>
            <a:ext cx="2290320" cy="3053880"/>
          </a:xfrm>
          <a:prstGeom prst="rect">
            <a:avLst/>
          </a:prstGeom>
          <a:ln>
            <a:noFill/>
          </a:ln>
        </p:spPr>
      </p:pic>
      <p:pic>
        <p:nvPicPr>
          <p:cNvPr id="114" name="" descr=""/>
          <p:cNvPicPr/>
          <p:nvPr/>
        </p:nvPicPr>
        <p:blipFill>
          <a:blip r:embed="rId2"/>
          <a:stretch/>
        </p:blipFill>
        <p:spPr>
          <a:xfrm>
            <a:off x="804240" y="1512000"/>
            <a:ext cx="2723760" cy="3629880"/>
          </a:xfrm>
          <a:prstGeom prst="rect">
            <a:avLst/>
          </a:prstGeom>
          <a:ln>
            <a:noFill/>
          </a:ln>
        </p:spPr>
      </p:pic>
      <p:pic>
        <p:nvPicPr>
          <p:cNvPr id="115" name="" descr=""/>
          <p:cNvPicPr/>
          <p:nvPr/>
        </p:nvPicPr>
        <p:blipFill>
          <a:blip r:embed="rId3"/>
          <a:stretch/>
        </p:blipFill>
        <p:spPr>
          <a:xfrm>
            <a:off x="6480000" y="1296000"/>
            <a:ext cx="2592000" cy="3456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4000"/>
    </mc:Choice>
    <mc:Fallback>
      <p:transition spd="slow"/>
    </mc:Fallback>
  </mc:AlternateContent>
  <p:timing>
    <p:tnLst>
      <p:par>
        <p:cTn id="19" dur="indefinite" restart="never" nodeType="tmRoot">
          <p:childTnLst>
            <p:seq>
              <p:cTn id="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ustomShape 1"/>
          <p:cNvSpPr/>
          <p:nvPr/>
        </p:nvSpPr>
        <p:spPr>
          <a:xfrm>
            <a:off x="2880000" y="230400"/>
            <a:ext cx="4030920" cy="1698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rmAutofit/>
          </a:bodyPr>
          <a:p>
            <a:pPr algn="ctr">
              <a:lnSpc>
                <a:spcPct val="100000"/>
              </a:lnSpc>
            </a:pPr>
            <a:r>
              <a:rPr b="1" lang="el-GR" sz="2400" spc="-1" strike="noStrike">
                <a:solidFill>
                  <a:srgbClr val="ffffff"/>
                </a:solidFill>
                <a:latin typeface="Arial"/>
                <a:ea typeface="DejaVu Sans"/>
              </a:rPr>
              <a:t>  </a:t>
            </a:r>
            <a:endParaRPr b="0" lang="el-GR" sz="2400" spc="-1" strike="noStrike">
              <a:latin typeface="Arial"/>
            </a:endParaRPr>
          </a:p>
        </p:txBody>
      </p:sp>
      <p:pic>
        <p:nvPicPr>
          <p:cNvPr id="117" name="" descr=""/>
          <p:cNvPicPr/>
          <p:nvPr/>
        </p:nvPicPr>
        <p:blipFill>
          <a:blip r:embed="rId1"/>
          <a:stretch/>
        </p:blipFill>
        <p:spPr>
          <a:xfrm>
            <a:off x="6542640" y="589320"/>
            <a:ext cx="2745360" cy="3658680"/>
          </a:xfrm>
          <a:prstGeom prst="rect">
            <a:avLst/>
          </a:prstGeom>
          <a:ln>
            <a:noFill/>
          </a:ln>
        </p:spPr>
      </p:pic>
      <p:pic>
        <p:nvPicPr>
          <p:cNvPr id="118" name="" descr=""/>
          <p:cNvPicPr/>
          <p:nvPr/>
        </p:nvPicPr>
        <p:blipFill>
          <a:blip r:embed="rId2"/>
          <a:stretch/>
        </p:blipFill>
        <p:spPr>
          <a:xfrm>
            <a:off x="785880" y="648000"/>
            <a:ext cx="2886120" cy="3845880"/>
          </a:xfrm>
          <a:prstGeom prst="rect">
            <a:avLst/>
          </a:prstGeom>
          <a:ln>
            <a:noFill/>
          </a:ln>
        </p:spPr>
      </p:pic>
      <p:pic>
        <p:nvPicPr>
          <p:cNvPr id="119" name="" descr=""/>
          <p:cNvPicPr/>
          <p:nvPr/>
        </p:nvPicPr>
        <p:blipFill>
          <a:blip r:embed="rId3"/>
          <a:stretch/>
        </p:blipFill>
        <p:spPr>
          <a:xfrm>
            <a:off x="3888000" y="3793680"/>
            <a:ext cx="2448000" cy="32623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4000"/>
    </mc:Choice>
    <mc:Fallback>
      <p:transition spd="slow"/>
    </mc:Fallback>
  </mc:AlternateContent>
  <p:timing>
    <p:tnLst>
      <p:par>
        <p:cTn id="21" dur="indefinite" restart="never" nodeType="tmRoot">
          <p:childTnLst>
            <p:seq>
              <p:cTn id="2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504000" y="-210240"/>
            <a:ext cx="9070560" cy="3593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rmAutofit/>
          </a:bodyPr>
          <a:p>
            <a:pPr algn="ctr">
              <a:lnSpc>
                <a:spcPct val="100000"/>
              </a:lnSpc>
            </a:pPr>
            <a:br/>
            <a:r>
              <a:rPr b="1" lang="el-GR" sz="2400" spc="-1" strike="noStrike">
                <a:solidFill>
                  <a:srgbClr val="ffffff"/>
                </a:solidFill>
                <a:latin typeface="Arial"/>
                <a:ea typeface="DejaVu Sans"/>
              </a:rPr>
              <a:t>Ξεκινήσαμε παρακολουθώντας ένα παραμύθι στο διαδίκτυο</a:t>
            </a:r>
            <a:br/>
            <a:r>
              <a:rPr b="1" lang="el-GR" sz="2400" spc="-1" strike="noStrike">
                <a:solidFill>
                  <a:srgbClr val="ffffff"/>
                </a:solidFill>
                <a:latin typeface="Arial"/>
                <a:ea typeface="DejaVu Sans"/>
              </a:rPr>
              <a:t>Την ημέρα που γνώρισα τη σκιά μου</a:t>
            </a:r>
            <a:br/>
            <a:r>
              <a:rPr b="1" lang="el-GR" sz="2400" spc="-1" strike="noStrike" u="sng">
                <a:solidFill>
                  <a:srgbClr val="0000ff"/>
                </a:solidFill>
                <a:uFillTx/>
                <a:latin typeface="Arial"/>
                <a:ea typeface="DejaVu Sans"/>
                <a:hlinkClick r:id="rId1"/>
              </a:rPr>
              <a:t>https://youtu.be/D4D-Xt5qojg</a:t>
            </a:r>
            <a:endParaRPr b="0" lang="el-GR" sz="2400" spc="-1" strike="noStrike">
              <a:latin typeface="Arial"/>
            </a:endParaRPr>
          </a:p>
        </p:txBody>
      </p:sp>
      <p:pic>
        <p:nvPicPr>
          <p:cNvPr id="81" name="" descr=""/>
          <p:cNvPicPr/>
          <p:nvPr/>
        </p:nvPicPr>
        <p:blipFill>
          <a:blip r:embed="rId2"/>
          <a:stretch/>
        </p:blipFill>
        <p:spPr>
          <a:xfrm>
            <a:off x="3669840" y="3888000"/>
            <a:ext cx="2593080" cy="26629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4000"/>
    </mc:Choice>
    <mc:Fallback>
      <p:transition spd="slow"/>
    </mc:Fallback>
  </mc:AlternateContent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2952000" y="432000"/>
            <a:ext cx="4462920" cy="2378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rmAutofit/>
          </a:bodyPr>
          <a:p>
            <a:pPr algn="ctr">
              <a:lnSpc>
                <a:spcPct val="100000"/>
              </a:lnSpc>
            </a:pPr>
            <a:r>
              <a:rPr b="1" lang="el-GR" sz="2400" spc="-1" strike="noStrike">
                <a:solidFill>
                  <a:srgbClr val="ffffff"/>
                </a:solidFill>
                <a:latin typeface="Arial"/>
                <a:ea typeface="DejaVu Sans"/>
              </a:rPr>
              <a:t>Βάζουμε διάφορα αντικείμενα κάτω από πηγή φωτός  (διαφανή και μη) και παρατηρούμε αν δημιουργούνται σκιές   </a:t>
            </a:r>
            <a:endParaRPr b="0" lang="el-GR" sz="2400" spc="-1" strike="noStrike">
              <a:latin typeface="Arial"/>
            </a:endParaRPr>
          </a:p>
        </p:txBody>
      </p:sp>
      <p:pic>
        <p:nvPicPr>
          <p:cNvPr id="83" name="" descr=""/>
          <p:cNvPicPr/>
          <p:nvPr/>
        </p:nvPicPr>
        <p:blipFill>
          <a:blip r:embed="rId1"/>
          <a:stretch/>
        </p:blipFill>
        <p:spPr>
          <a:xfrm>
            <a:off x="792000" y="1872000"/>
            <a:ext cx="2086920" cy="2796120"/>
          </a:xfrm>
          <a:prstGeom prst="rect">
            <a:avLst/>
          </a:prstGeom>
          <a:ln>
            <a:noFill/>
          </a:ln>
        </p:spPr>
      </p:pic>
      <p:pic>
        <p:nvPicPr>
          <p:cNvPr id="84" name="" descr=""/>
          <p:cNvPicPr/>
          <p:nvPr/>
        </p:nvPicPr>
        <p:blipFill>
          <a:blip r:embed="rId2"/>
          <a:stretch/>
        </p:blipFill>
        <p:spPr>
          <a:xfrm>
            <a:off x="3168000" y="4210920"/>
            <a:ext cx="2014920" cy="2700000"/>
          </a:xfrm>
          <a:prstGeom prst="rect">
            <a:avLst/>
          </a:prstGeom>
          <a:ln>
            <a:noFill/>
          </a:ln>
        </p:spPr>
      </p:pic>
      <p:pic>
        <p:nvPicPr>
          <p:cNvPr id="85" name="" descr=""/>
          <p:cNvPicPr/>
          <p:nvPr/>
        </p:nvPicPr>
        <p:blipFill>
          <a:blip r:embed="rId3"/>
          <a:stretch/>
        </p:blipFill>
        <p:spPr>
          <a:xfrm>
            <a:off x="7488000" y="900720"/>
            <a:ext cx="1798920" cy="2410200"/>
          </a:xfrm>
          <a:prstGeom prst="rect">
            <a:avLst/>
          </a:prstGeom>
          <a:ln>
            <a:noFill/>
          </a:ln>
        </p:spPr>
      </p:pic>
      <p:pic>
        <p:nvPicPr>
          <p:cNvPr id="86" name="" descr=""/>
          <p:cNvPicPr/>
          <p:nvPr/>
        </p:nvPicPr>
        <p:blipFill>
          <a:blip r:embed="rId4"/>
          <a:stretch/>
        </p:blipFill>
        <p:spPr>
          <a:xfrm>
            <a:off x="5472000" y="3024000"/>
            <a:ext cx="1870920" cy="25066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4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2952000" y="432000"/>
            <a:ext cx="4462920" cy="2378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rmAutofit/>
          </a:bodyPr>
          <a:p>
            <a:pPr algn="ctr">
              <a:lnSpc>
                <a:spcPct val="100000"/>
              </a:lnSpc>
            </a:pPr>
            <a:r>
              <a:rPr b="1" lang="el-GR" sz="2400" spc="-1" strike="noStrike">
                <a:solidFill>
                  <a:srgbClr val="ffffff"/>
                </a:solidFill>
                <a:latin typeface="Arial"/>
                <a:ea typeface="DejaVu Sans"/>
              </a:rPr>
              <a:t>Προσπαθούμε να αλλάξουμε τη σκιά μας ... </a:t>
            </a:r>
            <a:endParaRPr b="0" lang="el-GR" sz="2400" spc="-1" strike="noStrike">
              <a:latin typeface="Arial"/>
            </a:endParaRPr>
          </a:p>
        </p:txBody>
      </p:sp>
      <p:pic>
        <p:nvPicPr>
          <p:cNvPr id="88" name="" descr=""/>
          <p:cNvPicPr/>
          <p:nvPr/>
        </p:nvPicPr>
        <p:blipFill>
          <a:blip r:embed="rId1"/>
          <a:stretch/>
        </p:blipFill>
        <p:spPr>
          <a:xfrm>
            <a:off x="1287000" y="1872000"/>
            <a:ext cx="2240280" cy="3001320"/>
          </a:xfrm>
          <a:prstGeom prst="rect">
            <a:avLst/>
          </a:prstGeom>
          <a:ln>
            <a:noFill/>
          </a:ln>
        </p:spPr>
      </p:pic>
      <p:pic>
        <p:nvPicPr>
          <p:cNvPr id="89" name="" descr=""/>
          <p:cNvPicPr/>
          <p:nvPr/>
        </p:nvPicPr>
        <p:blipFill>
          <a:blip r:embed="rId2"/>
          <a:stretch/>
        </p:blipFill>
        <p:spPr>
          <a:xfrm>
            <a:off x="6912000" y="1644120"/>
            <a:ext cx="2231280" cy="2989440"/>
          </a:xfrm>
          <a:prstGeom prst="rect">
            <a:avLst/>
          </a:prstGeom>
          <a:ln>
            <a:noFill/>
          </a:ln>
        </p:spPr>
      </p:pic>
      <p:pic>
        <p:nvPicPr>
          <p:cNvPr id="90" name="" descr=""/>
          <p:cNvPicPr/>
          <p:nvPr/>
        </p:nvPicPr>
        <p:blipFill>
          <a:blip r:embed="rId3"/>
          <a:stretch/>
        </p:blipFill>
        <p:spPr>
          <a:xfrm>
            <a:off x="3744000" y="3156120"/>
            <a:ext cx="2807280" cy="3761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4000"/>
    </mc:Choice>
    <mc:Fallback>
      <p:transition spd="slow"/>
    </mc:Fallback>
  </mc:AlternateContent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2952000" y="720000"/>
            <a:ext cx="4462920" cy="2090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rmAutofit/>
          </a:bodyPr>
          <a:p>
            <a:pPr algn="ctr">
              <a:lnSpc>
                <a:spcPct val="100000"/>
              </a:lnSpc>
            </a:pPr>
            <a:r>
              <a:rPr b="1" lang="el-GR" sz="24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1" lang="el-GR" sz="2400" spc="-1" strike="noStrike">
                <a:solidFill>
                  <a:srgbClr val="ffffff"/>
                </a:solidFill>
                <a:latin typeface="Arial"/>
                <a:ea typeface="DejaVu Sans"/>
              </a:rPr>
              <a:t>...και διασκεδάζουμε πολύ με το αποτέλεσμα!! </a:t>
            </a:r>
            <a:endParaRPr b="0" lang="el-GR" sz="2400" spc="-1" strike="noStrike">
              <a:latin typeface="Arial"/>
            </a:endParaRPr>
          </a:p>
        </p:txBody>
      </p:sp>
      <p:pic>
        <p:nvPicPr>
          <p:cNvPr id="92" name="" descr=""/>
          <p:cNvPicPr/>
          <p:nvPr/>
        </p:nvPicPr>
        <p:blipFill>
          <a:blip r:embed="rId1"/>
          <a:stretch/>
        </p:blipFill>
        <p:spPr>
          <a:xfrm>
            <a:off x="1440360" y="1944360"/>
            <a:ext cx="2433240" cy="3260520"/>
          </a:xfrm>
          <a:prstGeom prst="rect">
            <a:avLst/>
          </a:prstGeom>
          <a:ln>
            <a:noFill/>
          </a:ln>
        </p:spPr>
      </p:pic>
      <p:pic>
        <p:nvPicPr>
          <p:cNvPr id="93" name="" descr=""/>
          <p:cNvPicPr/>
          <p:nvPr/>
        </p:nvPicPr>
        <p:blipFill>
          <a:blip r:embed="rId2"/>
          <a:stretch/>
        </p:blipFill>
        <p:spPr>
          <a:xfrm>
            <a:off x="4248360" y="3960360"/>
            <a:ext cx="2145960" cy="2875320"/>
          </a:xfrm>
          <a:prstGeom prst="rect">
            <a:avLst/>
          </a:prstGeom>
          <a:ln>
            <a:noFill/>
          </a:ln>
        </p:spPr>
      </p:pic>
      <p:pic>
        <p:nvPicPr>
          <p:cNvPr id="94" name="" descr=""/>
          <p:cNvPicPr/>
          <p:nvPr/>
        </p:nvPicPr>
        <p:blipFill>
          <a:blip r:embed="rId3"/>
          <a:stretch/>
        </p:blipFill>
        <p:spPr>
          <a:xfrm>
            <a:off x="6768000" y="2016000"/>
            <a:ext cx="2447280" cy="32788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4000"/>
    </mc:Choice>
    <mc:Fallback>
      <p:transition spd="slow"/>
    </mc:Fallback>
  </mc:AlternateContent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2880000" y="230400"/>
            <a:ext cx="4030920" cy="1698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rmAutofit/>
          </a:bodyPr>
          <a:p>
            <a:pPr algn="ctr">
              <a:lnSpc>
                <a:spcPct val="100000"/>
              </a:lnSpc>
            </a:pPr>
            <a:r>
              <a:rPr b="1" lang="el-GR" sz="2400" spc="-1" strike="noStrike">
                <a:solidFill>
                  <a:srgbClr val="ffffff"/>
                </a:solidFill>
                <a:latin typeface="Arial"/>
                <a:ea typeface="DejaVu Sans"/>
              </a:rPr>
              <a:t>Κόβουμε σε μαύρο χαρτόνι διάφορες φιγούρες και δημιουργούμε μικρές ιστορίες </a:t>
            </a:r>
            <a:endParaRPr b="0" lang="el-GR" sz="2400" spc="-1" strike="noStrike">
              <a:latin typeface="Arial"/>
            </a:endParaRPr>
          </a:p>
        </p:txBody>
      </p:sp>
      <p:pic>
        <p:nvPicPr>
          <p:cNvPr id="96" name="" descr=""/>
          <p:cNvPicPr/>
          <p:nvPr/>
        </p:nvPicPr>
        <p:blipFill>
          <a:blip r:embed="rId1"/>
          <a:stretch/>
        </p:blipFill>
        <p:spPr>
          <a:xfrm>
            <a:off x="1080000" y="959760"/>
            <a:ext cx="1510920" cy="2024280"/>
          </a:xfrm>
          <a:prstGeom prst="rect">
            <a:avLst/>
          </a:prstGeom>
          <a:ln>
            <a:noFill/>
          </a:ln>
        </p:spPr>
      </p:pic>
      <p:pic>
        <p:nvPicPr>
          <p:cNvPr id="97" name="" descr=""/>
          <p:cNvPicPr/>
          <p:nvPr/>
        </p:nvPicPr>
        <p:blipFill>
          <a:blip r:embed="rId2"/>
          <a:stretch/>
        </p:blipFill>
        <p:spPr>
          <a:xfrm>
            <a:off x="6984000" y="4028040"/>
            <a:ext cx="2216880" cy="2970000"/>
          </a:xfrm>
          <a:prstGeom prst="rect">
            <a:avLst/>
          </a:prstGeom>
          <a:ln>
            <a:noFill/>
          </a:ln>
        </p:spPr>
      </p:pic>
      <p:pic>
        <p:nvPicPr>
          <p:cNvPr id="98" name="" descr=""/>
          <p:cNvPicPr/>
          <p:nvPr/>
        </p:nvPicPr>
        <p:blipFill>
          <a:blip r:embed="rId3"/>
          <a:stretch/>
        </p:blipFill>
        <p:spPr>
          <a:xfrm>
            <a:off x="1080000" y="3528000"/>
            <a:ext cx="1784880" cy="2391480"/>
          </a:xfrm>
          <a:prstGeom prst="rect">
            <a:avLst/>
          </a:prstGeom>
          <a:ln>
            <a:noFill/>
          </a:ln>
        </p:spPr>
      </p:pic>
      <p:pic>
        <p:nvPicPr>
          <p:cNvPr id="99" name="" descr=""/>
          <p:cNvPicPr/>
          <p:nvPr/>
        </p:nvPicPr>
        <p:blipFill>
          <a:blip r:embed="rId4"/>
          <a:stretch/>
        </p:blipFill>
        <p:spPr>
          <a:xfrm>
            <a:off x="3744000" y="1911600"/>
            <a:ext cx="2446920" cy="2842920"/>
          </a:xfrm>
          <a:prstGeom prst="rect">
            <a:avLst/>
          </a:prstGeom>
          <a:ln>
            <a:noFill/>
          </a:ln>
        </p:spPr>
      </p:pic>
      <p:pic>
        <p:nvPicPr>
          <p:cNvPr id="100" name="" descr=""/>
          <p:cNvPicPr/>
          <p:nvPr/>
        </p:nvPicPr>
        <p:blipFill>
          <a:blip r:embed="rId5"/>
          <a:stretch/>
        </p:blipFill>
        <p:spPr>
          <a:xfrm>
            <a:off x="3312000" y="5040000"/>
            <a:ext cx="2807280" cy="2024280"/>
          </a:xfrm>
          <a:prstGeom prst="rect">
            <a:avLst/>
          </a:prstGeom>
          <a:ln>
            <a:noFill/>
          </a:ln>
        </p:spPr>
      </p:pic>
      <p:pic>
        <p:nvPicPr>
          <p:cNvPr id="101" name="" descr=""/>
          <p:cNvPicPr/>
          <p:nvPr/>
        </p:nvPicPr>
        <p:blipFill>
          <a:blip r:embed="rId6"/>
          <a:stretch/>
        </p:blipFill>
        <p:spPr>
          <a:xfrm>
            <a:off x="7128000" y="720000"/>
            <a:ext cx="1929240" cy="25848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4000"/>
    </mc:Choice>
    <mc:Fallback>
      <p:transition spd="slow"/>
    </mc:Fallback>
  </mc:AlternateContent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CustomShape 1"/>
          <p:cNvSpPr/>
          <p:nvPr/>
        </p:nvSpPr>
        <p:spPr>
          <a:xfrm>
            <a:off x="2880000" y="230400"/>
            <a:ext cx="4030920" cy="1698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rmAutofit/>
          </a:bodyPr>
          <a:p>
            <a:pPr algn="ctr">
              <a:lnSpc>
                <a:spcPct val="100000"/>
              </a:lnSpc>
            </a:pPr>
            <a:r>
              <a:rPr b="1" lang="el-GR" sz="2400" spc="-1" strike="noStrike">
                <a:solidFill>
                  <a:srgbClr val="ffffff"/>
                </a:solidFill>
                <a:latin typeface="Arial"/>
                <a:ea typeface="DejaVu Sans"/>
              </a:rPr>
              <a:t>Οι σκιές μας βοηθούν να σχηματίσουμε  περιγράμματα..  </a:t>
            </a:r>
            <a:endParaRPr b="0" lang="el-GR" sz="2400" spc="-1" strike="noStrike">
              <a:latin typeface="Arial"/>
            </a:endParaRPr>
          </a:p>
        </p:txBody>
      </p:sp>
      <p:pic>
        <p:nvPicPr>
          <p:cNvPr id="103" name="" descr=""/>
          <p:cNvPicPr/>
          <p:nvPr/>
        </p:nvPicPr>
        <p:blipFill>
          <a:blip r:embed="rId1"/>
          <a:stretch/>
        </p:blipFill>
        <p:spPr>
          <a:xfrm>
            <a:off x="895680" y="1266120"/>
            <a:ext cx="2560320" cy="3413880"/>
          </a:xfrm>
          <a:prstGeom prst="rect">
            <a:avLst/>
          </a:prstGeom>
          <a:ln>
            <a:noFill/>
          </a:ln>
        </p:spPr>
      </p:pic>
      <p:pic>
        <p:nvPicPr>
          <p:cNvPr id="104" name="" descr=""/>
          <p:cNvPicPr/>
          <p:nvPr/>
        </p:nvPicPr>
        <p:blipFill>
          <a:blip r:embed="rId2"/>
          <a:stretch/>
        </p:blipFill>
        <p:spPr>
          <a:xfrm>
            <a:off x="3672000" y="3456000"/>
            <a:ext cx="2592000" cy="3456000"/>
          </a:xfrm>
          <a:prstGeom prst="rect">
            <a:avLst/>
          </a:prstGeom>
          <a:ln>
            <a:noFill/>
          </a:ln>
        </p:spPr>
      </p:pic>
      <p:pic>
        <p:nvPicPr>
          <p:cNvPr id="105" name="" descr=""/>
          <p:cNvPicPr/>
          <p:nvPr/>
        </p:nvPicPr>
        <p:blipFill>
          <a:blip r:embed="rId3"/>
          <a:stretch/>
        </p:blipFill>
        <p:spPr>
          <a:xfrm>
            <a:off x="6439680" y="1368000"/>
            <a:ext cx="2776320" cy="37018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4000"/>
    </mc:Choice>
    <mc:Fallback>
      <p:transition spd="slow"/>
    </mc:Fallback>
  </mc:AlternateContent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ustomShape 1"/>
          <p:cNvSpPr/>
          <p:nvPr/>
        </p:nvSpPr>
        <p:spPr>
          <a:xfrm>
            <a:off x="2880000" y="230400"/>
            <a:ext cx="4030920" cy="1698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rmAutofit/>
          </a:bodyPr>
          <a:p>
            <a:pPr algn="ctr">
              <a:lnSpc>
                <a:spcPct val="100000"/>
              </a:lnSpc>
            </a:pPr>
            <a:r>
              <a:rPr b="1" lang="el-GR" sz="2400" spc="-1" strike="noStrike">
                <a:solidFill>
                  <a:srgbClr val="ffffff"/>
                </a:solidFill>
                <a:latin typeface="Arial"/>
                <a:ea typeface="DejaVu Sans"/>
              </a:rPr>
              <a:t>Στήνουμε το σκηνικό και  μπαίνουμε και μεις μέσα!!  </a:t>
            </a:r>
            <a:endParaRPr b="0" lang="el-GR" sz="2400" spc="-1" strike="noStrike">
              <a:latin typeface="Arial"/>
            </a:endParaRPr>
          </a:p>
        </p:txBody>
      </p:sp>
      <p:pic>
        <p:nvPicPr>
          <p:cNvPr id="107" name="" descr=""/>
          <p:cNvPicPr/>
          <p:nvPr/>
        </p:nvPicPr>
        <p:blipFill>
          <a:blip r:embed="rId1"/>
          <a:stretch/>
        </p:blipFill>
        <p:spPr>
          <a:xfrm>
            <a:off x="6727680" y="1512000"/>
            <a:ext cx="2344320" cy="3600000"/>
          </a:xfrm>
          <a:prstGeom prst="rect">
            <a:avLst/>
          </a:prstGeom>
          <a:ln>
            <a:noFill/>
          </a:ln>
        </p:spPr>
      </p:pic>
      <p:pic>
        <p:nvPicPr>
          <p:cNvPr id="108" name="" descr=""/>
          <p:cNvPicPr/>
          <p:nvPr/>
        </p:nvPicPr>
        <p:blipFill>
          <a:blip r:embed="rId2"/>
          <a:stretch/>
        </p:blipFill>
        <p:spPr>
          <a:xfrm>
            <a:off x="3384000" y="2592000"/>
            <a:ext cx="3052800" cy="4068000"/>
          </a:xfrm>
          <a:prstGeom prst="rect">
            <a:avLst/>
          </a:prstGeom>
          <a:ln>
            <a:noFill/>
          </a:ln>
        </p:spPr>
      </p:pic>
      <p:pic>
        <p:nvPicPr>
          <p:cNvPr id="109" name="" descr=""/>
          <p:cNvPicPr/>
          <p:nvPr/>
        </p:nvPicPr>
        <p:blipFill>
          <a:blip r:embed="rId3"/>
          <a:stretch/>
        </p:blipFill>
        <p:spPr>
          <a:xfrm>
            <a:off x="720000" y="1728000"/>
            <a:ext cx="2398320" cy="34138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4000"/>
    </mc:Choice>
    <mc:Fallback>
      <p:transition spd="slow"/>
    </mc:Fallback>
  </mc:AlternateContent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CustomShape 1"/>
          <p:cNvSpPr/>
          <p:nvPr/>
        </p:nvSpPr>
        <p:spPr>
          <a:xfrm>
            <a:off x="2880000" y="230400"/>
            <a:ext cx="4030920" cy="1698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rmAutofit/>
          </a:bodyPr>
          <a:p>
            <a:pPr algn="ctr">
              <a:lnSpc>
                <a:spcPct val="100000"/>
              </a:lnSpc>
            </a:pPr>
            <a:r>
              <a:rPr b="1" lang="el-GR" sz="2400" spc="-1" strike="noStrike">
                <a:solidFill>
                  <a:srgbClr val="ffffff"/>
                </a:solidFill>
                <a:latin typeface="Arial"/>
                <a:ea typeface="DejaVu Sans"/>
              </a:rPr>
              <a:t>Ζωγραφίζουμε σε κυκλικές διαφάνειες το σχέδιο που θέλουμε και το κολλάμε πάνω σε ένα ρολό και...   </a:t>
            </a:r>
            <a:endParaRPr b="0" lang="el-GR" sz="2400" spc="-1" strike="noStrike">
              <a:latin typeface="Arial"/>
            </a:endParaRPr>
          </a:p>
        </p:txBody>
      </p:sp>
      <p:pic>
        <p:nvPicPr>
          <p:cNvPr id="111" name="" descr=""/>
          <p:cNvPicPr/>
          <p:nvPr/>
        </p:nvPicPr>
        <p:blipFill>
          <a:blip r:embed="rId1"/>
          <a:stretch/>
        </p:blipFill>
        <p:spPr>
          <a:xfrm>
            <a:off x="1944000" y="1914120"/>
            <a:ext cx="6551640" cy="48535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4000"/>
    </mc:Choice>
    <mc:Fallback>
      <p:transition spd="slow"/>
    </mc:Fallback>
  </mc:AlternateContent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</TotalTime>
  <Application>LibreOffice/6.1.4.2$Windows_x86 LibreOffice_project/9d0f32d1f0b509096fd65e0d4bec26ddd1938fd3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2022-02-10T20:50:47Z</dcterms:created>
  <dc:creator/>
  <dc:description/>
  <dc:language>el-GR</dc:language>
  <cp:lastModifiedBy/>
  <dcterms:modified xsi:type="dcterms:W3CDTF">2022-02-12T22:59:57Z</dcterms:modified>
  <cp:revision>11</cp:revision>
  <dc:subject/>
  <dc:title>Lights</dc:title>
</cp:coreProperties>
</file>