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1" r:id="rId5"/>
    <p:sldId id="270" r:id="rId6"/>
    <p:sldId id="272" r:id="rId7"/>
    <p:sldId id="258" r:id="rId8"/>
    <p:sldId id="282" r:id="rId9"/>
    <p:sldId id="273" r:id="rId10"/>
    <p:sldId id="284" r:id="rId11"/>
    <p:sldId id="287" r:id="rId12"/>
    <p:sldId id="277" r:id="rId13"/>
    <p:sldId id="286" r:id="rId14"/>
    <p:sldId id="257" r:id="rId15"/>
    <p:sldId id="281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3DED7"/>
    <a:srgbClr val="F0FC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5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B18E63-9315-4B0F-9674-2FCACDD37CE1}" type="datetime1">
              <a:rPr lang="pl-PL" smtClean="0"/>
              <a:pPr rtl="0"/>
              <a:t>02.01.2020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868EBB-4806-42DF-8841-0DDDBD4A386D}" type="datetime1">
              <a:rPr lang="pl-PL" noProof="0" smtClean="0"/>
              <a:pPr rtl="0"/>
              <a:t>02.01.2020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2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72452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smtClean="0"/>
              <a:pPr rtl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03679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6383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3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7049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4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7822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5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81610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6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810463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7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87070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8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948451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9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383458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3116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0" name="Tekst — symbol zastępczy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ęć obraz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Dowolny kształt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9" name="Obraz — symbol zastępczy 8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0" name="Dowolny kształt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1" name="Obraz — symbol zastępczy 10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4" name="Dowolny kształt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0" name="Dowolny kształt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1" name="Obraz — symbol zastępczy 20" descr="Pusty symbol zastępczy pozwalający dodać obraz. Kliknij symbol zastępczy i wybierz obraz, który chcesz dodać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95A6D-B234-4ED5-8DBD-5FD4C1E01FBE}" type="datetime1">
              <a:rPr lang="pl-PL" noProof="0" smtClean="0"/>
              <a:pPr rtl="0"/>
              <a:t>02.01.2020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A8A30A-E67A-4364-9B58-685E6D3E7870}" type="datetime1">
              <a:rPr lang="pl-PL" noProof="0" smtClean="0"/>
              <a:pPr rtl="0"/>
              <a:t>02.01.2020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00555-343B-49C7-BA21-13D3AE2E05D8}" type="datetime1">
              <a:rPr lang="pl-PL" noProof="0" smtClean="0"/>
              <a:pPr rtl="0"/>
              <a:t>02.01.2020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3BCBF-5AA3-4918-8B75-4C96D0739A05}" type="datetime1">
              <a:rPr lang="pl-PL" noProof="0" smtClean="0"/>
              <a:pPr rtl="0"/>
              <a:t>02.01.2020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132F86-46A3-4650-900C-F8A3D722850F}" type="datetime1">
              <a:rPr lang="pl-PL" noProof="0" smtClean="0"/>
              <a:pPr rtl="0"/>
              <a:t>02.01.2020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6888BE-3A98-4D9E-85F0-472638AEA5D9}" type="datetime1">
              <a:rPr lang="pl-PL" noProof="0" smtClean="0"/>
              <a:pPr rtl="0"/>
              <a:t>02.01.2020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6BB3B-9908-4013-8E84-A0D7A78A8A92}" type="datetime1">
              <a:rPr lang="pl-PL" noProof="0" smtClean="0"/>
              <a:pPr rtl="0"/>
              <a:t>02.01.2020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71019-A2E4-4A3B-9AFD-4C223DBB2EB8}" type="datetime1">
              <a:rPr lang="pl-PL" noProof="0" smtClean="0"/>
              <a:pPr rtl="0"/>
              <a:t>02.01.2020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olny kształt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2" name="Obraz — symbol zastępczy 11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0CCD03-E16B-42BF-960A-88ED79A43D53}" type="datetime1">
              <a:rPr lang="pl-PL" noProof="0" smtClean="0"/>
              <a:pPr rtl="0"/>
              <a:t>02.01.2020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2F703C6-C41D-4B5E-8F4D-BE257CA43F28}" type="datetime1">
              <a:rPr lang="pl-PL" noProof="0" smtClean="0"/>
              <a:pPr rtl="0"/>
              <a:t>02.01.2020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1E1D355-52E4-46A8-831E-65D7FEA1A4F4}"/>
              </a:ext>
            </a:extLst>
          </p:cNvPr>
          <p:cNvSpPr txBox="1"/>
          <p:nvPr/>
        </p:nvSpPr>
        <p:spPr>
          <a:xfrm>
            <a:off x="983432" y="188640"/>
            <a:ext cx="9721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6000" b="1" dirty="0" smtClean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  <a:p>
            <a:pPr algn="ctr"/>
            <a:endParaRPr lang="pl-PL" sz="6000" b="1" dirty="0" smtClean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  <a:p>
            <a:pPr algn="ctr"/>
            <a:r>
              <a:rPr lang="pl-PL" sz="6000" b="1" dirty="0" err="1" smtClean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The</a:t>
            </a:r>
            <a:r>
              <a:rPr lang="pl-PL" sz="6000" b="1" dirty="0" smtClean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60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Education</a:t>
            </a:r>
            <a:r>
              <a:rPr lang="pl-PL" sz="60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System in Poland</a:t>
            </a:r>
            <a:endParaRPr lang="en-US" sz="6000" b="1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</p:txBody>
      </p:sp>
      <p:pic>
        <p:nvPicPr>
          <p:cNvPr id="3" name="Resim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11824" y="260648"/>
            <a:ext cx="7105487" cy="1122688"/>
          </a:xfrm>
          <a:prstGeom prst="rect">
            <a:avLst/>
          </a:prstGeom>
        </p:spPr>
      </p:pic>
      <p:pic>
        <p:nvPicPr>
          <p:cNvPr id="1027" name="Picture 3" descr="C:\Users\sp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352" y="0"/>
            <a:ext cx="255270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674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85234E2-7A73-48E0-9A1B-0C9E24960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68" y="2708920"/>
            <a:ext cx="3817075" cy="3460173"/>
          </a:xfrm>
          <a:prstGeom prst="rect">
            <a:avLst/>
          </a:prstGeom>
        </p:spPr>
      </p:pic>
      <p:sp>
        <p:nvSpPr>
          <p:cNvPr id="6" name="Symbol zastępczy tekstu 8">
            <a:extLst>
              <a:ext uri="{FF2B5EF4-FFF2-40B4-BE49-F238E27FC236}">
                <a16:creationId xmlns:a16="http://schemas.microsoft.com/office/drawing/2014/main" xmlns="" id="{E25960DF-599F-45DC-B3BC-DC69C8CAFA84}"/>
              </a:ext>
            </a:extLst>
          </p:cNvPr>
          <p:cNvSpPr txBox="1">
            <a:spLocks/>
          </p:cNvSpPr>
          <p:nvPr/>
        </p:nvSpPr>
        <p:spPr>
          <a:xfrm>
            <a:off x="-34443" y="1196752"/>
            <a:ext cx="120006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Higher</a:t>
            </a:r>
            <a:r>
              <a:rPr lang="pl-PL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Education</a:t>
            </a:r>
            <a:endParaRPr lang="en-US" sz="5400" b="1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07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39AC718-E3A3-47B0-BA4F-B08B9BB29BC1}"/>
              </a:ext>
            </a:extLst>
          </p:cNvPr>
          <p:cNvSpPr txBox="1"/>
          <p:nvPr/>
        </p:nvSpPr>
        <p:spPr>
          <a:xfrm>
            <a:off x="3575720" y="1443841"/>
            <a:ext cx="7488832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There are various types of higher education institutions in Poland:</a:t>
            </a:r>
            <a:endParaRPr lang="pl-PL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MV Boli" panose="02000500030200090000" pitchFamily="2" charset="0"/>
                <a:cs typeface="MV Boli" panose="02000500030200090000" pitchFamily="2" charset="0"/>
              </a:rPr>
              <a:t>Universit</a:t>
            </a:r>
            <a:r>
              <a:rPr lang="pl-PL" sz="2800" dirty="0" err="1">
                <a:latin typeface="MV Boli" panose="02000500030200090000" pitchFamily="2" charset="0"/>
                <a:cs typeface="MV Boli" panose="02000500030200090000" pitchFamily="2" charset="0"/>
              </a:rPr>
              <a:t>ies</a:t>
            </a:r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Polytechnics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Economic Academies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Agricultural Academies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pl-PL" sz="2800" dirty="0">
                <a:latin typeface="MV Boli" panose="02000500030200090000" pitchFamily="2" charset="0"/>
                <a:cs typeface="MV Boli" panose="02000500030200090000" pitchFamily="2" charset="0"/>
              </a:rPr>
              <a:t>th</a:t>
            </a:r>
            <a:r>
              <a:rPr lang="en-US" sz="2800" dirty="0" err="1">
                <a:latin typeface="MV Boli" panose="02000500030200090000" pitchFamily="2" charset="0"/>
                <a:cs typeface="MV Boli" panose="02000500030200090000" pitchFamily="2" charset="0"/>
              </a:rPr>
              <a:t>ers</a:t>
            </a:r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Symbol zastępczy tekstu 8">
            <a:extLst>
              <a:ext uri="{FF2B5EF4-FFF2-40B4-BE49-F238E27FC236}">
                <a16:creationId xmlns:a16="http://schemas.microsoft.com/office/drawing/2014/main" xmlns="" id="{008C5AE7-907B-4D65-BB49-49CDFC8E79B2}"/>
              </a:ext>
            </a:extLst>
          </p:cNvPr>
          <p:cNvSpPr txBox="1">
            <a:spLocks/>
          </p:cNvSpPr>
          <p:nvPr/>
        </p:nvSpPr>
        <p:spPr>
          <a:xfrm>
            <a:off x="28196" y="404664"/>
            <a:ext cx="12000656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Higher</a:t>
            </a:r>
            <a:r>
              <a:rPr lang="pl-PL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Education</a:t>
            </a:r>
            <a:endParaRPr lang="en-US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5400" b="1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8D9167A-A6E3-4D29-AEF2-C900494CD1C9}"/>
              </a:ext>
            </a:extLst>
          </p:cNvPr>
          <p:cNvSpPr txBox="1"/>
          <p:nvPr/>
        </p:nvSpPr>
        <p:spPr>
          <a:xfrm>
            <a:off x="767408" y="980728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xmlns="" id="{0382958C-0E52-4BA7-AAEA-D0A36065728E}"/>
              </a:ext>
            </a:extLst>
          </p:cNvPr>
          <p:cNvSpPr/>
          <p:nvPr/>
        </p:nvSpPr>
        <p:spPr>
          <a:xfrm>
            <a:off x="3719736" y="938551"/>
            <a:ext cx="5760639" cy="12961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PhD</a:t>
            </a:r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Studies</a:t>
            </a:r>
            <a:endParaRPr lang="pl-PL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3-5 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years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xmlns="" id="{A09127B1-3CBF-40A8-901F-195473E2D670}"/>
              </a:ext>
            </a:extLst>
          </p:cNvPr>
          <p:cNvSpPr/>
          <p:nvPr/>
        </p:nvSpPr>
        <p:spPr>
          <a:xfrm>
            <a:off x="6600055" y="2348880"/>
            <a:ext cx="2736304" cy="12961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MA-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level</a:t>
            </a:r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course</a:t>
            </a:r>
            <a:endParaRPr lang="pl-PL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Stage</a:t>
            </a:r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 II</a:t>
            </a:r>
          </a:p>
          <a:p>
            <a:pPr algn="ctr"/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2 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years</a:t>
            </a:r>
            <a:endParaRPr lang="pl-PL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(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Requires</a:t>
            </a:r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stage</a:t>
            </a:r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 I)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xmlns="" id="{0BF50F65-A0CE-4896-9ADD-7DC8054ABD5D}"/>
              </a:ext>
            </a:extLst>
          </p:cNvPr>
          <p:cNvSpPr/>
          <p:nvPr/>
        </p:nvSpPr>
        <p:spPr>
          <a:xfrm>
            <a:off x="6620779" y="3717032"/>
            <a:ext cx="2736304" cy="12961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BA-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level</a:t>
            </a:r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course</a:t>
            </a:r>
            <a:endParaRPr lang="pl-PL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Stage</a:t>
            </a:r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 I</a:t>
            </a:r>
          </a:p>
          <a:p>
            <a:pPr algn="ctr"/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3-4 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years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xmlns="" id="{4631358B-DCE6-4825-8655-CB70EAE48683}"/>
              </a:ext>
            </a:extLst>
          </p:cNvPr>
          <p:cNvSpPr/>
          <p:nvPr/>
        </p:nvSpPr>
        <p:spPr>
          <a:xfrm>
            <a:off x="3719737" y="2348880"/>
            <a:ext cx="2736304" cy="27363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 Master Level Courses</a:t>
            </a:r>
          </a:p>
          <a:p>
            <a:pPr algn="ctr"/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5-6 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years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xmlns="" id="{2985324F-6CE6-4331-95C1-AE65131411A0}"/>
              </a:ext>
            </a:extLst>
          </p:cNvPr>
          <p:cNvSpPr/>
          <p:nvPr/>
        </p:nvSpPr>
        <p:spPr>
          <a:xfrm>
            <a:off x="551384" y="2348880"/>
            <a:ext cx="2736304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Post-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diploma</a:t>
            </a:r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Studies</a:t>
            </a:r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/>
            <a:r>
              <a:rPr lang="pl-PL" dirty="0">
                <a:latin typeface="MV Boli" panose="02000500030200090000" pitchFamily="2" charset="0"/>
                <a:cs typeface="MV Boli" panose="02000500030200090000" pitchFamily="2" charset="0"/>
              </a:rPr>
              <a:t>1-2 </a:t>
            </a:r>
            <a:r>
              <a:rPr lang="pl-PL" dirty="0" err="1">
                <a:latin typeface="MV Boli" panose="02000500030200090000" pitchFamily="2" charset="0"/>
                <a:cs typeface="MV Boli" panose="02000500030200090000" pitchFamily="2" charset="0"/>
              </a:rPr>
              <a:t>years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xmlns="" id="{B4D433AE-3EFB-4490-BD0D-29A846EF8A59}"/>
              </a:ext>
            </a:extLst>
          </p:cNvPr>
          <p:cNvSpPr txBox="1">
            <a:spLocks/>
          </p:cNvSpPr>
          <p:nvPr/>
        </p:nvSpPr>
        <p:spPr>
          <a:xfrm>
            <a:off x="191344" y="120582"/>
            <a:ext cx="12000656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Higher</a:t>
            </a:r>
            <a:r>
              <a:rPr lang="pl-PL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Education</a:t>
            </a:r>
            <a:endParaRPr lang="en-US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5400" b="1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94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06EE216B-8AAC-461C-9412-DC5315EB59D3}"/>
              </a:ext>
            </a:extLst>
          </p:cNvPr>
          <p:cNvSpPr txBox="1">
            <a:spLocks/>
          </p:cNvSpPr>
          <p:nvPr/>
        </p:nvSpPr>
        <p:spPr>
          <a:xfrm>
            <a:off x="191344" y="260648"/>
            <a:ext cx="1159328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Legal</a:t>
            </a:r>
            <a:r>
              <a:rPr lang="pl-PL" sz="36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36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basis</a:t>
            </a:r>
            <a:r>
              <a:rPr lang="pl-PL" sz="36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for the </a:t>
            </a:r>
            <a:r>
              <a:rPr lang="pl-PL" sz="36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school</a:t>
            </a:r>
            <a:r>
              <a:rPr lang="pl-PL" sz="36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36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education</a:t>
            </a:r>
            <a:r>
              <a:rPr lang="pl-PL" sz="36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in Poland</a:t>
            </a:r>
            <a:endParaRPr lang="en-US" sz="3600" b="1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779D68B-C183-48FB-8D3F-3AD7248F19AC}"/>
              </a:ext>
            </a:extLst>
          </p:cNvPr>
          <p:cNvSpPr txBox="1"/>
          <p:nvPr/>
        </p:nvSpPr>
        <p:spPr>
          <a:xfrm>
            <a:off x="767408" y="1052736"/>
            <a:ext cx="10801200" cy="545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Every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person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has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the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right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to the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education</a:t>
            </a:r>
            <a:endParaRPr lang="pl-PL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Education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is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compulsory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until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the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age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of 18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Education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in public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school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is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free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of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charge</a:t>
            </a:r>
            <a:endParaRPr lang="pl-PL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Parents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are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free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to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choose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school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other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than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public for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their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children</a:t>
            </a:r>
            <a:endParaRPr lang="pl-PL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One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lessson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lasts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for 45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minutes</a:t>
            </a:r>
            <a:endParaRPr lang="pl-PL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Grades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: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1 -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insufficient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,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2 -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passing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,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3 -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sufficient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,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4 -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good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,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5 -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very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good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,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6 - </a:t>
            </a:r>
            <a:r>
              <a:rPr lang="pl-PL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excellent</a:t>
            </a:r>
            <a:r>
              <a:rPr lang="pl-PL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endParaRPr lang="en-US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99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A63DA400-576A-4097-83D6-0BB13A1BC9C3}"/>
              </a:ext>
            </a:extLst>
          </p:cNvPr>
          <p:cNvSpPr/>
          <p:nvPr/>
        </p:nvSpPr>
        <p:spPr>
          <a:xfrm>
            <a:off x="3583015" y="5700772"/>
            <a:ext cx="3924436" cy="9203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R</a:t>
            </a:r>
            <a:r>
              <a:rPr lang="en-US" sz="1600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eception</a:t>
            </a:r>
            <a:r>
              <a:rPr lang="en-US" sz="1600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class</a:t>
            </a:r>
            <a:endParaRPr lang="en-US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xmlns="" id="{148484D3-C41E-437C-9D5C-2BDED059EEEC}"/>
              </a:ext>
            </a:extLst>
          </p:cNvPr>
          <p:cNvSpPr/>
          <p:nvPr/>
        </p:nvSpPr>
        <p:spPr>
          <a:xfrm>
            <a:off x="3485029" y="4090021"/>
            <a:ext cx="3924436" cy="11479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Primary</a:t>
            </a:r>
            <a:r>
              <a:rPr lang="pl-PL" sz="1600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1600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school</a:t>
            </a:r>
            <a:r>
              <a:rPr lang="pl-PL" sz="1600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</a:p>
          <a:p>
            <a:pPr algn="ctr"/>
            <a:r>
              <a:rPr lang="pl-PL" sz="1600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(8 </a:t>
            </a:r>
            <a:r>
              <a:rPr lang="pl-PL" sz="1600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years</a:t>
            </a:r>
            <a:r>
              <a:rPr lang="pl-PL" sz="1600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)</a:t>
            </a:r>
            <a:endParaRPr lang="en-US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xmlns="" id="{0D3DC79D-96B2-4A09-BAC9-924FAAFF091C}"/>
              </a:ext>
            </a:extLst>
          </p:cNvPr>
          <p:cNvSpPr/>
          <p:nvPr/>
        </p:nvSpPr>
        <p:spPr>
          <a:xfrm>
            <a:off x="81317" y="2176175"/>
            <a:ext cx="2448272" cy="1440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MV Boli" panose="02000500030200090000" pitchFamily="2" charset="0"/>
                <a:cs typeface="MV Boli" panose="02000500030200090000" pitchFamily="2" charset="0"/>
              </a:rPr>
              <a:t>General </a:t>
            </a:r>
            <a:r>
              <a:rPr lang="pl-PL" sz="1600" dirty="0" err="1">
                <a:latin typeface="MV Boli" panose="02000500030200090000" pitchFamily="2" charset="0"/>
                <a:cs typeface="MV Boli" panose="02000500030200090000" pitchFamily="2" charset="0"/>
              </a:rPr>
              <a:t>secondary</a:t>
            </a:r>
            <a:r>
              <a:rPr lang="pl-PL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pl-PL" sz="1600" dirty="0" err="1">
                <a:latin typeface="MV Boli" panose="02000500030200090000" pitchFamily="2" charset="0"/>
                <a:cs typeface="MV Boli" panose="02000500030200090000" pitchFamily="2" charset="0"/>
              </a:rPr>
              <a:t>schools</a:t>
            </a:r>
            <a:r>
              <a:rPr lang="pl-PL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/>
            <a:r>
              <a:rPr lang="pl-PL" sz="1600" dirty="0">
                <a:latin typeface="MV Boli" panose="02000500030200090000" pitchFamily="2" charset="0"/>
                <a:cs typeface="MV Boli" panose="02000500030200090000" pitchFamily="2" charset="0"/>
              </a:rPr>
              <a:t>4 </a:t>
            </a:r>
            <a:r>
              <a:rPr lang="pl-PL" sz="1600" dirty="0" err="1">
                <a:latin typeface="MV Boli" panose="02000500030200090000" pitchFamily="2" charset="0"/>
                <a:cs typeface="MV Boli" panose="02000500030200090000" pitchFamily="2" charset="0"/>
              </a:rPr>
              <a:t>years</a:t>
            </a:r>
            <a:endParaRPr lang="en-US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xmlns="" id="{81ACF11A-E7EF-4A29-A1EE-48439037F55B}"/>
              </a:ext>
            </a:extLst>
          </p:cNvPr>
          <p:cNvSpPr/>
          <p:nvPr/>
        </p:nvSpPr>
        <p:spPr>
          <a:xfrm>
            <a:off x="2889629" y="1507934"/>
            <a:ext cx="2448272" cy="2109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> Upper secondary technical schools</a:t>
            </a:r>
            <a:r>
              <a:rPr lang="pl-PL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/>
            <a:r>
              <a:rPr lang="pl-PL" sz="1600" dirty="0">
                <a:latin typeface="MV Boli" panose="02000500030200090000" pitchFamily="2" charset="0"/>
                <a:cs typeface="MV Boli" panose="02000500030200090000" pitchFamily="2" charset="0"/>
              </a:rPr>
              <a:t>5 </a:t>
            </a:r>
            <a:r>
              <a:rPr lang="pl-PL" sz="1600" dirty="0" err="1">
                <a:latin typeface="MV Boli" panose="02000500030200090000" pitchFamily="2" charset="0"/>
                <a:cs typeface="MV Boli" panose="02000500030200090000" pitchFamily="2" charset="0"/>
              </a:rPr>
              <a:t>years</a:t>
            </a:r>
            <a:r>
              <a:rPr lang="pl-PL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xmlns="" id="{957993AE-852A-4C2F-A9F7-5D5CDB8F085E}"/>
              </a:ext>
            </a:extLst>
          </p:cNvPr>
          <p:cNvSpPr/>
          <p:nvPr/>
        </p:nvSpPr>
        <p:spPr>
          <a:xfrm>
            <a:off x="5553925" y="2469116"/>
            <a:ext cx="2448272" cy="1147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>stage I three-year sectoral vocational school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xmlns="" id="{347BF860-390B-40F2-8BF1-170F4A29EB8A}"/>
              </a:ext>
            </a:extLst>
          </p:cNvPr>
          <p:cNvSpPr/>
          <p:nvPr/>
        </p:nvSpPr>
        <p:spPr>
          <a:xfrm>
            <a:off x="8434245" y="2473309"/>
            <a:ext cx="2448272" cy="1147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MV Boli" panose="02000500030200090000" pitchFamily="2" charset="0"/>
                <a:cs typeface="MV Boli" panose="02000500030200090000" pitchFamily="2" charset="0"/>
              </a:rPr>
              <a:t>General </a:t>
            </a:r>
            <a:r>
              <a:rPr lang="pl-PL" sz="1600" dirty="0" err="1">
                <a:latin typeface="MV Boli" panose="02000500030200090000" pitchFamily="2" charset="0"/>
                <a:cs typeface="MV Boli" panose="02000500030200090000" pitchFamily="2" charset="0"/>
              </a:rPr>
              <a:t>secondary</a:t>
            </a:r>
            <a:r>
              <a:rPr lang="pl-PL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pl-PL" sz="1600" dirty="0" err="1">
                <a:latin typeface="MV Boli" panose="02000500030200090000" pitchFamily="2" charset="0"/>
                <a:cs typeface="MV Boli" panose="02000500030200090000" pitchFamily="2" charset="0"/>
              </a:rPr>
              <a:t>school</a:t>
            </a:r>
            <a:r>
              <a:rPr lang="pl-PL" sz="1600" dirty="0">
                <a:latin typeface="MV Boli" panose="02000500030200090000" pitchFamily="2" charset="0"/>
                <a:cs typeface="MV Boli" panose="02000500030200090000" pitchFamily="2" charset="0"/>
              </a:rPr>
              <a:t> for </a:t>
            </a:r>
            <a:r>
              <a:rPr lang="pl-PL" sz="1600" dirty="0" err="1">
                <a:latin typeface="MV Boli" panose="02000500030200090000" pitchFamily="2" charset="0"/>
                <a:cs typeface="MV Boli" panose="02000500030200090000" pitchFamily="2" charset="0"/>
              </a:rPr>
              <a:t>adults</a:t>
            </a:r>
            <a:endParaRPr lang="en-US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xmlns="" id="{CFFE4858-1773-4825-8BF9-124C717461D0}"/>
              </a:ext>
            </a:extLst>
          </p:cNvPr>
          <p:cNvSpPr/>
          <p:nvPr/>
        </p:nvSpPr>
        <p:spPr>
          <a:xfrm>
            <a:off x="8466577" y="4094929"/>
            <a:ext cx="2433987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Primary</a:t>
            </a:r>
            <a:r>
              <a:rPr lang="pl-PL" sz="1600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1600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school</a:t>
            </a:r>
            <a:r>
              <a:rPr lang="pl-PL" sz="1600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for </a:t>
            </a:r>
            <a:r>
              <a:rPr lang="pl-PL" sz="1600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adults</a:t>
            </a:r>
            <a:endParaRPr lang="en-US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xmlns="" id="{27AD10DE-9F2B-4E44-A7A7-330A50C4DF8E}"/>
              </a:ext>
            </a:extLst>
          </p:cNvPr>
          <p:cNvSpPr/>
          <p:nvPr/>
        </p:nvSpPr>
        <p:spPr>
          <a:xfrm>
            <a:off x="5545233" y="1507934"/>
            <a:ext cx="2448272" cy="742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>stage II two-year sectoral vocational school</a:t>
            </a:r>
          </a:p>
        </p:txBody>
      </p:sp>
      <p:sp>
        <p:nvSpPr>
          <p:cNvPr id="3" name="Strzałka: w górę 2">
            <a:extLst>
              <a:ext uri="{FF2B5EF4-FFF2-40B4-BE49-F238E27FC236}">
                <a16:creationId xmlns:a16="http://schemas.microsoft.com/office/drawing/2014/main" xmlns="" id="{43F7CFB3-17F3-4232-AE8C-0EAB74D47CB7}"/>
              </a:ext>
            </a:extLst>
          </p:cNvPr>
          <p:cNvSpPr/>
          <p:nvPr/>
        </p:nvSpPr>
        <p:spPr>
          <a:xfrm>
            <a:off x="5483713" y="5305587"/>
            <a:ext cx="252247" cy="28365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xmlns="" id="{DF60A9EF-1B4D-4C8D-93D3-62845B9ACDB1}"/>
              </a:ext>
            </a:extLst>
          </p:cNvPr>
          <p:cNvSpPr/>
          <p:nvPr/>
        </p:nvSpPr>
        <p:spPr>
          <a:xfrm>
            <a:off x="6675378" y="3770893"/>
            <a:ext cx="270030" cy="216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Strzałka: w górę 13">
            <a:extLst>
              <a:ext uri="{FF2B5EF4-FFF2-40B4-BE49-F238E27FC236}">
                <a16:creationId xmlns:a16="http://schemas.microsoft.com/office/drawing/2014/main" xmlns="" id="{C854816E-6EA9-4291-9027-CBA8FC1126FC}"/>
              </a:ext>
            </a:extLst>
          </p:cNvPr>
          <p:cNvSpPr/>
          <p:nvPr/>
        </p:nvSpPr>
        <p:spPr>
          <a:xfrm rot="18243085">
            <a:off x="2799440" y="3469872"/>
            <a:ext cx="217131" cy="10215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Strzałka: w górę 15">
            <a:extLst>
              <a:ext uri="{FF2B5EF4-FFF2-40B4-BE49-F238E27FC236}">
                <a16:creationId xmlns:a16="http://schemas.microsoft.com/office/drawing/2014/main" xmlns="" id="{CC17F578-3E21-4109-81A1-5865AD047B60}"/>
              </a:ext>
            </a:extLst>
          </p:cNvPr>
          <p:cNvSpPr/>
          <p:nvPr/>
        </p:nvSpPr>
        <p:spPr>
          <a:xfrm rot="3137723">
            <a:off x="7875228" y="3420427"/>
            <a:ext cx="243377" cy="1042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xmlns="" id="{36A41909-9C21-42D6-8A80-7A2925FC2F9A}"/>
              </a:ext>
            </a:extLst>
          </p:cNvPr>
          <p:cNvSpPr/>
          <p:nvPr/>
        </p:nvSpPr>
        <p:spPr>
          <a:xfrm>
            <a:off x="9555698" y="3764610"/>
            <a:ext cx="270030" cy="216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Strzałka: w górę 17">
            <a:extLst>
              <a:ext uri="{FF2B5EF4-FFF2-40B4-BE49-F238E27FC236}">
                <a16:creationId xmlns:a16="http://schemas.microsoft.com/office/drawing/2014/main" xmlns="" id="{4E7BB968-5830-4AEA-8E65-FDBAA4A1C06F}"/>
              </a:ext>
            </a:extLst>
          </p:cNvPr>
          <p:cNvSpPr/>
          <p:nvPr/>
        </p:nvSpPr>
        <p:spPr>
          <a:xfrm>
            <a:off x="4256961" y="3776082"/>
            <a:ext cx="270030" cy="216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Strzałka: w górę 18">
            <a:extLst>
              <a:ext uri="{FF2B5EF4-FFF2-40B4-BE49-F238E27FC236}">
                <a16:creationId xmlns:a16="http://schemas.microsoft.com/office/drawing/2014/main" xmlns="" id="{8CC41EDA-84E0-4830-A049-7783DD9ED1E0}"/>
              </a:ext>
            </a:extLst>
          </p:cNvPr>
          <p:cNvSpPr/>
          <p:nvPr/>
        </p:nvSpPr>
        <p:spPr>
          <a:xfrm>
            <a:off x="6661173" y="2251846"/>
            <a:ext cx="270030" cy="216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Strzałka: w górę 20">
            <a:extLst>
              <a:ext uri="{FF2B5EF4-FFF2-40B4-BE49-F238E27FC236}">
                <a16:creationId xmlns:a16="http://schemas.microsoft.com/office/drawing/2014/main" xmlns="" id="{84283BEA-3F82-460A-9637-71C607188ED8}"/>
              </a:ext>
            </a:extLst>
          </p:cNvPr>
          <p:cNvSpPr/>
          <p:nvPr/>
        </p:nvSpPr>
        <p:spPr>
          <a:xfrm rot="5400000">
            <a:off x="8082594" y="2928781"/>
            <a:ext cx="270030" cy="216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Strzałka: w górę 23">
            <a:extLst>
              <a:ext uri="{FF2B5EF4-FFF2-40B4-BE49-F238E27FC236}">
                <a16:creationId xmlns:a16="http://schemas.microsoft.com/office/drawing/2014/main" xmlns="" id="{44454EF2-C347-41E2-A1BD-E7725A9471E8}"/>
              </a:ext>
            </a:extLst>
          </p:cNvPr>
          <p:cNvSpPr/>
          <p:nvPr/>
        </p:nvSpPr>
        <p:spPr>
          <a:xfrm>
            <a:off x="1280464" y="1124027"/>
            <a:ext cx="270031" cy="1052148"/>
          </a:xfrm>
          <a:prstGeom prst="upArrow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Strzałka: w górę 24">
            <a:extLst>
              <a:ext uri="{FF2B5EF4-FFF2-40B4-BE49-F238E27FC236}">
                <a16:creationId xmlns:a16="http://schemas.microsoft.com/office/drawing/2014/main" xmlns="" id="{683B8B54-8F41-4521-A17B-A4110B21C764}"/>
              </a:ext>
            </a:extLst>
          </p:cNvPr>
          <p:cNvSpPr/>
          <p:nvPr/>
        </p:nvSpPr>
        <p:spPr>
          <a:xfrm>
            <a:off x="4016769" y="1124027"/>
            <a:ext cx="228772" cy="316275"/>
          </a:xfrm>
          <a:prstGeom prst="upArrow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Strzałka: w górę 25">
            <a:extLst>
              <a:ext uri="{FF2B5EF4-FFF2-40B4-BE49-F238E27FC236}">
                <a16:creationId xmlns:a16="http://schemas.microsoft.com/office/drawing/2014/main" xmlns="" id="{5910817D-E785-4E2F-BB09-659D6CDBE987}"/>
              </a:ext>
            </a:extLst>
          </p:cNvPr>
          <p:cNvSpPr/>
          <p:nvPr/>
        </p:nvSpPr>
        <p:spPr>
          <a:xfrm>
            <a:off x="9626249" y="1124027"/>
            <a:ext cx="270031" cy="1643953"/>
          </a:xfrm>
          <a:prstGeom prst="upArrow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7" name="Strzałka: w górę 26">
            <a:extLst>
              <a:ext uri="{FF2B5EF4-FFF2-40B4-BE49-F238E27FC236}">
                <a16:creationId xmlns:a16="http://schemas.microsoft.com/office/drawing/2014/main" xmlns="" id="{1D675E4F-AE74-409C-959F-0B070C86A65B}"/>
              </a:ext>
            </a:extLst>
          </p:cNvPr>
          <p:cNvSpPr/>
          <p:nvPr/>
        </p:nvSpPr>
        <p:spPr>
          <a:xfrm>
            <a:off x="6675380" y="1124027"/>
            <a:ext cx="255824" cy="316275"/>
          </a:xfrm>
          <a:prstGeom prst="upArrow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xmlns="" id="{FC7C80DD-D940-4A2B-8FB5-1A87992DAF3C}"/>
              </a:ext>
            </a:extLst>
          </p:cNvPr>
          <p:cNvSpPr/>
          <p:nvPr/>
        </p:nvSpPr>
        <p:spPr>
          <a:xfrm>
            <a:off x="56328" y="94232"/>
            <a:ext cx="11800312" cy="9913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pl-PL" sz="4000" dirty="0">
                <a:latin typeface="MV Boli" panose="02000500030200090000" pitchFamily="2" charset="0"/>
                <a:cs typeface="MV Boli" panose="02000500030200090000" pitchFamily="2" charset="0"/>
              </a:rPr>
              <a:t>University</a:t>
            </a:r>
            <a:endParaRPr 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xmlns="" id="{4580DC5D-CEB9-41DE-8007-7A95492292B1}"/>
              </a:ext>
            </a:extLst>
          </p:cNvPr>
          <p:cNvSpPr/>
          <p:nvPr/>
        </p:nvSpPr>
        <p:spPr>
          <a:xfrm>
            <a:off x="215607" y="3868622"/>
            <a:ext cx="2032297" cy="85890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>special training school for work</a:t>
            </a:r>
          </a:p>
        </p:txBody>
      </p:sp>
    </p:spTree>
    <p:extLst>
      <p:ext uri="{BB962C8B-B14F-4D97-AF65-F5344CB8AC3E}">
        <p14:creationId xmlns:p14="http://schemas.microsoft.com/office/powerpoint/2010/main" xmlns="" val="315170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xmlns="" id="{503CE699-E04A-4D16-A1A2-D91AF2801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125268"/>
            <a:ext cx="12000656" cy="864096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R</a:t>
            </a:r>
            <a:r>
              <a:rPr lang="en-US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eception</a:t>
            </a:r>
            <a:r>
              <a:rPr lang="en-US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C</a:t>
            </a:r>
            <a:r>
              <a:rPr lang="en-US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lass</a:t>
            </a:r>
            <a:endParaRPr lang="en-US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5400" b="1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C048553F-3019-4D4B-A5E0-219375EE3F92}"/>
              </a:ext>
            </a:extLst>
          </p:cNvPr>
          <p:cNvSpPr txBox="1"/>
          <p:nvPr/>
        </p:nvSpPr>
        <p:spPr>
          <a:xfrm>
            <a:off x="3167336" y="1340768"/>
            <a:ext cx="6048672" cy="4401205"/>
          </a:xfrm>
          <a:prstGeom prst="rect">
            <a:avLst/>
          </a:prstGeom>
          <a:solidFill>
            <a:srgbClr val="F0FCD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Facilities for children aged 0-3: </a:t>
            </a:r>
            <a:endParaRPr lang="pl-PL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Nurseries, </a:t>
            </a:r>
            <a:endParaRPr lang="pl-PL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Children's clubs </a:t>
            </a:r>
            <a:endParaRPr lang="pl-PL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pl-PL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Facilities for children aged 3-6:</a:t>
            </a:r>
            <a:endParaRPr lang="pl-PL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Kindergartens, </a:t>
            </a:r>
            <a:endParaRPr lang="pl-PL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Pre-school departments in primary schools, </a:t>
            </a:r>
            <a:endParaRPr lang="pl-PL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Pre-school education teams, </a:t>
            </a:r>
            <a:endParaRPr lang="pl-PL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Pre-school </a:t>
            </a:r>
            <a:r>
              <a:rPr lang="pl-PL" sz="2800" dirty="0" err="1">
                <a:latin typeface="MV Boli" panose="02000500030200090000" pitchFamily="2" charset="0"/>
                <a:cs typeface="MV Boli" panose="02000500030200090000" pitchFamily="2" charset="0"/>
              </a:rPr>
              <a:t>clubs</a:t>
            </a:r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Symbol zastępczy tekstu 8">
            <a:extLst>
              <a:ext uri="{FF2B5EF4-FFF2-40B4-BE49-F238E27FC236}">
                <a16:creationId xmlns:a16="http://schemas.microsoft.com/office/drawing/2014/main" xmlns="" id="{5B5D60A1-EA4A-4D56-9380-721B2640268E}"/>
              </a:ext>
            </a:extLst>
          </p:cNvPr>
          <p:cNvSpPr txBox="1">
            <a:spLocks/>
          </p:cNvSpPr>
          <p:nvPr/>
        </p:nvSpPr>
        <p:spPr>
          <a:xfrm>
            <a:off x="191344" y="188640"/>
            <a:ext cx="120006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R</a:t>
            </a:r>
            <a:r>
              <a:rPr lang="en-US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eception</a:t>
            </a:r>
            <a:r>
              <a:rPr lang="en-US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C</a:t>
            </a:r>
            <a:r>
              <a:rPr lang="en-US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lass</a:t>
            </a:r>
            <a:endParaRPr lang="en-US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5400" b="1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3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8">
            <a:extLst>
              <a:ext uri="{FF2B5EF4-FFF2-40B4-BE49-F238E27FC236}">
                <a16:creationId xmlns:a16="http://schemas.microsoft.com/office/drawing/2014/main" xmlns="" id="{5D45AE8A-57E2-4EE8-9672-98D90403EE20}"/>
              </a:ext>
            </a:extLst>
          </p:cNvPr>
          <p:cNvSpPr txBox="1">
            <a:spLocks/>
          </p:cNvSpPr>
          <p:nvPr/>
        </p:nvSpPr>
        <p:spPr>
          <a:xfrm>
            <a:off x="-240704" y="2060848"/>
            <a:ext cx="120006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Primary</a:t>
            </a:r>
            <a:r>
              <a:rPr lang="pl-PL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Education</a:t>
            </a:r>
            <a:endParaRPr lang="en-US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5400" b="1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B883328-C7B8-4F68-9AD6-C4C1133DC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3657544"/>
            <a:ext cx="5544616" cy="30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55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4C95BD4-4DFA-43FC-9C10-E64FE392F782}"/>
              </a:ext>
            </a:extLst>
          </p:cNvPr>
          <p:cNvSpPr txBox="1"/>
          <p:nvPr/>
        </p:nvSpPr>
        <p:spPr>
          <a:xfrm>
            <a:off x="3167336" y="1340768"/>
            <a:ext cx="6048672" cy="523220"/>
          </a:xfrm>
          <a:prstGeom prst="rect">
            <a:avLst/>
          </a:prstGeom>
          <a:solidFill>
            <a:srgbClr val="F0FCD9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Symbol zastępczy tekstu 8">
            <a:extLst>
              <a:ext uri="{FF2B5EF4-FFF2-40B4-BE49-F238E27FC236}">
                <a16:creationId xmlns:a16="http://schemas.microsoft.com/office/drawing/2014/main" xmlns="" id="{5D45AE8A-57E2-4EE8-9672-98D90403EE20}"/>
              </a:ext>
            </a:extLst>
          </p:cNvPr>
          <p:cNvSpPr txBox="1">
            <a:spLocks/>
          </p:cNvSpPr>
          <p:nvPr/>
        </p:nvSpPr>
        <p:spPr>
          <a:xfrm>
            <a:off x="191344" y="188640"/>
            <a:ext cx="120006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Primary</a:t>
            </a:r>
            <a:r>
              <a:rPr lang="pl-PL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Education</a:t>
            </a:r>
            <a:endParaRPr lang="en-US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5400" b="1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BB733C0-2EB7-49D6-881B-BCD4C49FE858}"/>
              </a:ext>
            </a:extLst>
          </p:cNvPr>
          <p:cNvSpPr txBox="1"/>
          <p:nvPr/>
        </p:nvSpPr>
        <p:spPr>
          <a:xfrm>
            <a:off x="2063552" y="1340768"/>
            <a:ext cx="7560840" cy="2677656"/>
          </a:xfrm>
          <a:prstGeom prst="rect">
            <a:avLst/>
          </a:prstGeom>
          <a:solidFill>
            <a:srgbClr val="F0FCD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Classes 1-3 (early school education),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Grades 4-8, where teaching is divided into subjects</a:t>
            </a:r>
            <a:r>
              <a:rPr lang="pl-PL" sz="2800" dirty="0"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MV Boli" panose="02000500030200090000" pitchFamily="2" charset="0"/>
                <a:cs typeface="MV Boli" panose="02000500030200090000" pitchFamily="2" charset="0"/>
              </a:rPr>
              <a:t>Most </a:t>
            </a:r>
            <a:r>
              <a:rPr lang="pl-PL" sz="2800" dirty="0" err="1">
                <a:latin typeface="MV Boli" panose="02000500030200090000" pitchFamily="2" charset="0"/>
                <a:cs typeface="MV Boli" panose="02000500030200090000" pitchFamily="2" charset="0"/>
              </a:rPr>
              <a:t>primary</a:t>
            </a:r>
            <a:r>
              <a:rPr lang="pl-PL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pl-PL" sz="2800" dirty="0" err="1">
                <a:latin typeface="MV Boli" panose="02000500030200090000" pitchFamily="2" charset="0"/>
                <a:cs typeface="MV Boli" panose="02000500030200090000" pitchFamily="2" charset="0"/>
              </a:rPr>
              <a:t>school</a:t>
            </a:r>
            <a:r>
              <a:rPr lang="pl-PL" sz="2800" dirty="0">
                <a:latin typeface="MV Boli" panose="02000500030200090000" pitchFamily="2" charset="0"/>
                <a:cs typeface="MV Boli" panose="02000500030200090000" pitchFamily="2" charset="0"/>
              </a:rPr>
              <a:t> in Poland </a:t>
            </a:r>
            <a:r>
              <a:rPr lang="pl-PL" sz="2800" dirty="0" err="1">
                <a:latin typeface="MV Boli" panose="02000500030200090000" pitchFamily="2" charset="0"/>
                <a:cs typeface="MV Boli" panose="02000500030200090000" pitchFamily="2" charset="0"/>
              </a:rPr>
              <a:t>are</a:t>
            </a:r>
            <a:r>
              <a:rPr lang="pl-PL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pl-PL" sz="2800" dirty="0" err="1">
                <a:latin typeface="MV Boli" panose="02000500030200090000" pitchFamily="2" charset="0"/>
                <a:cs typeface="MV Boli" panose="02000500030200090000" pitchFamily="2" charset="0"/>
              </a:rPr>
              <a:t>coeducational</a:t>
            </a:r>
            <a:endParaRPr lang="pl-PL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56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8">
            <a:extLst>
              <a:ext uri="{FF2B5EF4-FFF2-40B4-BE49-F238E27FC236}">
                <a16:creationId xmlns:a16="http://schemas.microsoft.com/office/drawing/2014/main" xmlns="" id="{893F0A2B-CB61-4D0E-B864-CF64DF3EFBA8}"/>
              </a:ext>
            </a:extLst>
          </p:cNvPr>
          <p:cNvSpPr txBox="1">
            <a:spLocks/>
          </p:cNvSpPr>
          <p:nvPr/>
        </p:nvSpPr>
        <p:spPr>
          <a:xfrm>
            <a:off x="12948" y="1700808"/>
            <a:ext cx="12000656" cy="864096"/>
          </a:xfrm>
          <a:prstGeom prst="rect">
            <a:avLst/>
          </a:prstGeom>
          <a:solidFill>
            <a:srgbClr val="F0FCD9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Secondary</a:t>
            </a:r>
            <a:r>
              <a:rPr lang="pl-PL" sz="54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54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Education</a:t>
            </a:r>
            <a:endParaRPr lang="en-US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5400" b="1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FF04121-3360-42AA-922A-CA88721A3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213" y="3777789"/>
            <a:ext cx="3179573" cy="30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3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8">
            <a:extLst>
              <a:ext uri="{FF2B5EF4-FFF2-40B4-BE49-F238E27FC236}">
                <a16:creationId xmlns:a16="http://schemas.microsoft.com/office/drawing/2014/main" xmlns="" id="{4AC01DB6-C50D-46C9-8693-671A6B0D1281}"/>
              </a:ext>
            </a:extLst>
          </p:cNvPr>
          <p:cNvSpPr txBox="1">
            <a:spLocks/>
          </p:cNvSpPr>
          <p:nvPr/>
        </p:nvSpPr>
        <p:spPr>
          <a:xfrm>
            <a:off x="191344" y="188640"/>
            <a:ext cx="1188132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8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Secondary</a:t>
            </a:r>
            <a:r>
              <a:rPr lang="pl-PL" sz="4800" b="1" dirty="0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 </a:t>
            </a:r>
            <a:r>
              <a:rPr lang="pl-PL" sz="4800" b="1" dirty="0" err="1">
                <a:latin typeface="MV Boli" panose="02000500030200090000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Education</a:t>
            </a:r>
            <a:endParaRPr lang="en-US" sz="4800" b="1" dirty="0">
              <a:latin typeface="MV Boli" panose="02000500030200090000" pitchFamily="2" charset="0"/>
              <a:ea typeface="Microsoft YaHei UI" panose="020B0503020204020204" pitchFamily="34" charset="-122"/>
              <a:cs typeface="MV Boli" panose="02000500030200090000" pitchFamily="2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5BDDA6D-B9F8-496B-A345-65BD267C0A16}"/>
              </a:ext>
            </a:extLst>
          </p:cNvPr>
          <p:cNvSpPr txBox="1"/>
          <p:nvPr/>
        </p:nvSpPr>
        <p:spPr>
          <a:xfrm>
            <a:off x="1775520" y="1412776"/>
            <a:ext cx="820891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MV Boli" panose="02000500030200090000" pitchFamily="2" charset="0"/>
                <a:cs typeface="MV Boli" panose="02000500030200090000" pitchFamily="2" charset="0"/>
              </a:rPr>
              <a:t>	T</a:t>
            </a:r>
            <a:r>
              <a:rPr lang="en-US" sz="2800" dirty="0" err="1">
                <a:latin typeface="MV Boli" panose="02000500030200090000" pitchFamily="2" charset="0"/>
                <a:cs typeface="MV Boli" panose="02000500030200090000" pitchFamily="2" charset="0"/>
              </a:rPr>
              <a:t>ypes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of secondary</a:t>
            </a:r>
            <a:r>
              <a:rPr lang="pl-PL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schools: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4-year general high school,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5-year technical upper secondary school,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3-year </a:t>
            </a:r>
            <a:r>
              <a:rPr lang="pl-PL" sz="2800" dirty="0" err="1">
                <a:latin typeface="MV Boli" panose="02000500030200090000" pitchFamily="2" charset="0"/>
                <a:cs typeface="MV Boli" panose="02000500030200090000" pitchFamily="2" charset="0"/>
              </a:rPr>
              <a:t>sectoral</a:t>
            </a:r>
            <a:r>
              <a:rPr lang="pl-PL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pl-PL" sz="2800" dirty="0" err="1">
                <a:latin typeface="MV Boli" panose="02000500030200090000" pitchFamily="2" charset="0"/>
                <a:cs typeface="MV Boli" panose="02000500030200090000" pitchFamily="2" charset="0"/>
              </a:rPr>
              <a:t>vocational</a:t>
            </a:r>
            <a:r>
              <a:rPr lang="pl-PL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school (</a:t>
            </a:r>
            <a:r>
              <a:rPr lang="pl-PL" sz="2800" dirty="0" err="1">
                <a:latin typeface="MV Boli" panose="02000500030200090000" pitchFamily="2" charset="0"/>
                <a:cs typeface="MV Boli" panose="02000500030200090000" pitchFamily="2" charset="0"/>
              </a:rPr>
              <a:t>stage</a:t>
            </a:r>
            <a:r>
              <a:rPr lang="pl-PL" sz="2800" dirty="0">
                <a:latin typeface="MV Boli" panose="02000500030200090000" pitchFamily="2" charset="0"/>
                <a:cs typeface="MV Boli" panose="02000500030200090000" pitchFamily="2" charset="0"/>
              </a:rPr>
              <a:t> I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) (since September 2017),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2-year </a:t>
            </a:r>
            <a:r>
              <a:rPr lang="pl-PL" sz="2800" dirty="0" err="1">
                <a:latin typeface="MV Boli" panose="02000500030200090000" pitchFamily="2" charset="0"/>
                <a:cs typeface="MV Boli" panose="02000500030200090000" pitchFamily="2" charset="0"/>
              </a:rPr>
              <a:t>sectoral</a:t>
            </a:r>
            <a:r>
              <a:rPr lang="pl-PL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pl-PL" sz="2800" dirty="0" err="1">
                <a:latin typeface="MV Boli" panose="02000500030200090000" pitchFamily="2" charset="0"/>
                <a:cs typeface="MV Boli" panose="02000500030200090000" pitchFamily="2" charset="0"/>
              </a:rPr>
              <a:t>vocational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school (s</a:t>
            </a:r>
            <a:r>
              <a:rPr lang="pl-PL" sz="2800" dirty="0" err="1">
                <a:latin typeface="MV Boli" panose="02000500030200090000" pitchFamily="2" charset="0"/>
                <a:cs typeface="MV Boli" panose="02000500030200090000" pitchFamily="2" charset="0"/>
              </a:rPr>
              <a:t>tage</a:t>
            </a:r>
            <a:r>
              <a:rPr lang="pl-PL" sz="2800" dirty="0">
                <a:latin typeface="MV Boli" panose="02000500030200090000" pitchFamily="2" charset="0"/>
                <a:cs typeface="MV Boli" panose="02000500030200090000" pitchFamily="2" charset="0"/>
              </a:rPr>
              <a:t> II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74465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zieci — przyjaciele 16: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691_TF03896101.potx" id="{5919F2E4-5F62-4A7E-8033-E00480503DFE}" vid="{D0D7CAC2-5056-439F-BC97-A60914550756}"/>
    </a:ext>
  </a:extLst>
</a:theme>
</file>

<file path=ppt/theme/theme2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edukacją dzieci w wieku szkolnym, album (panoramiczna)</Template>
  <TotalTime>1783</TotalTime>
  <Words>269</Words>
  <Application>Microsoft Office PowerPoint</Application>
  <PresentationFormat>Niestandardowy</PresentationFormat>
  <Paragraphs>86</Paragraphs>
  <Slides>12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Dzieci — przyjaciele 16:9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Nagłówek sekcji</dc:title>
  <dc:creator>Marek Waszczak</dc:creator>
  <cp:lastModifiedBy>sp</cp:lastModifiedBy>
  <cp:revision>46</cp:revision>
  <dcterms:created xsi:type="dcterms:W3CDTF">2018-11-30T14:13:22Z</dcterms:created>
  <dcterms:modified xsi:type="dcterms:W3CDTF">2020-01-02T17:39:41Z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