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Amatic SC"/>
      <p:regular r:id="rId16"/>
      <p:bold r:id="rId17"/>
    </p:embeddedFont>
    <p:embeddedFont>
      <p:font typeface="Source Code Pro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maticSC-bold.fntdata"/><Relationship Id="rId16" Type="http://schemas.openxmlformats.org/officeDocument/2006/relationships/font" Target="fonts/AmaticSC-regular.fntdata"/><Relationship Id="rId5" Type="http://schemas.openxmlformats.org/officeDocument/2006/relationships/slide" Target="slides/slide1.xml"/><Relationship Id="rId19" Type="http://schemas.openxmlformats.org/officeDocument/2006/relationships/font" Target="fonts/SourceCodePro-bold.fntdata"/><Relationship Id="rId6" Type="http://schemas.openxmlformats.org/officeDocument/2006/relationships/slide" Target="slides/slide2.xml"/><Relationship Id="rId18" Type="http://schemas.openxmlformats.org/officeDocument/2006/relationships/font" Target="fonts/SourceCodePr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b2f48970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b2f48970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b2f4896c9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b2f4896c9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20.jpg"/><Relationship Id="rId6" Type="http://schemas.openxmlformats.org/officeDocument/2006/relationships/image" Target="../media/image2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22.jpg"/><Relationship Id="rId6" Type="http://schemas.openxmlformats.org/officeDocument/2006/relationships/image" Target="../media/image9.jpg"/><Relationship Id="rId7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g"/><Relationship Id="rId4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jp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10.jpg"/><Relationship Id="rId5" Type="http://schemas.openxmlformats.org/officeDocument/2006/relationships/image" Target="../media/image6.jpg"/><Relationship Id="rId6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12.jpg"/><Relationship Id="rId5" Type="http://schemas.openxmlformats.org/officeDocument/2006/relationships/image" Target="../media/image14.jpg"/><Relationship Id="rId6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70675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s"/>
              <a:t>Gastronomy in spain 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s"/>
              <a:t>By: Joel Molina Borja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s"/>
              <a:t>Rubén Cebrián Gómez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s"/>
              <a:t>David López Cuartero 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6800" y="2369325"/>
            <a:ext cx="3700350" cy="25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2802750" y="61422"/>
            <a:ext cx="3538500" cy="97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"/>
              <a:t>Dessert</a:t>
            </a: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192423"/>
            <a:ext cx="2586700" cy="175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60700" y="1192423"/>
            <a:ext cx="2930899" cy="164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3095175"/>
            <a:ext cx="2930901" cy="18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/>
          <p:nvPr/>
        </p:nvSpPr>
        <p:spPr>
          <a:xfrm>
            <a:off x="3233399" y="2280725"/>
            <a:ext cx="2543100" cy="5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Miguelitos de la roda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Brazo de gitano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 de Calatrava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Arroz con lech</a:t>
            </a:r>
            <a:r>
              <a:rPr lang="es"/>
              <a:t>e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Churros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Flor de carnaval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rollos</a:t>
            </a:r>
            <a:endParaRPr/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8176" y="2993450"/>
            <a:ext cx="3029456" cy="196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we are very proud of our spanish food.</a:t>
            </a:r>
            <a:endParaRPr/>
          </a:p>
        </p:txBody>
      </p:sp>
      <p:sp>
        <p:nvSpPr>
          <p:cNvPr id="144" name="Google Shape;144;p23"/>
          <p:cNvSpPr txBox="1"/>
          <p:nvPr>
            <p:ph idx="1" type="subTitle"/>
          </p:nvPr>
        </p:nvSpPr>
        <p:spPr>
          <a:xfrm>
            <a:off x="311700" y="3276800"/>
            <a:ext cx="8520600" cy="131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I’m sure you’ll enjoy when you came to Spain.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0" y="392150"/>
            <a:ext cx="85206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s"/>
              <a:t>Etymology</a:t>
            </a:r>
            <a:endParaRPr/>
          </a:p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180750" y="2321725"/>
            <a:ext cx="8520600" cy="26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s"/>
              <a:t>The term gastronomy is of Greek origin, consists of two words,“gastros” meaning stomach more “nomos” meaning rule.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s"/>
              <a:t>Gastronomy is the study of the relationship between food and culture, the art of preparing and service rich food and cooking styles.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9825" y="297650"/>
            <a:ext cx="2643170" cy="1762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ctrTitle"/>
          </p:nvPr>
        </p:nvSpPr>
        <p:spPr>
          <a:xfrm>
            <a:off x="311700" y="620196"/>
            <a:ext cx="85206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s"/>
              <a:t>our cuisine</a:t>
            </a:r>
            <a:endParaRPr/>
          </a:p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311700" y="1881900"/>
            <a:ext cx="8520600" cy="27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s"/>
              <a:t>It is influenced by the Phoenicians, Greeks, Romans, Jews, Moors and muslim Adulicians.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s"/>
              <a:t>The traditional pattern is composed of four meals a day plus some snacks: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s"/>
              <a:t>A light breakfast,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s"/>
              <a:t>midmornig breakfast 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s"/>
              <a:t>ligth snacks 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s"/>
              <a:t> lunch (Soup , salad,fhis etc…) 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s"/>
              <a:t>tea and pastries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9798" y="130976"/>
            <a:ext cx="2484900" cy="165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ctrTitle"/>
          </p:nvPr>
        </p:nvSpPr>
        <p:spPr>
          <a:xfrm>
            <a:off x="311700" y="392150"/>
            <a:ext cx="85206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s"/>
              <a:t>Typical dishes</a:t>
            </a:r>
            <a:endParaRPr/>
          </a:p>
        </p:txBody>
      </p:sp>
      <p:sp>
        <p:nvSpPr>
          <p:cNvPr id="78" name="Google Shape;78;p16"/>
          <p:cNvSpPr txBox="1"/>
          <p:nvPr>
            <p:ph idx="1" type="subTitle"/>
          </p:nvPr>
        </p:nvSpPr>
        <p:spPr>
          <a:xfrm>
            <a:off x="137125" y="2226075"/>
            <a:ext cx="8520600" cy="186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19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s"/>
              <a:t>The tipical dishes are: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4775"/>
            <a:ext cx="2655101" cy="199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" y="3429000"/>
            <a:ext cx="3047993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8900" y="3152164"/>
            <a:ext cx="2655100" cy="1991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83125" y="3373442"/>
            <a:ext cx="2655096" cy="1770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88900" y="1115675"/>
            <a:ext cx="2655099" cy="1991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ctrTitle"/>
          </p:nvPr>
        </p:nvSpPr>
        <p:spPr>
          <a:xfrm>
            <a:off x="311700" y="233650"/>
            <a:ext cx="8520600" cy="112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new cuisine</a:t>
            </a:r>
            <a:endParaRPr/>
          </a:p>
        </p:txBody>
      </p:sp>
      <p:sp>
        <p:nvSpPr>
          <p:cNvPr id="89" name="Google Shape;89;p17"/>
          <p:cNvSpPr txBox="1"/>
          <p:nvPr>
            <p:ph idx="1" type="subTitle"/>
          </p:nvPr>
        </p:nvSpPr>
        <p:spPr>
          <a:xfrm>
            <a:off x="553425" y="2009463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s"/>
              <a:t>They are made with traditional Spanish products, but they are characterized by lighter, more delicate dishes and increased emphasis on presentation.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263" y="2859450"/>
            <a:ext cx="28479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0338" y="285945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2300" y="3244613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ctrTitle"/>
          </p:nvPr>
        </p:nvSpPr>
        <p:spPr>
          <a:xfrm>
            <a:off x="311700" y="392150"/>
            <a:ext cx="8520600" cy="9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s"/>
              <a:t>Famous cooks</a:t>
            </a:r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430200" y="1653738"/>
            <a:ext cx="87138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Source Code Pro"/>
              <a:buChar char="●"/>
            </a:pPr>
            <a:r>
              <a:rPr b="1" i="0" lang="es" sz="2100" u="sng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Martín Berasategui,Dabiz Muñoz,Jordi Cruz,Eneko Atxa and Joan Roca</a:t>
            </a:r>
            <a:r>
              <a:rPr b="1" i="0" lang="es" sz="21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are some </a:t>
            </a:r>
            <a:r>
              <a:rPr b="1" lang="es" sz="2100">
                <a:latin typeface="Source Code Pro"/>
                <a:ea typeface="Source Code Pro"/>
                <a:cs typeface="Source Code Pro"/>
                <a:sym typeface="Source Code Pro"/>
              </a:rPr>
              <a:t>S</a:t>
            </a:r>
            <a:r>
              <a:rPr b="1" i="0" lang="es" sz="21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panish chefs with Michelin stars</a:t>
            </a:r>
            <a:r>
              <a:rPr b="1" lang="es" sz="2100">
                <a:latin typeface="Source Code Pro"/>
                <a:ea typeface="Source Code Pro"/>
                <a:cs typeface="Source Code Pro"/>
                <a:sym typeface="Source Code Pro"/>
              </a:rPr>
              <a:t> among others.</a:t>
            </a:r>
            <a:endParaRPr b="1" i="0" sz="21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Source Code Pro"/>
              <a:buChar char="●"/>
            </a:pPr>
            <a:r>
              <a:rPr b="1" i="0" lang="es" sz="21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Dabiz Muñoz have a restaurant in spain with three michelin stars, DiverXo,and has another restaurant in London, streetxo.</a:t>
            </a:r>
            <a:endParaRPr b="1" i="0" sz="21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Source Code Pro"/>
              <a:buChar char="●"/>
            </a:pPr>
            <a:r>
              <a:rPr b="1" i="0" lang="es" sz="21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Jordi Cruz is a judge of a programme in TV, masterchef,with two others chefs with michelin stars.</a:t>
            </a:r>
            <a:endParaRPr b="1" i="0" sz="21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73" y="0"/>
            <a:ext cx="1328504" cy="165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8975" y="0"/>
            <a:ext cx="2155024" cy="143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ctrTitle"/>
          </p:nvPr>
        </p:nvSpPr>
        <p:spPr>
          <a:xfrm>
            <a:off x="1428750" y="-214425"/>
            <a:ext cx="6843900" cy="18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s"/>
              <a:t>Mediterranean diet</a:t>
            </a:r>
            <a:endParaRPr/>
          </a:p>
        </p:txBody>
      </p:sp>
      <p:sp>
        <p:nvSpPr>
          <p:cNvPr id="106" name="Google Shape;106;p19"/>
          <p:cNvSpPr txBox="1"/>
          <p:nvPr>
            <p:ph idx="1" type="subTitle"/>
          </p:nvPr>
        </p:nvSpPr>
        <p:spPr>
          <a:xfrm>
            <a:off x="96825" y="1235525"/>
            <a:ext cx="5731500" cy="3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s"/>
              <a:t>The Mediterranean diet is based on the consumption of fresh and natural foods such as olive oil,fruits, vegetables,legumes,nuts,cereals,fish,milk and cheese. 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s"/>
              <a:t>You must avoid industrialized products.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s"/>
              <a:t>You must have a healthy lifestyle doing sports and having a social life.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8725" y="1165875"/>
            <a:ext cx="2144576" cy="1429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3087" y="2939350"/>
            <a:ext cx="2575850" cy="188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2862300" y="101300"/>
            <a:ext cx="35385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s"/>
              <a:t>Starters</a:t>
            </a:r>
            <a:endParaRPr b="0"/>
          </a:p>
        </p:txBody>
      </p:sp>
      <p:pic>
        <p:nvPicPr>
          <p:cNvPr id="114" name="Google Shape;11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598" y="3413100"/>
            <a:ext cx="2806275" cy="166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8264" y="1489691"/>
            <a:ext cx="2952594" cy="1660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611" y="1058799"/>
            <a:ext cx="2744825" cy="21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/>
          <p:nvPr/>
        </p:nvSpPr>
        <p:spPr>
          <a:xfrm>
            <a:off x="3384875" y="2091578"/>
            <a:ext cx="2144400" cy="11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"/>
              <a:t>Manchego cheese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"/>
              <a:t>Ham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"/>
              <a:t>olives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Patatas bravas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Croquetas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snails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81675" y="3302925"/>
            <a:ext cx="2250900" cy="168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2691150" y="91850"/>
            <a:ext cx="3419400" cy="98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">
                <a:highlight>
                  <a:schemeClr val="lt1"/>
                </a:highlight>
              </a:rPr>
              <a:t>main course</a:t>
            </a:r>
            <a:endParaRPr>
              <a:highlight>
                <a:schemeClr val="lt1"/>
              </a:highlight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32448"/>
            <a:ext cx="2976651" cy="175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1827" y="1232449"/>
            <a:ext cx="2923200" cy="195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5389" y="3239047"/>
            <a:ext cx="2336070" cy="175205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/>
        </p:nvSpPr>
        <p:spPr>
          <a:xfrm>
            <a:off x="3654699" y="2232401"/>
            <a:ext cx="2630700" cy="5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Cocido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Fabada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Salmorejo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Paella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Gazpacho Manchego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Tortilla</a:t>
            </a:r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3136898"/>
            <a:ext cx="270510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