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62" r:id="rId4"/>
    <p:sldId id="257" r:id="rId5"/>
    <p:sldId id="258" r:id="rId6"/>
    <p:sldId id="259" r:id="rId7"/>
    <p:sldId id="261" r:id="rId8"/>
    <p:sldId id="263" r:id="rId9"/>
    <p:sldId id="264" r:id="rId10"/>
    <p:sldId id="265" r:id="rId11"/>
    <p:sldId id="266" r:id="rId12"/>
    <p:sldId id="270" r:id="rId13"/>
    <p:sldId id="271" r:id="rId14"/>
    <p:sldId id="273" r:id="rId15"/>
    <p:sldId id="274" r:id="rId16"/>
    <p:sldId id="276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66FFFF"/>
    <a:srgbClr val="FF3300"/>
    <a:srgbClr val="CC00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6953" autoAdjust="0"/>
  </p:normalViewPr>
  <p:slideViewPr>
    <p:cSldViewPr>
      <p:cViewPr varScale="1">
        <p:scale>
          <a:sx n="68" d="100"/>
          <a:sy n="68" d="100"/>
        </p:scale>
        <p:origin x="145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0A46-2A24-41DF-9C63-2134CD7596C2}" type="datetimeFigureOut">
              <a:rPr lang="es-ES" smtClean="0"/>
              <a:pPr/>
              <a:t>06/02/2019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1D61-01AD-42E0-83FA-216CBCC7EC5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4801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0A46-2A24-41DF-9C63-2134CD7596C2}" type="datetimeFigureOut">
              <a:rPr lang="es-ES" smtClean="0"/>
              <a:pPr/>
              <a:t>06/02/2019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1D61-01AD-42E0-83FA-216CBCC7EC5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6545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0A46-2A24-41DF-9C63-2134CD7596C2}" type="datetimeFigureOut">
              <a:rPr lang="es-ES" smtClean="0"/>
              <a:pPr/>
              <a:t>06/02/2019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1D61-01AD-42E0-83FA-216CBCC7EC5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846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0A46-2A24-41DF-9C63-2134CD7596C2}" type="datetimeFigureOut">
              <a:rPr lang="es-ES" smtClean="0"/>
              <a:pPr/>
              <a:t>06/02/2019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1D61-01AD-42E0-83FA-216CBCC7EC5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137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0A46-2A24-41DF-9C63-2134CD7596C2}" type="datetimeFigureOut">
              <a:rPr lang="es-ES" smtClean="0"/>
              <a:pPr/>
              <a:t>06/02/2019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1D61-01AD-42E0-83FA-216CBCC7EC5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904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0A46-2A24-41DF-9C63-2134CD7596C2}" type="datetimeFigureOut">
              <a:rPr lang="es-ES" smtClean="0"/>
              <a:pPr/>
              <a:t>06/02/2019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1D61-01AD-42E0-83FA-216CBCC7EC5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448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0A46-2A24-41DF-9C63-2134CD7596C2}" type="datetimeFigureOut">
              <a:rPr lang="es-ES" smtClean="0"/>
              <a:pPr/>
              <a:t>06/02/2019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1D61-01AD-42E0-83FA-216CBCC7EC5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0453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0A46-2A24-41DF-9C63-2134CD7596C2}" type="datetimeFigureOut">
              <a:rPr lang="es-ES" smtClean="0"/>
              <a:pPr/>
              <a:t>06/02/2019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1D61-01AD-42E0-83FA-216CBCC7EC5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568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0A46-2A24-41DF-9C63-2134CD7596C2}" type="datetimeFigureOut">
              <a:rPr lang="es-ES" smtClean="0"/>
              <a:pPr/>
              <a:t>06/02/2019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1D61-01AD-42E0-83FA-216CBCC7EC5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8636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0A46-2A24-41DF-9C63-2134CD7596C2}" type="datetimeFigureOut">
              <a:rPr lang="es-ES" smtClean="0"/>
              <a:pPr/>
              <a:t>06/02/2019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1D61-01AD-42E0-83FA-216CBCC7EC5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967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0A46-2A24-41DF-9C63-2134CD7596C2}" type="datetimeFigureOut">
              <a:rPr lang="es-ES" smtClean="0"/>
              <a:pPr/>
              <a:t>06/02/2019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1D61-01AD-42E0-83FA-216CBCC7EC5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167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60A46-2A24-41DF-9C63-2134CD7596C2}" type="datetimeFigureOut">
              <a:rPr lang="es-ES" smtClean="0"/>
              <a:pPr/>
              <a:t>06/02/2019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91D61-01AD-42E0-83FA-216CBCC7EC5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64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s/url?sa=i&amp;rct=j&amp;q=&amp;esrc=s&amp;source=images&amp;cd=&amp;cad=rja&amp;uact=8&amp;ved=2ahUKEwiwhvOx0KbgAhVLDmMBHfYNDmAQjRx6BAgBEAU&amp;url=https://www.harpersbazaar.com/es/moda/noticias-moda/g323180/exposicion-sobre-la-costura-de-cristobal-balenciaga-en-el-museo-victoria-albert-de-londres/&amp;psig=AOvVaw0tdDGP2UJSV1Pr16UdQdfY&amp;ust=1549526007849819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s://www.google.es/url?sa=i&amp;rct=j&amp;q=&amp;esrc=s&amp;source=images&amp;cd=&amp;cad=rja&amp;uact=8&amp;ved=2ahUKEwjB_9Tv0KbgAhVO2OAKHRyVAscQjRx6BAgBEAU&amp;url=http://www.rtve.es/alacarta/videos/flash-moda-monograficos/solo-moda-paco-rabanne-avance/1151986/&amp;psig=AOvVaw2nrZ8EJ5GhSWfiI6HKtAl6&amp;ust=1549526138696448" TargetMode="Externa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s://www.google.es/url?sa=i&amp;rct=j&amp;q=&amp;esrc=s&amp;source=imgres&amp;cd=&amp;cad=rja&amp;uact=8&amp;ved=2ahUKEwj9pZ292abgAhXmDWMBHcQdC3oQjRx6BAgBEAU&amp;url=https://www.vanitatis.elconfidencial.com/noticias/2017-07-16/amaya-arzuaga-se-retira-de-la-moda-para-dedicarse-a-su-familia_1414171/&amp;psig=AOvVaw3tVKx4FsJ1WvyjDRPpZU3P&amp;ust=154952845954086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All</a:t>
            </a:r>
            <a:r>
              <a:rPr lang="es-ES" dirty="0"/>
              <a:t> </a:t>
            </a:r>
            <a:r>
              <a:rPr lang="es-ES" dirty="0" err="1"/>
              <a:t>About</a:t>
            </a:r>
            <a:r>
              <a:rPr lang="es-ES" dirty="0"/>
              <a:t> </a:t>
            </a:r>
            <a:r>
              <a:rPr lang="es-ES" dirty="0" err="1"/>
              <a:t>Spain</a:t>
            </a:r>
            <a:r>
              <a:rPr lang="es-ES" dirty="0"/>
              <a:t>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24128" y="4869160"/>
            <a:ext cx="3621088" cy="1556792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Alicia Blázquez</a:t>
            </a:r>
          </a:p>
          <a:p>
            <a:r>
              <a:rPr lang="es-ES" dirty="0"/>
              <a:t>Hugo Luján</a:t>
            </a:r>
          </a:p>
          <a:p>
            <a:r>
              <a:rPr lang="es-ES" dirty="0"/>
              <a:t>Álvaro Jiménez </a:t>
            </a:r>
          </a:p>
          <a:p>
            <a:r>
              <a:rPr lang="es-ES" dirty="0"/>
              <a:t>Raúl de la Rosa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66FFFF"/>
                </a:solidFill>
              </a:rPr>
              <a:t> </a:t>
            </a:r>
            <a:r>
              <a:rPr lang="es-ES" b="1" dirty="0" err="1">
                <a:solidFill>
                  <a:srgbClr val="66FFFF"/>
                </a:solidFill>
              </a:rPr>
              <a:t>Spanish</a:t>
            </a:r>
            <a:r>
              <a:rPr lang="es-ES" b="1" dirty="0">
                <a:solidFill>
                  <a:srgbClr val="66FFFF"/>
                </a:solidFill>
              </a:rPr>
              <a:t> </a:t>
            </a:r>
            <a:r>
              <a:rPr lang="es-ES" b="1" dirty="0" err="1">
                <a:solidFill>
                  <a:srgbClr val="66FFFF"/>
                </a:solidFill>
              </a:rPr>
              <a:t>Fashion</a:t>
            </a:r>
            <a:endParaRPr lang="es-ES" b="1" dirty="0">
              <a:solidFill>
                <a:srgbClr val="66FF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204864"/>
            <a:ext cx="8075240" cy="2332855"/>
          </a:xfrm>
        </p:spPr>
        <p:txBody>
          <a:bodyPr>
            <a:normAutofit/>
          </a:bodyPr>
          <a:lstStyle/>
          <a:p>
            <a:pPr lvl="0"/>
            <a:r>
              <a:rPr lang="es-ES" sz="2400" b="1" dirty="0" err="1"/>
              <a:t>The</a:t>
            </a:r>
            <a:r>
              <a:rPr lang="es-ES" sz="2400" b="1" dirty="0"/>
              <a:t> </a:t>
            </a:r>
            <a:r>
              <a:rPr lang="es-ES" sz="2400" b="1" dirty="0" err="1"/>
              <a:t>word</a:t>
            </a:r>
            <a:r>
              <a:rPr lang="es-ES" sz="2400" b="1" dirty="0"/>
              <a:t> </a:t>
            </a:r>
            <a:r>
              <a:rPr lang="es-ES" sz="2400" b="1" dirty="0" err="1"/>
              <a:t>fashion</a:t>
            </a:r>
            <a:r>
              <a:rPr lang="es-ES" sz="2400" b="1" dirty="0"/>
              <a:t> </a:t>
            </a:r>
            <a:r>
              <a:rPr lang="es-ES" sz="2400" b="1" dirty="0" err="1"/>
              <a:t>refers</a:t>
            </a:r>
            <a:r>
              <a:rPr lang="es-ES" sz="2400" b="1" dirty="0"/>
              <a:t> </a:t>
            </a:r>
            <a:r>
              <a:rPr lang="es-ES" sz="2400" b="1" dirty="0" err="1"/>
              <a:t>to</a:t>
            </a:r>
            <a:r>
              <a:rPr lang="es-ES" sz="2400" b="1" dirty="0"/>
              <a:t> a </a:t>
            </a:r>
            <a:r>
              <a:rPr lang="es-ES" sz="2400" b="1" dirty="0" err="1"/>
              <a:t>style</a:t>
            </a:r>
            <a:r>
              <a:rPr lang="es-ES" sz="2400" b="1" dirty="0"/>
              <a:t> </a:t>
            </a:r>
            <a:r>
              <a:rPr lang="es-ES" sz="2400" b="1" dirty="0" err="1"/>
              <a:t>that</a:t>
            </a:r>
            <a:r>
              <a:rPr lang="es-ES" sz="2400" b="1" dirty="0"/>
              <a:t> </a:t>
            </a:r>
            <a:r>
              <a:rPr lang="es-ES" sz="2400" b="1" dirty="0" err="1"/>
              <a:t>is</a:t>
            </a:r>
            <a:r>
              <a:rPr lang="es-ES" sz="2400" b="1" dirty="0"/>
              <a:t> </a:t>
            </a:r>
            <a:r>
              <a:rPr lang="es-ES" sz="2400" b="1" dirty="0" err="1"/>
              <a:t>accepted</a:t>
            </a:r>
            <a:r>
              <a:rPr lang="es-ES" sz="2400" b="1" dirty="0"/>
              <a:t> and </a:t>
            </a:r>
            <a:r>
              <a:rPr lang="es-ES" sz="2400" b="1" dirty="0" err="1"/>
              <a:t>considered</a:t>
            </a:r>
            <a:r>
              <a:rPr lang="es-ES" sz="2400" b="1" dirty="0"/>
              <a:t> </a:t>
            </a:r>
            <a:r>
              <a:rPr lang="es-ES" sz="2400" b="1" dirty="0" err="1"/>
              <a:t>pleasant</a:t>
            </a:r>
            <a:r>
              <a:rPr lang="es-ES" sz="2400" b="1" dirty="0"/>
              <a:t>.  </a:t>
            </a:r>
          </a:p>
          <a:p>
            <a:pPr lvl="0"/>
            <a:r>
              <a:rPr lang="es-ES" sz="2400" b="1" dirty="0"/>
              <a:t> </a:t>
            </a:r>
            <a:r>
              <a:rPr lang="es-ES" sz="2400" b="1" dirty="0" err="1"/>
              <a:t>The</a:t>
            </a:r>
            <a:r>
              <a:rPr lang="es-ES" sz="2400" b="1" dirty="0"/>
              <a:t> </a:t>
            </a:r>
            <a:r>
              <a:rPr lang="es-ES" sz="2400" b="1" dirty="0" err="1"/>
              <a:t>word</a:t>
            </a:r>
            <a:r>
              <a:rPr lang="es-ES" sz="2400" b="1" dirty="0"/>
              <a:t> </a:t>
            </a:r>
            <a:r>
              <a:rPr lang="es-ES" sz="2400" b="1" dirty="0" err="1"/>
              <a:t>fashion</a:t>
            </a:r>
            <a:r>
              <a:rPr lang="es-ES" sz="2400" b="1" dirty="0"/>
              <a:t> comes </a:t>
            </a:r>
            <a:r>
              <a:rPr lang="es-ES" sz="2400" b="1" dirty="0" err="1"/>
              <a:t>from</a:t>
            </a:r>
            <a:r>
              <a:rPr lang="es-ES" sz="2400" b="1" dirty="0"/>
              <a:t> </a:t>
            </a:r>
            <a:r>
              <a:rPr lang="es-ES" sz="2400" b="1" dirty="0" err="1"/>
              <a:t>the</a:t>
            </a:r>
            <a:r>
              <a:rPr lang="es-ES" sz="2400" b="1" dirty="0"/>
              <a:t> </a:t>
            </a:r>
            <a:r>
              <a:rPr lang="es-ES" sz="2400" b="1" dirty="0" err="1"/>
              <a:t>French</a:t>
            </a:r>
            <a:r>
              <a:rPr lang="es-ES" sz="2400" b="1" dirty="0"/>
              <a:t> "</a:t>
            </a:r>
            <a:r>
              <a:rPr lang="es-ES" sz="2400" b="1" dirty="0" err="1"/>
              <a:t>mode</a:t>
            </a:r>
            <a:r>
              <a:rPr lang="es-ES" sz="2400" b="1" dirty="0"/>
              <a:t>" and </a:t>
            </a:r>
            <a:r>
              <a:rPr lang="es-ES" sz="2400" b="1" dirty="0" err="1"/>
              <a:t>this</a:t>
            </a:r>
            <a:r>
              <a:rPr lang="es-ES" sz="2400" b="1" dirty="0"/>
              <a:t> </a:t>
            </a:r>
            <a:r>
              <a:rPr lang="es-ES" sz="2400" b="1" dirty="0" err="1"/>
              <a:t>from</a:t>
            </a:r>
            <a:r>
              <a:rPr lang="es-ES" sz="2400" b="1" dirty="0"/>
              <a:t> </a:t>
            </a:r>
            <a:r>
              <a:rPr lang="es-ES" sz="2400" b="1" dirty="0" err="1"/>
              <a:t>the</a:t>
            </a:r>
            <a:r>
              <a:rPr lang="es-ES" sz="2400" b="1" dirty="0"/>
              <a:t> </a:t>
            </a:r>
            <a:r>
              <a:rPr lang="es-ES" sz="2400" b="1" dirty="0" err="1"/>
              <a:t>Latin</a:t>
            </a:r>
            <a:r>
              <a:rPr lang="es-ES" sz="2400" b="1" dirty="0"/>
              <a:t> "modus" (</a:t>
            </a:r>
            <a:r>
              <a:rPr lang="es-ES" sz="2400" b="1" dirty="0" err="1"/>
              <a:t>way</a:t>
            </a:r>
            <a:r>
              <a:rPr lang="es-ES" sz="2400" b="1" dirty="0"/>
              <a:t> </a:t>
            </a:r>
            <a:r>
              <a:rPr lang="es-ES" sz="2400" b="1" dirty="0" err="1"/>
              <a:t>or</a:t>
            </a:r>
            <a:r>
              <a:rPr lang="es-ES" sz="2400" b="1" dirty="0"/>
              <a:t> </a:t>
            </a:r>
            <a:r>
              <a:rPr lang="es-ES" sz="2400" b="1" dirty="0" err="1"/>
              <a:t>measure</a:t>
            </a:r>
            <a:r>
              <a:rPr lang="es-ES" sz="2400" b="1" dirty="0"/>
              <a:t>). So </a:t>
            </a:r>
            <a:r>
              <a:rPr lang="es-ES" sz="2400" b="1" dirty="0" err="1"/>
              <a:t>fashion</a:t>
            </a:r>
            <a:r>
              <a:rPr lang="es-ES" sz="2400" b="1" dirty="0"/>
              <a:t> </a:t>
            </a:r>
            <a:r>
              <a:rPr lang="es-ES" sz="2400" b="1" dirty="0" err="1"/>
              <a:t>is</a:t>
            </a:r>
            <a:r>
              <a:rPr lang="es-ES" sz="2400" b="1" dirty="0"/>
              <a:t> </a:t>
            </a:r>
            <a:r>
              <a:rPr lang="es-ES" sz="2400" b="1" dirty="0" err="1"/>
              <a:t>related</a:t>
            </a:r>
            <a:r>
              <a:rPr lang="es-ES" sz="2400" b="1" dirty="0"/>
              <a:t> </a:t>
            </a:r>
            <a:r>
              <a:rPr lang="es-ES" sz="2400" b="1" dirty="0" err="1"/>
              <a:t>to</a:t>
            </a:r>
            <a:r>
              <a:rPr lang="es-ES" sz="2400" b="1" dirty="0"/>
              <a:t> </a:t>
            </a:r>
            <a:r>
              <a:rPr lang="es-ES" sz="2400" b="1" dirty="0" err="1"/>
              <a:t>the</a:t>
            </a:r>
            <a:r>
              <a:rPr lang="es-ES" sz="2400" b="1" dirty="0"/>
              <a:t> "</a:t>
            </a:r>
            <a:r>
              <a:rPr lang="es-ES" sz="2400" b="1" dirty="0" err="1"/>
              <a:t>way</a:t>
            </a:r>
            <a:r>
              <a:rPr lang="es-ES" sz="2400" b="1" dirty="0"/>
              <a:t>" of </a:t>
            </a:r>
            <a:r>
              <a:rPr lang="es-ES" sz="2400" b="1" dirty="0" err="1"/>
              <a:t>the</a:t>
            </a:r>
            <a:r>
              <a:rPr lang="es-ES" sz="2400" b="1" dirty="0"/>
              <a:t> </a:t>
            </a:r>
            <a:r>
              <a:rPr lang="es-ES" sz="2400" b="1" dirty="0" err="1"/>
              <a:t>moment</a:t>
            </a:r>
            <a:r>
              <a:rPr lang="es-ES" sz="2400" b="1" dirty="0"/>
              <a:t>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S" b="1" dirty="0">
                <a:solidFill>
                  <a:schemeClr val="tx2"/>
                </a:solidFill>
              </a:rPr>
              <a:t>Mercedes-</a:t>
            </a:r>
            <a:r>
              <a:rPr lang="es-ES" b="1" dirty="0" err="1">
                <a:solidFill>
                  <a:schemeClr val="tx2"/>
                </a:solidFill>
              </a:rPr>
              <a:t>Benz</a:t>
            </a:r>
            <a:r>
              <a:rPr lang="es-ES" b="1" dirty="0">
                <a:solidFill>
                  <a:schemeClr val="tx2"/>
                </a:solidFill>
              </a:rPr>
              <a:t> </a:t>
            </a:r>
            <a:r>
              <a:rPr lang="es-ES" b="1" dirty="0" err="1">
                <a:solidFill>
                  <a:schemeClr val="tx2"/>
                </a:solidFill>
              </a:rPr>
              <a:t>Fashion</a:t>
            </a:r>
            <a:r>
              <a:rPr lang="es-ES" b="1" dirty="0">
                <a:solidFill>
                  <a:schemeClr val="tx2"/>
                </a:solidFill>
              </a:rPr>
              <a:t> </a:t>
            </a:r>
            <a:r>
              <a:rPr lang="es-ES" b="1" dirty="0" err="1">
                <a:solidFill>
                  <a:schemeClr val="tx2"/>
                </a:solidFill>
              </a:rPr>
              <a:t>Week</a:t>
            </a:r>
            <a:r>
              <a:rPr lang="es-ES" b="1" dirty="0">
                <a:solidFill>
                  <a:schemeClr val="tx2"/>
                </a:solidFill>
              </a:rPr>
              <a:t> Madrid</a:t>
            </a:r>
            <a:endParaRPr lang="es-E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420888"/>
            <a:ext cx="4402832" cy="2476872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It is the great event of Spanish fashion and gathers more than 50,000 visitors.</a:t>
            </a:r>
          </a:p>
          <a:p>
            <a:r>
              <a:rPr lang="en-US" b="1" dirty="0"/>
              <a:t> In each edition, the best Spanish designers show their creativity and the quality of their work. </a:t>
            </a:r>
          </a:p>
          <a:p>
            <a:r>
              <a:rPr lang="en-US" b="1" dirty="0"/>
              <a:t>It also has a space for young creators in which new generations try to surprise with their talent.&gt;</a:t>
            </a:r>
            <a:endParaRPr lang="es-ES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348880"/>
            <a:ext cx="3698354" cy="24485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THE MOST FAMOUS SPANISH DRESSMAKERS</a:t>
            </a:r>
            <a:endParaRPr lang="es-ES" dirty="0">
              <a:solidFill>
                <a:srgbClr val="C00000"/>
              </a:solidFill>
            </a:endParaRPr>
          </a:p>
        </p:txBody>
      </p:sp>
      <p:pic>
        <p:nvPicPr>
          <p:cNvPr id="1026" name="Picture 2" descr="Resultado de imagen de cristobal balenciag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412776"/>
            <a:ext cx="1838141" cy="2737824"/>
          </a:xfrm>
          <a:prstGeom prst="rect">
            <a:avLst/>
          </a:prstGeom>
          <a:noFill/>
        </p:spPr>
      </p:pic>
      <p:pic>
        <p:nvPicPr>
          <p:cNvPr id="1030" name="Picture 6" descr="Resultado de imagen de paco rabanne modist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3" y="4437112"/>
            <a:ext cx="3202621" cy="1800200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4211960" y="4581128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/>
              <a:t>Paco</a:t>
            </a:r>
            <a:r>
              <a:rPr lang="en-US" b="1" i="1" dirty="0"/>
              <a:t> </a:t>
            </a:r>
            <a:r>
              <a:rPr lang="en-US" b="1" i="1" dirty="0" err="1"/>
              <a:t>Rabanne</a:t>
            </a:r>
            <a:r>
              <a:rPr lang="en-US" b="1" i="1" dirty="0"/>
              <a:t> </a:t>
            </a:r>
            <a:r>
              <a:rPr lang="en-US" b="1" dirty="0"/>
              <a:t>is a Spanish fashion designer. He is known worldwide for his textile creations, in which he uses different </a:t>
            </a:r>
            <a:r>
              <a:rPr lang="en-US" b="1" dirty="0" err="1"/>
              <a:t>colours</a:t>
            </a:r>
            <a:r>
              <a:rPr lang="en-US" b="1" dirty="0"/>
              <a:t> and materials, and for his brand of perfumes</a:t>
            </a:r>
            <a:r>
              <a:rPr lang="en-US" dirty="0"/>
              <a:t>. 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827584" y="2060848"/>
            <a:ext cx="5472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/>
              <a:t>Cristóbal</a:t>
            </a:r>
            <a:r>
              <a:rPr lang="en-US" b="1" i="1" dirty="0"/>
              <a:t> Balenciaga </a:t>
            </a:r>
            <a:r>
              <a:rPr lang="en-US" b="1" dirty="0"/>
              <a:t>was a prestigious designer, considered one of the most important creators of haute couture. </a:t>
            </a:r>
          </a:p>
          <a:p>
            <a:r>
              <a:rPr lang="en-US" b="1" dirty="0"/>
              <a:t>He was previously trained as a tailor and had his own brands in Spain, where he is the most important Spanish haute couture designer in history.</a:t>
            </a:r>
            <a:endParaRPr lang="es-E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THE MOST FAMOUS SPANISH DRESSMAKERS</a:t>
            </a:r>
            <a:endParaRPr lang="es-ES" dirty="0"/>
          </a:p>
        </p:txBody>
      </p:sp>
      <p:pic>
        <p:nvPicPr>
          <p:cNvPr id="4" name="3 Marcador de contenido" descr="6yhb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700808"/>
            <a:ext cx="2448272" cy="2232248"/>
          </a:xfrm>
        </p:spPr>
      </p:pic>
      <p:sp>
        <p:nvSpPr>
          <p:cNvPr id="8" name="7 CuadroTexto"/>
          <p:cNvSpPr txBox="1"/>
          <p:nvPr/>
        </p:nvSpPr>
        <p:spPr>
          <a:xfrm>
            <a:off x="3635896" y="1700808"/>
            <a:ext cx="4680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/>
              <a:t>Ágatha</a:t>
            </a:r>
            <a:r>
              <a:rPr lang="en-US" b="1" i="1" dirty="0"/>
              <a:t> Ruiz de la Prada </a:t>
            </a:r>
            <a:r>
              <a:rPr lang="en-US" b="1" dirty="0"/>
              <a:t>became one of the most important promoters of the Spanish fashion.</a:t>
            </a:r>
          </a:p>
          <a:p>
            <a:r>
              <a:rPr lang="en-US" b="1" dirty="0"/>
              <a:t> Apart from creating clothing lines, entered the business of shoes, perfumes, watches.</a:t>
            </a:r>
            <a:endParaRPr lang="es-ES" b="1" dirty="0"/>
          </a:p>
        </p:txBody>
      </p:sp>
      <p:pic>
        <p:nvPicPr>
          <p:cNvPr id="27650" name="Picture 2" descr="https://www.ecestaticos.com/imagestatic/clipping/14b/65e/14b65e2c0c6cc0357c0c814fec5de800/amaya-arzuaga-se-retira-de-la-moda-por-las-perdidas-y-se-mete-en-el-negocio-familiar.jpg?mtime=150004431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077072"/>
            <a:ext cx="1944216" cy="2232248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1043608" y="443711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/>
              <a:t>Amaya</a:t>
            </a:r>
            <a:r>
              <a:rPr lang="en-US" b="1" i="1" dirty="0"/>
              <a:t> </a:t>
            </a:r>
            <a:r>
              <a:rPr lang="en-US" b="1" i="1" dirty="0" err="1"/>
              <a:t>Arzuaga</a:t>
            </a:r>
            <a:r>
              <a:rPr lang="en-US" b="1" i="1" dirty="0"/>
              <a:t> </a:t>
            </a:r>
            <a:r>
              <a:rPr lang="en-US" b="1" dirty="0"/>
              <a:t>in 1992 she finished her Higher Studies in Fashion Design and joined the family business </a:t>
            </a:r>
            <a:r>
              <a:rPr lang="en-US" b="1" dirty="0" err="1"/>
              <a:t>Elipse</a:t>
            </a:r>
            <a:r>
              <a:rPr lang="en-US" b="1" dirty="0"/>
              <a:t> as a designer, but in 1994 she created her own company.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err="1"/>
              <a:t>Zara:Low</a:t>
            </a:r>
            <a:r>
              <a:rPr lang="es-ES" b="1" dirty="0"/>
              <a:t> </a:t>
            </a:r>
            <a:r>
              <a:rPr lang="es-ES" b="1" dirty="0" err="1"/>
              <a:t>Cost</a:t>
            </a:r>
            <a:r>
              <a:rPr lang="es-ES" b="1" dirty="0"/>
              <a:t> </a:t>
            </a:r>
            <a:r>
              <a:rPr lang="es-ES" b="1" dirty="0" err="1"/>
              <a:t>design</a:t>
            </a:r>
            <a:endParaRPr lang="es-ES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Zara stores have men's and women's clothing, as well as children's clothing (Zara Kids).</a:t>
            </a:r>
            <a:endParaRPr lang="es-ES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s-ES" dirty="0" err="1">
                <a:solidFill>
                  <a:schemeClr val="tx1"/>
                </a:solidFill>
              </a:rPr>
              <a:t>The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reason</a:t>
            </a:r>
            <a:r>
              <a:rPr lang="es-ES" dirty="0">
                <a:solidFill>
                  <a:schemeClr val="tx1"/>
                </a:solidFill>
              </a:rPr>
              <a:t> of </a:t>
            </a:r>
            <a:r>
              <a:rPr lang="es-ES" dirty="0" err="1">
                <a:solidFill>
                  <a:schemeClr val="tx1"/>
                </a:solidFill>
              </a:rPr>
              <a:t>its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success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is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that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you</a:t>
            </a:r>
            <a:r>
              <a:rPr lang="es-ES" dirty="0">
                <a:solidFill>
                  <a:schemeClr val="tx1"/>
                </a:solidFill>
              </a:rPr>
              <a:t> can </a:t>
            </a:r>
            <a:r>
              <a:rPr lang="es-ES" dirty="0" err="1">
                <a:solidFill>
                  <a:schemeClr val="tx1"/>
                </a:solidFill>
              </a:rPr>
              <a:t>buy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the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product</a:t>
            </a:r>
            <a:r>
              <a:rPr lang="es-ES" dirty="0">
                <a:solidFill>
                  <a:schemeClr val="tx1"/>
                </a:solidFill>
              </a:rPr>
              <a:t> online, </a:t>
            </a:r>
            <a:r>
              <a:rPr lang="es-ES" dirty="0" err="1">
                <a:solidFill>
                  <a:schemeClr val="tx1"/>
                </a:solidFill>
              </a:rPr>
              <a:t>low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prices</a:t>
            </a:r>
            <a:r>
              <a:rPr lang="es-ES" dirty="0">
                <a:solidFill>
                  <a:schemeClr val="tx1"/>
                </a:solidFill>
              </a:rPr>
              <a:t> and </a:t>
            </a:r>
            <a:r>
              <a:rPr lang="es-ES" dirty="0" err="1">
                <a:solidFill>
                  <a:schemeClr val="tx1"/>
                </a:solidFill>
              </a:rPr>
              <a:t>good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service</a:t>
            </a:r>
            <a:r>
              <a:rPr lang="es-ES" dirty="0">
                <a:solidFill>
                  <a:schemeClr val="tx1"/>
                </a:solidFill>
              </a:rPr>
              <a:t>.</a:t>
            </a:r>
          </a:p>
          <a:p>
            <a:pPr algn="l">
              <a:buFont typeface="Arial" pitchFamily="34" charset="0"/>
              <a:buChar char="•"/>
            </a:pPr>
            <a:r>
              <a:rPr lang="es-ES" dirty="0" err="1">
                <a:solidFill>
                  <a:schemeClr val="tx1"/>
                </a:solidFill>
              </a:rPr>
              <a:t>There</a:t>
            </a:r>
            <a:r>
              <a:rPr lang="es-ES" dirty="0">
                <a:solidFill>
                  <a:schemeClr val="tx1"/>
                </a:solidFill>
              </a:rPr>
              <a:t> are shops </a:t>
            </a:r>
            <a:r>
              <a:rPr lang="es-ES" dirty="0" err="1">
                <a:solidFill>
                  <a:schemeClr val="tx1"/>
                </a:solidFill>
              </a:rPr>
              <a:t>all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over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the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world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such</a:t>
            </a:r>
            <a:r>
              <a:rPr lang="es-ES" dirty="0">
                <a:solidFill>
                  <a:schemeClr val="tx1"/>
                </a:solidFill>
              </a:rPr>
              <a:t> as, Hong Kong, Beijing, New York and Madrid.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/>
              <a:t>Famous</a:t>
            </a:r>
            <a:r>
              <a:rPr lang="es-ES" b="1" dirty="0"/>
              <a:t> </a:t>
            </a:r>
            <a:r>
              <a:rPr lang="es-ES" b="1" dirty="0" err="1"/>
              <a:t>Spanish</a:t>
            </a:r>
            <a:r>
              <a:rPr lang="es-ES" b="1" dirty="0"/>
              <a:t> </a:t>
            </a:r>
            <a:r>
              <a:rPr lang="es-ES" b="1" dirty="0" err="1"/>
              <a:t>Models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9"/>
            <a:ext cx="8291264" cy="2664295"/>
          </a:xfrm>
        </p:spPr>
        <p:txBody>
          <a:bodyPr>
            <a:normAutofit fontScale="85000" lnSpcReduction="20000"/>
          </a:bodyPr>
          <a:lstStyle/>
          <a:p>
            <a:r>
              <a:rPr lang="es-ES" i="1" dirty="0"/>
              <a:t>Blanca Padilla</a:t>
            </a:r>
            <a:r>
              <a:rPr lang="es-ES" dirty="0"/>
              <a:t>: </a:t>
            </a:r>
            <a:r>
              <a:rPr lang="en-US" dirty="0"/>
              <a:t>In October 2017 she became the image of Givenchy Beauty. She is the first Spanish to parade twice for Victoria Secret.</a:t>
            </a:r>
          </a:p>
          <a:p>
            <a:r>
              <a:rPr lang="en-US" i="1" dirty="0"/>
              <a:t>Andrés</a:t>
            </a:r>
            <a:r>
              <a:rPr lang="en-US" dirty="0"/>
              <a:t> </a:t>
            </a:r>
            <a:r>
              <a:rPr lang="en-US" i="1" dirty="0" err="1"/>
              <a:t>Valencoso</a:t>
            </a:r>
            <a:r>
              <a:rPr lang="en-US" dirty="0"/>
              <a:t>: is a Spanish model an actor, especially known for his advertising campaigns for Chanel Allure </a:t>
            </a:r>
            <a:r>
              <a:rPr lang="en-US" dirty="0" err="1"/>
              <a:t>Homme</a:t>
            </a:r>
            <a:r>
              <a:rPr lang="en-US" dirty="0"/>
              <a:t>, Sport fragrance and Louis </a:t>
            </a:r>
            <a:r>
              <a:rPr lang="en-US" dirty="0" err="1"/>
              <a:t>Vuitton</a:t>
            </a:r>
            <a:r>
              <a:rPr lang="en-US" dirty="0"/>
              <a:t> campaign with Jennifer Lopez in 2003.</a:t>
            </a:r>
            <a:endParaRPr lang="es-ES" dirty="0"/>
          </a:p>
        </p:txBody>
      </p:sp>
      <p:pic>
        <p:nvPicPr>
          <p:cNvPr id="1026" name="Picture 2" descr="Resultado de imagen de andres valenco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077072"/>
            <a:ext cx="1704975" cy="2419350"/>
          </a:xfrm>
          <a:prstGeom prst="rect">
            <a:avLst/>
          </a:prstGeom>
          <a:noFill/>
        </p:spPr>
      </p:pic>
      <p:pic>
        <p:nvPicPr>
          <p:cNvPr id="1028" name="Picture 4" descr="Resultado de imagen de blanca padil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077072"/>
            <a:ext cx="1704975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very</a:t>
            </a:r>
            <a:r>
              <a:rPr lang="es-ES" dirty="0"/>
              <a:t> </a:t>
            </a:r>
            <a:r>
              <a:rPr lang="es-ES" dirty="0" err="1"/>
              <a:t>much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attention</a:t>
            </a:r>
            <a:r>
              <a:rPr lang="es-ES" dirty="0"/>
              <a:t>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2852936"/>
            <a:ext cx="7499176" cy="3273227"/>
          </a:xfrm>
        </p:spPr>
        <p:txBody>
          <a:bodyPr/>
          <a:lstStyle/>
          <a:p>
            <a:pPr>
              <a:buNone/>
            </a:pPr>
            <a:r>
              <a:rPr lang="es-ES" dirty="0" err="1"/>
              <a:t>We</a:t>
            </a:r>
            <a:r>
              <a:rPr lang="es-ES" dirty="0"/>
              <a:t> hope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enjoy</a:t>
            </a:r>
            <a:r>
              <a:rPr lang="es-ES" dirty="0"/>
              <a:t>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r>
              <a:rPr lang="es-ES" dirty="0"/>
              <a:t>.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6" name="5 Imagen" descr="españa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328150"/>
            <a:ext cx="3558992" cy="2529850"/>
          </a:xfrm>
          <a:prstGeom prst="rect">
            <a:avLst/>
          </a:prstGeom>
        </p:spPr>
      </p:pic>
      <p:pic>
        <p:nvPicPr>
          <p:cNvPr id="7" name="6 Imagen" descr="reino unid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8" name="7 Imagen" descr="reino unid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4265712"/>
            <a:ext cx="1872208" cy="2592288"/>
          </a:xfrm>
          <a:prstGeom prst="rect">
            <a:avLst/>
          </a:prstGeom>
        </p:spPr>
      </p:pic>
      <p:pic>
        <p:nvPicPr>
          <p:cNvPr id="9" name="8 Imagen" descr="reunion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4494424"/>
            <a:ext cx="2376264" cy="23635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000" dirty="0">
                <a:latin typeface="Bahnschrift Light" pitchFamily="34" charset="0"/>
              </a:rPr>
              <a:t>Spain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b="1" dirty="0"/>
          </a:p>
          <a:p>
            <a:r>
              <a:rPr lang="es-ES" b="1" dirty="0"/>
              <a:t>Places of interest.</a:t>
            </a:r>
          </a:p>
          <a:p>
            <a:r>
              <a:rPr lang="es-ES" b="1" dirty="0"/>
              <a:t>Nature.</a:t>
            </a:r>
          </a:p>
          <a:p>
            <a:r>
              <a:rPr lang="es-ES" b="1" dirty="0"/>
              <a:t>Weather.</a:t>
            </a:r>
          </a:p>
          <a:p>
            <a:r>
              <a:rPr lang="es-ES" b="1" dirty="0"/>
              <a:t>Festivals.</a:t>
            </a:r>
          </a:p>
          <a:p>
            <a:r>
              <a:rPr lang="es-ES" b="1" dirty="0"/>
              <a:t>Tourism and Gastronomy.</a:t>
            </a:r>
          </a:p>
          <a:p>
            <a:r>
              <a:rPr lang="es-ES" b="1" dirty="0"/>
              <a:t>Fashion.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581128"/>
            <a:ext cx="2808311" cy="177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76673"/>
            <a:ext cx="2808312" cy="210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fa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32656"/>
            <a:ext cx="273630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93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29600" cy="1143000"/>
          </a:xfrm>
        </p:spPr>
        <p:txBody>
          <a:bodyPr/>
          <a:lstStyle/>
          <a:p>
            <a:r>
              <a:rPr lang="es-ES" b="1" dirty="0">
                <a:solidFill>
                  <a:srgbClr val="0033CC"/>
                </a:solidFill>
              </a:rPr>
              <a:t>FESTIVALS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600" dirty="0"/>
          </a:p>
          <a:p>
            <a:r>
              <a:rPr lang="en-US" sz="2600" b="1" dirty="0"/>
              <a:t>A festival is a competition of songs of one or several styles, they can be mixed or unique generally organized by a local community or by a municipality.</a:t>
            </a:r>
          </a:p>
          <a:p>
            <a:r>
              <a:rPr lang="en-US" sz="2600" b="1" dirty="0"/>
              <a:t>In mythology, a festival is also a set of celebrations in honor of the gods</a:t>
            </a:r>
            <a:r>
              <a:rPr lang="en-US" sz="2600" dirty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Albacete fair.</a:t>
            </a:r>
          </a:p>
        </p:txBody>
      </p:sp>
      <p:pic>
        <p:nvPicPr>
          <p:cNvPr id="4" name="3 Marcador de contenido" descr="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484784"/>
            <a:ext cx="2829335" cy="1770504"/>
          </a:xfrm>
        </p:spPr>
      </p:pic>
      <p:sp>
        <p:nvSpPr>
          <p:cNvPr id="5" name="4 CuadroTexto"/>
          <p:cNvSpPr txBox="1"/>
          <p:nvPr/>
        </p:nvSpPr>
        <p:spPr>
          <a:xfrm>
            <a:off x="3779912" y="1628800"/>
            <a:ext cx="3960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fair</a:t>
            </a:r>
            <a:r>
              <a:rPr lang="es-ES" b="1" dirty="0"/>
              <a:t> of Albacete </a:t>
            </a:r>
            <a:r>
              <a:rPr lang="es-ES" b="1" dirty="0" err="1"/>
              <a:t>is</a:t>
            </a:r>
            <a:r>
              <a:rPr lang="es-ES" b="1" dirty="0"/>
              <a:t> in honor </a:t>
            </a:r>
            <a:r>
              <a:rPr lang="es-ES" b="1" dirty="0" err="1"/>
              <a:t>to</a:t>
            </a:r>
            <a:r>
              <a:rPr lang="es-ES" b="1" dirty="0"/>
              <a:t> “La virgen de los llanos” and </a:t>
            </a:r>
            <a:r>
              <a:rPr lang="en-US" b="1" dirty="0"/>
              <a:t>and is celebrated from 7-17 of </a:t>
            </a:r>
            <a:r>
              <a:rPr lang="en-US" b="1" dirty="0" err="1"/>
              <a:t>september</a:t>
            </a:r>
            <a:r>
              <a:rPr lang="en-US" b="1" dirty="0"/>
              <a:t> is </a:t>
            </a:r>
            <a:r>
              <a:rPr lang="en-US" b="1" dirty="0" err="1"/>
              <a:t>reconocided</a:t>
            </a:r>
            <a:r>
              <a:rPr lang="en-US" b="1" dirty="0"/>
              <a:t> as being of international tourist interest.</a:t>
            </a:r>
          </a:p>
          <a:p>
            <a:endParaRPr lang="en-US" b="1" dirty="0"/>
          </a:p>
          <a:p>
            <a:endParaRPr lang="es-ES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827584" y="3717032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/>
              <a:t>Important</a:t>
            </a:r>
            <a:r>
              <a:rPr lang="es-ES" b="1" dirty="0"/>
              <a:t> </a:t>
            </a:r>
            <a:r>
              <a:rPr lang="es-ES" b="1" dirty="0" err="1"/>
              <a:t>events</a:t>
            </a:r>
            <a:r>
              <a:rPr lang="es-ES" b="1" dirty="0"/>
              <a:t>:</a:t>
            </a:r>
          </a:p>
          <a:p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Parade</a:t>
            </a:r>
            <a:r>
              <a:rPr lang="es-ES" b="1" dirty="0"/>
              <a:t> and </a:t>
            </a:r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Flower</a:t>
            </a:r>
            <a:r>
              <a:rPr lang="es-ES" b="1" dirty="0"/>
              <a:t> </a:t>
            </a:r>
            <a:r>
              <a:rPr lang="es-ES" b="1" dirty="0" err="1"/>
              <a:t>offering</a:t>
            </a:r>
            <a:r>
              <a:rPr lang="es-ES" b="1" dirty="0"/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212976"/>
            <a:ext cx="2641476" cy="183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797152"/>
            <a:ext cx="2808311" cy="177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4139952" y="522920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There is variety of our cultural, gastronomic and musical events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773201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C00000"/>
                </a:solidFill>
              </a:rPr>
              <a:t>Sanfermines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922" y="1600201"/>
            <a:ext cx="3014966" cy="169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4067944" y="1988840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it is a very typical celebration that is celebrated in Pamplona and it is of international tourist interest, is from 6-14 June.</a:t>
            </a:r>
            <a:endParaRPr lang="es-ES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077072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395536" y="3933057"/>
            <a:ext cx="4968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Every morning, in a difficult race, hundreds of people run in front of the bulls through the old town until they reach the bullring, where the animals will be fought in the afternoon bullfight. </a:t>
            </a:r>
          </a:p>
          <a:p>
            <a:endParaRPr lang="en-US" b="1" dirty="0"/>
          </a:p>
          <a:p>
            <a:r>
              <a:rPr lang="en-US" b="1" dirty="0"/>
              <a:t>These three intense minutes, of risk and emotion hardly surmountable, are responsible for the world fame of this festival.</a:t>
            </a:r>
            <a:endParaRPr lang="es-E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CC0099"/>
                </a:solidFill>
              </a:rPr>
              <a:t>Fallas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556792"/>
            <a:ext cx="280831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4211960" y="1844824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They are festivities that go from 15 to 19 March with a tradition rooted in the city of Valencia and different populations of the </a:t>
            </a:r>
            <a:r>
              <a:rPr lang="en-US" b="1" dirty="0" err="1"/>
              <a:t>Valencian</a:t>
            </a:r>
            <a:r>
              <a:rPr lang="en-US" b="1" dirty="0"/>
              <a:t> Community. </a:t>
            </a:r>
            <a:endParaRPr lang="es-ES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861048"/>
            <a:ext cx="2952328" cy="221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971600" y="3933056"/>
            <a:ext cx="46085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From 1 -19 March, at 14:00 hours, the Town Hall Square is packed with </a:t>
            </a:r>
            <a:r>
              <a:rPr lang="en-US" b="1" dirty="0" err="1"/>
              <a:t>Valencians</a:t>
            </a:r>
            <a:r>
              <a:rPr lang="en-US" b="1" dirty="0"/>
              <a:t> and tourists, to enjoy one of the most characteristic appointments of this festival. The gunpowder, the noise and the </a:t>
            </a:r>
            <a:r>
              <a:rPr lang="en-US" b="1" dirty="0" err="1"/>
              <a:t>fallero</a:t>
            </a:r>
            <a:r>
              <a:rPr lang="en-US" b="1" dirty="0"/>
              <a:t> atmosphere are the main ingredients of the famous </a:t>
            </a:r>
            <a:r>
              <a:rPr lang="en-US" b="1" dirty="0" err="1"/>
              <a:t>mascletás</a:t>
            </a:r>
            <a:r>
              <a:rPr lang="en-US" b="1" dirty="0"/>
              <a:t>.</a:t>
            </a:r>
            <a:endParaRPr lang="es-E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FF3300"/>
                </a:solidFill>
              </a:rPr>
              <a:t>CARNIVALS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800" b="1" dirty="0"/>
          </a:p>
          <a:p>
            <a:r>
              <a:rPr lang="en-US" sz="2600" b="1" dirty="0"/>
              <a:t>Carnival is a celebration that takes place immediately before Christian Lent. Traditionally it begins on a Thursday (</a:t>
            </a:r>
            <a:r>
              <a:rPr lang="en-US" sz="2600" b="1" dirty="0" err="1"/>
              <a:t>lardero</a:t>
            </a:r>
            <a:r>
              <a:rPr lang="en-US" sz="2600" b="1" dirty="0"/>
              <a:t> Thursday) and ends the following Tuesday (carnival Tuesday). </a:t>
            </a:r>
          </a:p>
          <a:p>
            <a:r>
              <a:rPr lang="en-US" sz="2600" b="1" dirty="0"/>
              <a:t>The carnival combines elements such as costumes, groups that sing </a:t>
            </a:r>
            <a:r>
              <a:rPr lang="en-US" sz="2600" b="1" dirty="0" err="1"/>
              <a:t>coplas</a:t>
            </a:r>
            <a:r>
              <a:rPr lang="en-US" sz="2600" b="1" dirty="0"/>
              <a:t>, parades and street parties. Despite the differences that its celebration presents in the world, its common characteristic is that of being a period of permissiveness and a certain lack of control. </a:t>
            </a:r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FF0000"/>
                </a:solidFill>
              </a:rPr>
              <a:t>Cádiz </a:t>
            </a:r>
            <a:r>
              <a:rPr lang="es-ES" b="1" dirty="0" err="1">
                <a:solidFill>
                  <a:srgbClr val="FF0000"/>
                </a:solidFill>
              </a:rPr>
              <a:t>carnival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The Cadiz carnival is the most important in Spain, this declaration of International Tourist Interest festivity.</a:t>
            </a:r>
          </a:p>
          <a:p>
            <a:r>
              <a:rPr lang="en-US" sz="2400" b="1" dirty="0"/>
              <a:t>This program </a:t>
            </a:r>
            <a:r>
              <a:rPr lang="en-US" sz="2400" b="1" dirty="0" err="1"/>
              <a:t>includs</a:t>
            </a:r>
            <a:r>
              <a:rPr lang="en-US" sz="2400" b="1" dirty="0"/>
              <a:t>: </a:t>
            </a:r>
            <a:r>
              <a:rPr lang="en-US" sz="2400" b="1" dirty="0" err="1"/>
              <a:t>pregón</a:t>
            </a:r>
            <a:r>
              <a:rPr lang="en-US" sz="2400" b="1" dirty="0"/>
              <a:t>, </a:t>
            </a:r>
            <a:r>
              <a:rPr lang="en-US" sz="2400" b="1" dirty="0" err="1"/>
              <a:t>tablaos</a:t>
            </a:r>
            <a:r>
              <a:rPr lang="en-US" sz="2400" b="1" dirty="0"/>
              <a:t>, masked dances, horseback riding, group competition and fireworks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s-ES" sz="2400" b="1" dirty="0"/>
          </a:p>
        </p:txBody>
      </p:sp>
      <p:pic>
        <p:nvPicPr>
          <p:cNvPr id="4" name="3 Imagen" descr="12345678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3573016"/>
            <a:ext cx="4484069" cy="252228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>
                <a:solidFill>
                  <a:srgbClr val="002060"/>
                </a:solidFill>
              </a:rPr>
              <a:t>Carnivals</a:t>
            </a:r>
            <a:r>
              <a:rPr lang="es-ES" b="1" dirty="0">
                <a:solidFill>
                  <a:srgbClr val="002060"/>
                </a:solidFill>
              </a:rPr>
              <a:t> in </a:t>
            </a:r>
            <a:r>
              <a:rPr lang="es-ES" b="1" dirty="0" err="1">
                <a:solidFill>
                  <a:srgbClr val="002060"/>
                </a:solidFill>
              </a:rPr>
              <a:t>our</a:t>
            </a:r>
            <a:r>
              <a:rPr lang="es-ES" b="1" dirty="0">
                <a:solidFill>
                  <a:srgbClr val="002060"/>
                </a:solidFill>
              </a:rPr>
              <a:t> </a:t>
            </a:r>
            <a:r>
              <a:rPr lang="es-ES" b="1" dirty="0" err="1">
                <a:solidFill>
                  <a:srgbClr val="002060"/>
                </a:solidFill>
              </a:rPr>
              <a:t>region</a:t>
            </a:r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4" name="3 Marcador de contenido" descr="poi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700808"/>
            <a:ext cx="3307080" cy="2072640"/>
          </a:xfrm>
        </p:spPr>
      </p:pic>
      <p:sp>
        <p:nvSpPr>
          <p:cNvPr id="5" name="4 CuadroTexto"/>
          <p:cNvSpPr txBox="1"/>
          <p:nvPr/>
        </p:nvSpPr>
        <p:spPr>
          <a:xfrm>
            <a:off x="4572000" y="2060848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One of the most important carnivals in the province of Albacete is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/>
              <a:t>Villarrobledo</a:t>
            </a:r>
            <a:r>
              <a:rPr lang="en-US" b="1" dirty="0"/>
              <a:t>.</a:t>
            </a:r>
          </a:p>
          <a:p>
            <a:endParaRPr lang="en-US" b="1" dirty="0"/>
          </a:p>
          <a:p>
            <a:r>
              <a:rPr lang="en-US" b="1" dirty="0"/>
              <a:t>It is  recognized as being of National tourist interest</a:t>
            </a:r>
          </a:p>
          <a:p>
            <a:endParaRPr lang="en-US" b="1" dirty="0"/>
          </a:p>
          <a:p>
            <a:endParaRPr lang="es-ES" b="1" dirty="0"/>
          </a:p>
        </p:txBody>
      </p:sp>
      <p:pic>
        <p:nvPicPr>
          <p:cNvPr id="6" name="5 Imagen" descr="qwertyui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149080"/>
            <a:ext cx="3960440" cy="217817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043608" y="4365104"/>
            <a:ext cx="3312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Another one of the most important carnivals is the one of </a:t>
            </a:r>
            <a:r>
              <a:rPr lang="en-US" b="1" dirty="0" err="1"/>
              <a:t>Tarazona</a:t>
            </a:r>
            <a:r>
              <a:rPr lang="en-US" b="1" dirty="0"/>
              <a:t> de la Mancha.</a:t>
            </a:r>
          </a:p>
          <a:p>
            <a:endParaRPr lang="en-US" b="1" dirty="0"/>
          </a:p>
          <a:p>
            <a:r>
              <a:rPr lang="en-US" b="1" dirty="0"/>
              <a:t>It is declared Festival of Regional Tourist Interest in </a:t>
            </a:r>
            <a:r>
              <a:rPr lang="en-US" b="1" dirty="0" err="1"/>
              <a:t>Castilla</a:t>
            </a:r>
            <a:r>
              <a:rPr lang="en-US" b="1" dirty="0"/>
              <a:t>-La Mancha.</a:t>
            </a:r>
            <a:endParaRPr lang="es-ES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4644008" y="170080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C00000"/>
                </a:solidFill>
              </a:rPr>
              <a:t>VILLARROBLEDO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115616" y="400506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C00000"/>
                </a:solidFill>
              </a:rPr>
              <a:t>TARAZONA DE LA MANCHA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1369</TotalTime>
  <Words>880</Words>
  <Application>Microsoft Office PowerPoint</Application>
  <PresentationFormat>Presentación en pantalla (4:3)</PresentationFormat>
  <Paragraphs>72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Bahnschrift Light</vt:lpstr>
      <vt:lpstr>Calibri</vt:lpstr>
      <vt:lpstr>Tema de Office</vt:lpstr>
      <vt:lpstr>All About Spain.</vt:lpstr>
      <vt:lpstr>Spain</vt:lpstr>
      <vt:lpstr>FESTIVALS</vt:lpstr>
      <vt:lpstr>Albacete fair.</vt:lpstr>
      <vt:lpstr>Sanfermines</vt:lpstr>
      <vt:lpstr>Fallas </vt:lpstr>
      <vt:lpstr>CARNIVALS</vt:lpstr>
      <vt:lpstr>Cádiz carnival</vt:lpstr>
      <vt:lpstr>Carnivals in our region</vt:lpstr>
      <vt:lpstr> Spanish Fashion</vt:lpstr>
      <vt:lpstr>Mercedes-Benz Fashion Week Madrid</vt:lpstr>
      <vt:lpstr>THE MOST FAMOUS SPANISH DRESSMAKERS</vt:lpstr>
      <vt:lpstr>THE MOST FAMOUS SPANISH DRESSMAKERS</vt:lpstr>
      <vt:lpstr>Zara:Low Cost design</vt:lpstr>
      <vt:lpstr>Famous Spanish Models</vt:lpstr>
      <vt:lpstr>Thank you very much for your attention.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Spain</dc:title>
  <dc:creator>alvaro jimenez cebrian</dc:creator>
  <cp:lastModifiedBy>Profesor</cp:lastModifiedBy>
  <cp:revision>27</cp:revision>
  <dcterms:created xsi:type="dcterms:W3CDTF">2019-01-20T11:44:52Z</dcterms:created>
  <dcterms:modified xsi:type="dcterms:W3CDTF">2019-02-06T12:19:11Z</dcterms:modified>
</cp:coreProperties>
</file>