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matic SC" panose="020B0604020202020204" charset="-79"/>
      <p:regular r:id="rId16"/>
      <p:bold r:id="rId17"/>
    </p:embeddedFont>
    <p:embeddedFont>
      <p:font typeface="Bree Serif" panose="020B0604020202020204" charset="0"/>
      <p:regular r:id="rId18"/>
    </p:embeddedFont>
    <p:embeddedFont>
      <p:font typeface="Sitka Display" panose="02000505000000020004" pitchFamily="2" charset="0"/>
      <p:regular r:id="rId19"/>
      <p:bold r:id="rId20"/>
      <p:italic r:id="rId21"/>
      <p:boldItalic r:id="rId22"/>
    </p:embeddedFont>
    <p:embeddedFont>
      <p:font typeface="Source Code Pro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ca3c21db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ca3c21db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c9f7f461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c9f7f461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ca3c21db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ca3c21db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d738c131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d738c131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9f7f461c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9f7f461c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c9f7f461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c9f7f461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d738c131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d738c131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ca8a7126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ca8a7126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ca8a712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ca8a7126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d9e4070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d9e4070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c9f7f461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c9f7f461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Kbf_PfkYp2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4710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0">
                <a:solidFill>
                  <a:srgbClr val="FF0000"/>
                </a:solidFill>
                <a:highlight>
                  <a:srgbClr val="000000"/>
                </a:highlight>
              </a:rPr>
              <a:t>ALL</a:t>
            </a:r>
            <a:r>
              <a:rPr lang="es" sz="10000">
                <a:highlight>
                  <a:srgbClr val="000000"/>
                </a:highlight>
              </a:rPr>
              <a:t> </a:t>
            </a:r>
            <a:r>
              <a:rPr lang="es" sz="10000">
                <a:solidFill>
                  <a:srgbClr val="FFFF00"/>
                </a:solidFill>
                <a:highlight>
                  <a:srgbClr val="000000"/>
                </a:highlight>
              </a:rPr>
              <a:t>ABOUT </a:t>
            </a:r>
            <a:r>
              <a:rPr lang="es" sz="10000">
                <a:solidFill>
                  <a:srgbClr val="FF0000"/>
                </a:solidFill>
                <a:highlight>
                  <a:srgbClr val="000000"/>
                </a:highlight>
              </a:rPr>
              <a:t>SPAIN</a:t>
            </a:r>
            <a:endParaRPr sz="1000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0" y="3471000"/>
            <a:ext cx="9144000" cy="1672500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Alejandro, Jorge, Andrés, Iván y Marina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7208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Immigration in 2018</a:t>
            </a:r>
            <a:endParaRPr sz="4800"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700" y="1856675"/>
            <a:ext cx="2669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2018, there has been an annual increase of 28% of immigrants. </a:t>
            </a:r>
            <a:endParaRPr sz="1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We are more than 46 million habitants, more than the previous year.</a:t>
            </a:r>
            <a:endParaRPr sz="1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1400" y="1644613"/>
            <a:ext cx="5983351" cy="29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1087800" y="617750"/>
            <a:ext cx="7480200" cy="5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/>
              <a:t>Where do immigrants to Spain come from?</a:t>
            </a:r>
            <a:endParaRPr sz="4000"/>
          </a:p>
        </p:txBody>
      </p:sp>
      <p:sp>
        <p:nvSpPr>
          <p:cNvPr id="136" name="Google Shape;136;p23"/>
          <p:cNvSpPr txBox="1"/>
          <p:nvPr/>
        </p:nvSpPr>
        <p:spPr>
          <a:xfrm>
            <a:off x="1321600" y="1255573"/>
            <a:ext cx="4976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Bree Serif"/>
                <a:ea typeface="Bree Serif"/>
                <a:cs typeface="Bree Serif"/>
                <a:sym typeface="Bree Serif"/>
              </a:rPr>
              <a:t>Immigrants who arrived in Spain in 2014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 l="1756" t="1492" r="4338" b="4610"/>
          <a:stretch/>
        </p:blipFill>
        <p:spPr>
          <a:xfrm>
            <a:off x="1226325" y="1618275"/>
            <a:ext cx="5655475" cy="335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2959099" y="255175"/>
            <a:ext cx="3845737" cy="7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rPr>
              <a:t>spanish population POPULATION</a:t>
            </a:r>
            <a:endParaRPr sz="4400" dirty="0">
              <a:highlight>
                <a:schemeClr val="dk1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 rotWithShape="1">
          <a:blip r:embed="rId3">
            <a:alphaModFix/>
          </a:blip>
          <a:srcRect l="3654" t="9254" r="2887" b="1244"/>
          <a:stretch/>
        </p:blipFill>
        <p:spPr>
          <a:xfrm>
            <a:off x="1777738" y="1074350"/>
            <a:ext cx="5385225" cy="38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 flipH="1">
            <a:off x="5553950" y="2402250"/>
            <a:ext cx="23805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1"/>
              </a:highlight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967D0-65F0-432F-BC44-B80C56C1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5445" y="725592"/>
            <a:ext cx="8520600" cy="801000"/>
          </a:xfrm>
        </p:spPr>
        <p:txBody>
          <a:bodyPr/>
          <a:lstStyle/>
          <a:p>
            <a:pPr algn="ctr"/>
            <a:r>
              <a:rPr lang="es-ES_tradnl" u="sng" dirty="0" err="1"/>
              <a:t>Thank</a:t>
            </a:r>
            <a:r>
              <a:rPr lang="es-ES_tradnl" u="sng" dirty="0"/>
              <a:t> </a:t>
            </a:r>
            <a:r>
              <a:rPr lang="es-ES_tradnl" u="sng" dirty="0" err="1"/>
              <a:t>you</a:t>
            </a:r>
            <a:r>
              <a:rPr lang="es-ES_tradnl" u="sng" dirty="0"/>
              <a:t> </a:t>
            </a:r>
            <a:r>
              <a:rPr lang="es-ES_tradnl" u="sng" dirty="0" err="1"/>
              <a:t>very</a:t>
            </a:r>
            <a:r>
              <a:rPr lang="es-ES_tradnl" u="sng" dirty="0"/>
              <a:t> </a:t>
            </a:r>
            <a:r>
              <a:rPr lang="es-ES_tradnl" u="sng" dirty="0" err="1"/>
              <a:t>much</a:t>
            </a:r>
            <a:r>
              <a:rPr lang="es-ES_tradnl" u="sng" dirty="0"/>
              <a:t> </a:t>
            </a:r>
            <a:endParaRPr lang="es-ES" u="sng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F601A2-B347-4EDA-8736-4977566F3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801827"/>
            <a:ext cx="8520600" cy="2474261"/>
          </a:xfrm>
        </p:spPr>
        <p:txBody>
          <a:bodyPr/>
          <a:lstStyle/>
          <a:p>
            <a:pPr marL="114300" indent="0">
              <a:buNone/>
            </a:pPr>
            <a:r>
              <a:rPr lang="es-ES_tradnl" sz="3200" dirty="0">
                <a:solidFill>
                  <a:srgbClr val="0070C0"/>
                </a:solidFill>
                <a:latin typeface="Sitka Display" panose="02000505000000020004" pitchFamily="2" charset="0"/>
              </a:rPr>
              <a:t>I hope </a:t>
            </a:r>
            <a:r>
              <a:rPr lang="es-ES_tradnl" sz="3200" dirty="0" err="1">
                <a:solidFill>
                  <a:srgbClr val="0070C0"/>
                </a:solidFill>
                <a:latin typeface="Sitka Display" panose="02000505000000020004" pitchFamily="2" charset="0"/>
              </a:rPr>
              <a:t>you</a:t>
            </a:r>
            <a:r>
              <a:rPr lang="es-ES_tradnl" sz="3200" dirty="0">
                <a:solidFill>
                  <a:srgbClr val="0070C0"/>
                </a:solidFill>
                <a:latin typeface="Sitka Display" panose="02000505000000020004" pitchFamily="2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Sitka Display" panose="02000505000000020004" pitchFamily="2" charset="0"/>
              </a:rPr>
              <a:t>learn</a:t>
            </a:r>
            <a:r>
              <a:rPr lang="es-ES_tradnl" sz="3200" dirty="0">
                <a:solidFill>
                  <a:srgbClr val="0070C0"/>
                </a:solidFill>
                <a:latin typeface="Sitka Display" panose="02000505000000020004" pitchFamily="2" charset="0"/>
              </a:rPr>
              <a:t> a </a:t>
            </a:r>
            <a:r>
              <a:rPr lang="es-ES_tradnl" sz="3200">
                <a:solidFill>
                  <a:srgbClr val="0070C0"/>
                </a:solidFill>
                <a:latin typeface="Sitka Display" panose="02000505000000020004" pitchFamily="2" charset="0"/>
              </a:rPr>
              <a:t>little</a:t>
            </a:r>
            <a:r>
              <a:rPr lang="es-ES_tradnl" sz="3200" dirty="0">
                <a:solidFill>
                  <a:srgbClr val="0070C0"/>
                </a:solidFill>
                <a:latin typeface="Sitka Display" panose="02000505000000020004" pitchFamily="2" charset="0"/>
              </a:rPr>
              <a:t> bit more </a:t>
            </a:r>
            <a:r>
              <a:rPr lang="es-ES_tradnl" sz="3200" dirty="0" err="1">
                <a:solidFill>
                  <a:srgbClr val="0070C0"/>
                </a:solidFill>
                <a:latin typeface="Sitka Display" panose="02000505000000020004" pitchFamily="2" charset="0"/>
              </a:rPr>
              <a:t>about</a:t>
            </a:r>
            <a:r>
              <a:rPr lang="es-ES_tradnl" sz="3200" dirty="0">
                <a:solidFill>
                  <a:srgbClr val="0070C0"/>
                </a:solidFill>
                <a:latin typeface="Sitka Display" panose="02000505000000020004" pitchFamily="2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Sitka Display" panose="02000505000000020004" pitchFamily="2" charset="0"/>
              </a:rPr>
              <a:t>Spain</a:t>
            </a:r>
            <a:endParaRPr lang="es-ES" sz="3200" dirty="0">
              <a:solidFill>
                <a:srgbClr val="0070C0"/>
              </a:solidFill>
              <a:latin typeface="Sitka Display" panose="02000505000000020004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0FEAD7-1957-42E7-92A6-F90860CD9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516" y="574626"/>
            <a:ext cx="2055455" cy="21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2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7856100" cy="62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4800"/>
              <a:t>geography</a:t>
            </a:r>
            <a:endParaRPr sz="480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545100" y="885050"/>
            <a:ext cx="4402800" cy="25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7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- Spain is a country located in southwestern Europe.</a:t>
            </a:r>
            <a:endParaRPr sz="17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7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- It occupies most of the Iberian peninsula, and it consists of two archipelagos (Canary Islands in the Atlantic Ocean and the Balearic Islands in the Mediterranean Sea)</a:t>
            </a:r>
            <a:endParaRPr sz="17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7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-Two autonomous cities (Ceuta and Melilla) in North Africa. 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625" y="1448375"/>
            <a:ext cx="4532000" cy="289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081350" y="267975"/>
            <a:ext cx="6633900" cy="9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CLIMATE OF SPAIN</a:t>
            </a:r>
            <a:endParaRPr sz="480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66750" y="1369225"/>
            <a:ext cx="7326300" cy="3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666666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Spain is in the temperate zone of the planet. It has different climates, with notable differences between one and the other</a:t>
            </a:r>
            <a:r>
              <a:rPr lang="es-ES" sz="1600" dirty="0">
                <a:solidFill>
                  <a:srgbClr val="666666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s</a:t>
            </a:r>
            <a:r>
              <a:rPr lang="es" sz="1600" dirty="0">
                <a:solidFill>
                  <a:srgbClr val="666666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:</a:t>
            </a:r>
            <a:endParaRPr sz="1600" baseline="30000" dirty="0">
              <a:solidFill>
                <a:srgbClr val="666666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 b="1" i="1" u="sng" dirty="0">
                <a:solidFill>
                  <a:srgbClr val="0000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-</a:t>
            </a:r>
            <a:r>
              <a:rPr lang="es" sz="1600" b="1" u="sng" dirty="0">
                <a:solidFill>
                  <a:srgbClr val="0000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 Atlantic climate:</a:t>
            </a:r>
            <a:r>
              <a:rPr lang="es" sz="1600" dirty="0">
                <a:solidFill>
                  <a:srgbClr val="FF00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s" sz="1600" dirty="0">
                <a:solidFill>
                  <a:srgbClr val="666666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 on the Cantabrian coast and western part of the Pyrenees.</a:t>
            </a:r>
            <a:endParaRPr sz="1600" dirty="0">
              <a:solidFill>
                <a:srgbClr val="666666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 b="1" u="sng" dirty="0">
                <a:solidFill>
                  <a:srgbClr val="0000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- Mediterranean climate: </a:t>
            </a:r>
            <a:r>
              <a:rPr lang="es" sz="1600" dirty="0">
                <a:solidFill>
                  <a:srgbClr val="666666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on the southern coasts and on the Mediterranean coast.</a:t>
            </a:r>
            <a:endParaRPr sz="1600" dirty="0">
              <a:solidFill>
                <a:srgbClr val="666666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 u="sng" dirty="0">
                <a:solidFill>
                  <a:srgbClr val="0000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-</a:t>
            </a:r>
            <a:r>
              <a:rPr lang="es" sz="1600" b="1" u="sng" dirty="0">
                <a:solidFill>
                  <a:srgbClr val="0000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 Mountain climate : </a:t>
            </a:r>
            <a:r>
              <a:rPr lang="es" sz="1600" dirty="0">
                <a:solidFill>
                  <a:srgbClr val="666666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typical of high altitudes. Zones above 1000 - 1200 metres.</a:t>
            </a:r>
            <a:endParaRPr sz="1600" dirty="0">
              <a:solidFill>
                <a:srgbClr val="666666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600" b="1" u="sng" dirty="0">
                <a:solidFill>
                  <a:srgbClr val="0000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-Subtropical climate: </a:t>
            </a:r>
            <a:r>
              <a:rPr lang="es" sz="1600" dirty="0">
                <a:solidFill>
                  <a:srgbClr val="666666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it occurs in the Canary Islands, and also affects areas of southern coast.</a:t>
            </a:r>
            <a:endParaRPr sz="16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279650" y="142875"/>
            <a:ext cx="658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THe relief of spain</a:t>
            </a:r>
            <a:endParaRPr sz="360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71400" y="982050"/>
            <a:ext cx="8042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The relief of the Iberian Peninsula is articulated around a large central unit, the Central Plateau, with a high average altitude (650 m).</a:t>
            </a:r>
            <a:endParaRPr sz="14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Spain is a mountainous country but almost we have plain in Albacete we think is the most plain zone in all Spain .</a:t>
            </a:r>
            <a:endParaRPr sz="14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Also we have </a:t>
            </a:r>
            <a:r>
              <a:rPr lang="es-ES" sz="14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o</a:t>
            </a:r>
            <a:r>
              <a:rPr lang="es" sz="14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n the Canary Islands our most </a:t>
            </a:r>
            <a:endParaRPr sz="14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high mountain, i</a:t>
            </a:r>
            <a:r>
              <a:rPr lang="es-ES" sz="14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</a:t>
            </a:r>
            <a:r>
              <a:rPr lang="es" sz="14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s named </a:t>
            </a:r>
            <a:r>
              <a:rPr lang="es-ES" sz="14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Teide</a:t>
            </a:r>
            <a:endParaRPr sz="14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038" y="2117700"/>
            <a:ext cx="4143375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47675" y="375925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2004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    </a:t>
            </a:r>
            <a:r>
              <a:rPr lang="es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0">
              <a:latin typeface="Bree Serif"/>
              <a:ea typeface="Bree Serif"/>
              <a:cs typeface="Bree Serif"/>
              <a:sym typeface="Bree Serif"/>
            </a:endParaRPr>
          </a:p>
          <a:p>
            <a:pPr marL="3200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395414" y="531606"/>
            <a:ext cx="3837000" cy="37245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i="1" u="sng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3600" dirty="0"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HISTORY</a:t>
            </a:r>
            <a:endParaRPr sz="3600" dirty="0">
              <a:highlight>
                <a:schemeClr val="dk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 u="sng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 brief explanation:</a:t>
            </a:r>
            <a:endParaRPr sz="2400" u="sng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8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The Spanish Empire was one of the first modern world empires and one of the greatest empires in history, being considered the first global empire, </a:t>
            </a:r>
            <a:r>
              <a:rPr lang="es-ES" sz="1800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with</a:t>
            </a:r>
            <a:r>
              <a:rPr lang="es-ES" sz="18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s-ES" sz="1800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possesions</a:t>
            </a:r>
            <a:r>
              <a:rPr lang="es-ES" sz="18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s-ES" sz="1800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around</a:t>
            </a:r>
            <a:r>
              <a:rPr lang="es-ES" sz="18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s-ES" sz="1800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the</a:t>
            </a:r>
            <a:r>
              <a:rPr lang="es-ES" sz="18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s-ES" sz="1800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world</a:t>
            </a:r>
            <a:r>
              <a:rPr lang="es-ES" sz="18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800" dirty="0">
              <a:solidFill>
                <a:srgbClr val="666666"/>
              </a:solidFill>
            </a:endParaRPr>
          </a:p>
        </p:txBody>
      </p:sp>
      <p:pic>
        <p:nvPicPr>
          <p:cNvPr id="84" name="Google Shape;84;p17" descr="Resultado de imagen de map of spain in reig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587" y="865312"/>
            <a:ext cx="3880825" cy="35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7076475" y="4256148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265500" y="-9861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391025" y="68998"/>
            <a:ext cx="4045200" cy="134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u="sng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Spanish expeditions</a:t>
            </a:r>
            <a:endParaRPr sz="2400" u="sng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4800"/>
          </a:p>
        </p:txBody>
      </p:sp>
      <p:sp>
        <p:nvSpPr>
          <p:cNvPr id="93" name="Google Shape;93;p18"/>
          <p:cNvSpPr txBox="1"/>
          <p:nvPr/>
        </p:nvSpPr>
        <p:spPr>
          <a:xfrm>
            <a:off x="292650" y="780350"/>
            <a:ext cx="3990900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</a:t>
            </a:r>
            <a:r>
              <a:rPr lang="es" sz="16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hey were expeditions carried out by Spanish explorers or sponsored by Spain. </a:t>
            </a:r>
            <a:endParaRPr sz="16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The most important expeditions were: </a:t>
            </a:r>
            <a:r>
              <a:rPr lang="es" sz="1600" b="1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-</a:t>
            </a:r>
            <a:r>
              <a:rPr lang="es-ES" sz="1600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The</a:t>
            </a:r>
            <a:r>
              <a:rPr lang="es-ES" sz="1600" b="1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s" sz="16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Discover</a:t>
            </a:r>
            <a:r>
              <a:rPr lang="es-ES" sz="16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y </a:t>
            </a:r>
            <a:r>
              <a:rPr lang="es-ES" sz="1600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of</a:t>
            </a:r>
            <a:r>
              <a:rPr lang="es" sz="16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America (1492)</a:t>
            </a:r>
            <a:endParaRPr sz="16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-</a:t>
            </a:r>
            <a:r>
              <a:rPr lang="es" sz="16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Vasco Núñez discovered the Pacific Ocean (1513)</a:t>
            </a:r>
            <a:endParaRPr sz="16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-</a:t>
            </a:r>
            <a:r>
              <a:rPr lang="es" sz="16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Fernando de Magallanes crossed the Pacific (1521). </a:t>
            </a:r>
            <a:endParaRPr sz="16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-</a:t>
            </a:r>
            <a:r>
              <a:rPr lang="es" sz="16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Juan Sebastian Elcano, making the first round-the-world voyage (1519-1522). </a:t>
            </a:r>
            <a:endParaRPr sz="16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94" name="Google Shape;94;p18" descr="Resultado de imagen de spanish expediti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3375" y="-61975"/>
            <a:ext cx="4570625" cy="27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 descr="Resultado de imagen de spanish expediti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3375" y="2677100"/>
            <a:ext cx="4570625" cy="24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5036350" y="1833575"/>
            <a:ext cx="3952800" cy="1607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u="sng">
                <a:solidFill>
                  <a:srgbClr val="000000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The most important Spanish wars </a:t>
            </a:r>
            <a:endParaRPr sz="1600" b="1" u="sng">
              <a:solidFill>
                <a:srgbClr val="000000"/>
              </a:solidFill>
              <a:highlight>
                <a:schemeClr val="dk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-133 Battle of  Numancia  </a:t>
            </a:r>
            <a:endParaRPr sz="1400">
              <a:solidFill>
                <a:srgbClr val="666666"/>
              </a:solidFill>
              <a:highlight>
                <a:schemeClr val="dk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-711 </a:t>
            </a:r>
            <a:r>
              <a:rPr lang="es" sz="1400">
                <a:solidFill>
                  <a:schemeClr val="dk2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Battle of </a:t>
            </a: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Guadalete     </a:t>
            </a:r>
            <a:endParaRPr sz="1400">
              <a:solidFill>
                <a:srgbClr val="666666"/>
              </a:solidFill>
              <a:highlight>
                <a:schemeClr val="dk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-722 </a:t>
            </a:r>
            <a:r>
              <a:rPr lang="es" sz="1400">
                <a:solidFill>
                  <a:schemeClr val="dk2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Battle of </a:t>
            </a: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Covadonga    </a:t>
            </a:r>
            <a:endParaRPr sz="1400">
              <a:solidFill>
                <a:srgbClr val="666666"/>
              </a:solidFill>
              <a:highlight>
                <a:schemeClr val="dk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-1212 </a:t>
            </a:r>
            <a:r>
              <a:rPr lang="es" sz="1400">
                <a:solidFill>
                  <a:schemeClr val="dk2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Battle of </a:t>
            </a: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 Navas</a:t>
            </a:r>
            <a:r>
              <a:rPr lang="es" sz="1400">
                <a:solidFill>
                  <a:schemeClr val="dk2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 of </a:t>
            </a: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 Tolosa</a:t>
            </a:r>
            <a:endParaRPr sz="1400">
              <a:solidFill>
                <a:srgbClr val="666666"/>
              </a:solidFill>
              <a:highlight>
                <a:schemeClr val="dk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-1571 </a:t>
            </a:r>
            <a:r>
              <a:rPr lang="es" sz="1400">
                <a:solidFill>
                  <a:schemeClr val="dk2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Battle of </a:t>
            </a: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Lepanto      </a:t>
            </a:r>
            <a:endParaRPr sz="1400">
              <a:solidFill>
                <a:srgbClr val="666666"/>
              </a:solidFill>
              <a:highlight>
                <a:schemeClr val="dk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-1805</a:t>
            </a:r>
            <a:r>
              <a:rPr lang="es" sz="1400">
                <a:solidFill>
                  <a:schemeClr val="dk2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Battle of </a:t>
            </a: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 Trafalgar    </a:t>
            </a:r>
            <a:endParaRPr sz="1400">
              <a:solidFill>
                <a:srgbClr val="666666"/>
              </a:solidFill>
              <a:highlight>
                <a:schemeClr val="dk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-1824</a:t>
            </a:r>
            <a:r>
              <a:rPr lang="es" sz="1400">
                <a:solidFill>
                  <a:schemeClr val="dk2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Battle of </a:t>
            </a: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 Ayacucho     </a:t>
            </a:r>
            <a:endParaRPr sz="1400">
              <a:solidFill>
                <a:srgbClr val="666666"/>
              </a:solidFill>
              <a:highlight>
                <a:schemeClr val="dk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-1868 </a:t>
            </a:r>
            <a:r>
              <a:rPr lang="es" sz="1400">
                <a:solidFill>
                  <a:schemeClr val="dk2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Battle of </a:t>
            </a: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Alcolea     </a:t>
            </a:r>
            <a:endParaRPr sz="1400">
              <a:solidFill>
                <a:srgbClr val="666666"/>
              </a:solidFill>
              <a:highlight>
                <a:schemeClr val="dk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 -1936</a:t>
            </a:r>
            <a:r>
              <a:rPr lang="es" sz="1400">
                <a:solidFill>
                  <a:schemeClr val="dk2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Battle of </a:t>
            </a: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 Madrid  </a:t>
            </a:r>
            <a:endParaRPr sz="1400">
              <a:solidFill>
                <a:srgbClr val="666666"/>
              </a:solidFill>
              <a:highlight>
                <a:schemeClr val="dk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 -1938 </a:t>
            </a:r>
            <a:r>
              <a:rPr lang="es" sz="1400">
                <a:solidFill>
                  <a:schemeClr val="dk2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Battle of </a:t>
            </a:r>
            <a:r>
              <a:rPr lang="es" sz="1400">
                <a:solidFill>
                  <a:srgbClr val="666666"/>
                </a:solidFill>
                <a:highlight>
                  <a:schemeClr val="dk1"/>
                </a:highlight>
                <a:latin typeface="Bree Serif"/>
                <a:ea typeface="Bree Serif"/>
                <a:cs typeface="Bree Serif"/>
                <a:sym typeface="Bree Serif"/>
              </a:rPr>
              <a:t> Ebro</a:t>
            </a:r>
            <a:r>
              <a:rPr lang="es" sz="1400" i="1" u="sng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400"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182150" y="178600"/>
            <a:ext cx="4258800" cy="3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u="sng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 wars in Spain</a:t>
            </a:r>
            <a:endParaRPr sz="2000" u="sng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There</a:t>
            </a:r>
            <a:r>
              <a:rPr lang="es-ES_tradnl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s-ES_tradnl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have</a:t>
            </a:r>
            <a:r>
              <a:rPr lang="es-ES_tradnl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s-ES_tradnl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been</a:t>
            </a:r>
            <a:r>
              <a:rPr lang="es-ES_tradnl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s-ES_tradnl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many</a:t>
            </a:r>
            <a:r>
              <a:rPr lang="es-ES_tradnl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s-ES_tradnl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wars</a:t>
            </a:r>
            <a:r>
              <a:rPr lang="es-ES_tradnl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in </a:t>
            </a:r>
            <a:r>
              <a:rPr lang="es-ES_tradnl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Spain</a:t>
            </a:r>
            <a:r>
              <a:rPr lang="es-ES_tradnl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s-ES_tradnl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throughout</a:t>
            </a:r>
            <a:r>
              <a:rPr lang="es-ES_tradnl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s-ES_tradnl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the</a:t>
            </a:r>
            <a:r>
              <a:rPr lang="es-ES_tradnl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time.</a:t>
            </a:r>
            <a:endParaRPr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75" y="1679946"/>
            <a:ext cx="4151675" cy="26090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452425" y="4488650"/>
            <a:ext cx="38814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 u="sng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  <a:hlinkClick r:id="rId4"/>
              </a:rPr>
              <a:t>https://www.youtube.com/watch?v=Kbf_PfkYp2Q</a:t>
            </a:r>
            <a:endParaRPr sz="1200">
              <a:solidFill>
                <a:srgbClr val="0000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571500" y="559600"/>
            <a:ext cx="2905200" cy="7620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                immigration</a:t>
            </a:r>
            <a:endParaRPr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>
            <a:off x="571500" y="1625325"/>
            <a:ext cx="3098700" cy="55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WHAT IS IMMIGRATION?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t="-4984" b="-6275"/>
          <a:stretch/>
        </p:blipFill>
        <p:spPr>
          <a:xfrm>
            <a:off x="4939500" y="892975"/>
            <a:ext cx="4029199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571500" y="2185125"/>
            <a:ext cx="38370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Immigration is the entry into a country or region of people who were born or come from another place.</a:t>
            </a:r>
            <a:endParaRPr sz="16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175" y="3289400"/>
            <a:ext cx="2454276" cy="16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3180450" y="3917150"/>
            <a:ext cx="1357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Immigration after the civil war ( in he 40s)</a:t>
            </a:r>
            <a:endParaRPr dirty="0">
              <a:solidFill>
                <a:srgbClr val="434343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6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6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6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6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453325" y="806525"/>
            <a:ext cx="75774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Immigration in Spain</a:t>
            </a:r>
            <a:endParaRPr sz="48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2744400" y="1397213"/>
            <a:ext cx="36552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1400" b="1"/>
          </a:p>
        </p:txBody>
      </p:sp>
      <p:sp>
        <p:nvSpPr>
          <p:cNvPr id="121" name="Google Shape;121;p21"/>
          <p:cNvSpPr txBox="1"/>
          <p:nvPr/>
        </p:nvSpPr>
        <p:spPr>
          <a:xfrm>
            <a:off x="304075" y="1566075"/>
            <a:ext cx="4071300" cy="30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Immigration in Spain began in the 2000s.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" sz="16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It has had a great demographic, social and economic importance in Spain. </a:t>
            </a:r>
            <a:endParaRPr sz="16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It started increasing at the beginning of the 21st century until it reached 12.2% of the population in 2011.</a:t>
            </a:r>
            <a:endParaRPr sz="16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Since 2011, immigration has been falling every year and by 2017 it had fallen by 20.5%. </a:t>
            </a:r>
            <a:endParaRPr sz="1600" dirty="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 l="1479" t="15953" r="3101" b="16245"/>
          <a:stretch/>
        </p:blipFill>
        <p:spPr>
          <a:xfrm>
            <a:off x="4509625" y="2055125"/>
            <a:ext cx="4431301" cy="259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4689625" y="1624950"/>
            <a:ext cx="40713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Evolution of the foreign population in Spain</a:t>
            </a:r>
            <a:endParaRPr>
              <a:solidFill>
                <a:srgbClr val="434343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593</Words>
  <Application>Microsoft Office PowerPoint</Application>
  <PresentationFormat>Presentación en pantalla (16:9)</PresentationFormat>
  <Paragraphs>78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Sitka Display</vt:lpstr>
      <vt:lpstr>Amatic SC</vt:lpstr>
      <vt:lpstr>Source Code Pro</vt:lpstr>
      <vt:lpstr>Bree Serif</vt:lpstr>
      <vt:lpstr>Beach Day</vt:lpstr>
      <vt:lpstr>ALL ABOUT SPAIN</vt:lpstr>
      <vt:lpstr>geography</vt:lpstr>
      <vt:lpstr>CLIMATE OF SPAIN</vt:lpstr>
      <vt:lpstr>THe relief of spain</vt:lpstr>
      <vt:lpstr>      </vt:lpstr>
      <vt:lpstr> </vt:lpstr>
      <vt:lpstr>Presentación de PowerPoint</vt:lpstr>
      <vt:lpstr>                immigration</vt:lpstr>
      <vt:lpstr>Immigration in Spain</vt:lpstr>
      <vt:lpstr>Immigration in 2018</vt:lpstr>
      <vt:lpstr>Where do immigrants to Spain come from?</vt:lpstr>
      <vt:lpstr>Presentación de PowerPoint</vt:lpstr>
      <vt:lpstr>Thank you very much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SPAIN</dc:title>
  <dc:creator>Alumno</dc:creator>
  <cp:lastModifiedBy>Profesor</cp:lastModifiedBy>
  <cp:revision>6</cp:revision>
  <dcterms:modified xsi:type="dcterms:W3CDTF">2019-02-06T11:09:34Z</dcterms:modified>
</cp:coreProperties>
</file>