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9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5143500" type="screen16x9"/>
  <p:notesSz cx="6858000" cy="9144000"/>
  <p:embeddedFontLst>
    <p:embeddedFont>
      <p:font typeface="Alegreya" panose="020B0604020202020204" charset="0"/>
      <p:regular r:id="rId26"/>
      <p:bold r:id="rId27"/>
      <p:italic r:id="rId28"/>
      <p:boldItalic r:id="rId29"/>
    </p:embeddedFont>
    <p:embeddedFont>
      <p:font typeface="Amatic SC" panose="020B0604020202020204" charset="-79"/>
      <p:regular r:id="rId30"/>
      <p:bold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  <p:embeddedFont>
      <p:font typeface="Pacifico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c26e8a7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3c26e8a7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c26e8a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c26e8a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c26e8a7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c26e8a7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c26e8a7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c26e8a7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c26e8a7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3c26e8a7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caf64ba0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caf64ba0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c3c2d9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c3c2d9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c3c2d93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3c3c2d93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c3c2d93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3c3c2d93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c3c2d93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c3c2d93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e354f3b3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e354f3b3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cb1f82f4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cb1f82f4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cb1f82f41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cb1f82f41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cacacfa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cacacfa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cacacfad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cacacfad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cacacfa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cacacfad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cacacfa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cacacfa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c26e8a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3c26e8a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c26e8a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3c26e8a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c26e8a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3c26e8a7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  <a:latin typeface="Alegreya"/>
                <a:ea typeface="Alegreya"/>
                <a:cs typeface="Alegreya"/>
                <a:sym typeface="Alegreya"/>
              </a:rPr>
              <a:t>ALL ABOUT SPAIN:</a:t>
            </a:r>
            <a:endParaRPr>
              <a:solidFill>
                <a:srgbClr val="9900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60400"/>
            <a:ext cx="8520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By Rubén Corredor, Javier Herreros, Jaime Huertas, Carmen Leal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latin typeface="Alegreya"/>
              <a:sym typeface="Alegrey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325" y="1401638"/>
            <a:ext cx="3510350" cy="23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2286000" y="190500"/>
            <a:ext cx="659605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NATURAL PARKS IN SPAIN</a:t>
            </a:r>
            <a:r>
              <a:rPr lang="es" sz="3600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3600" b="1" dirty="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6002875" y="1170125"/>
            <a:ext cx="299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1" name="Google Shape;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62" y="845400"/>
            <a:ext cx="7338375" cy="41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1821400" y="445025"/>
            <a:ext cx="701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TEIDE</a:t>
            </a:r>
            <a:endParaRPr sz="2400" b="1" dirty="0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5072075" y="580975"/>
            <a:ext cx="3676800" cy="20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E25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 is situated in </a:t>
            </a:r>
            <a:r>
              <a:rPr lang="es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Tenerife (Canary Islands) </a:t>
            </a:r>
            <a:endParaRPr b="1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The most visited park, with 4 079 823 visitors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3,718 meters above sea level 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50" y="1017725"/>
            <a:ext cx="3560286" cy="23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937" y="2720025"/>
            <a:ext cx="3169725" cy="226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692650" y="445025"/>
            <a:ext cx="813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CABAÑEROS</a:t>
            </a:r>
            <a:endParaRPr sz="2400" b="1" dirty="0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body" idx="1"/>
          </p:nvPr>
        </p:nvSpPr>
        <p:spPr>
          <a:xfrm>
            <a:off x="192600" y="1114500"/>
            <a:ext cx="2903100" cy="22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Situated in </a:t>
            </a:r>
            <a:r>
              <a:rPr lang="es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Toledo and Ciudad Real (Castilla-La Mancha)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Least visited park, with 100 993 visitors There are some endangered species like the imperial eagle.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050" y="208125"/>
            <a:ext cx="4329600" cy="21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450" y="2542800"/>
            <a:ext cx="3984975" cy="23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>
            <a:spLocks noGrp="1"/>
          </p:cNvSpPr>
          <p:nvPr>
            <p:ph type="title"/>
          </p:nvPr>
        </p:nvSpPr>
        <p:spPr>
          <a:xfrm>
            <a:off x="705475" y="445025"/>
            <a:ext cx="812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SIERRA NEVADA</a:t>
            </a:r>
            <a:endParaRPr sz="2400" b="1" dirty="0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33" name="Google Shape;333;p46"/>
          <p:cNvSpPr txBox="1">
            <a:spLocks noGrp="1"/>
          </p:cNvSpPr>
          <p:nvPr>
            <p:ph type="body" idx="1"/>
          </p:nvPr>
        </p:nvSpPr>
        <p:spPr>
          <a:xfrm>
            <a:off x="311700" y="1395663"/>
            <a:ext cx="3164400" cy="3173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Located in</a:t>
            </a:r>
            <a:r>
              <a:rPr lang="es" b="1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Granada (Andalucía)</a:t>
            </a:r>
            <a:endParaRPr b="1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It is the largest park of Spain, with </a:t>
            </a:r>
            <a:r>
              <a:rPr lang="es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86 210 hectares</a:t>
            </a:r>
            <a:endParaRPr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 has ski resorts </a:t>
            </a:r>
            <a:endParaRPr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34" name="Google Shape;3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506" y="3017513"/>
            <a:ext cx="4837075" cy="19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564" y="308250"/>
            <a:ext cx="4720961" cy="2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>
            <a:spLocks noGrp="1"/>
          </p:cNvSpPr>
          <p:nvPr>
            <p:ph type="title"/>
          </p:nvPr>
        </p:nvSpPr>
        <p:spPr>
          <a:xfrm>
            <a:off x="2000975" y="256032"/>
            <a:ext cx="6831300" cy="761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TABLAS DE DAIMIEL </a:t>
            </a:r>
            <a:endParaRPr sz="2400" b="1" dirty="0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41" name="Google Shape;341;p47"/>
          <p:cNvSpPr txBox="1">
            <a:spLocks noGrp="1"/>
          </p:cNvSpPr>
          <p:nvPr>
            <p:ph type="body" idx="1"/>
          </p:nvPr>
        </p:nvSpPr>
        <p:spPr>
          <a:xfrm>
            <a:off x="5250850" y="607225"/>
            <a:ext cx="3296400" cy="29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You can find it in </a:t>
            </a:r>
            <a:r>
              <a:rPr lang="es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Ciudad Real  (Castilla-La Mancha)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It's the smallest park, it takes </a:t>
            </a:r>
            <a:r>
              <a:rPr lang="es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3030 hectares</a:t>
            </a:r>
            <a:endParaRPr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ookman Old Style"/>
              <a:buChar char="●"/>
            </a:pPr>
            <a:r>
              <a:rPr lang="es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Are one of the last representatives of an ecosystem called river tables</a:t>
            </a:r>
            <a:endParaRPr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42" name="Google Shape;3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00" y="1126825"/>
            <a:ext cx="4311275" cy="26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175" y="3232750"/>
            <a:ext cx="4084225" cy="18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>
            <a:off x="808075" y="445025"/>
            <a:ext cx="802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ORDESA Y MONTE PERDIDO</a:t>
            </a:r>
            <a:endParaRPr sz="2400" b="1" dirty="0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1"/>
          </p:nvPr>
        </p:nvSpPr>
        <p:spPr>
          <a:xfrm>
            <a:off x="371225" y="1605425"/>
            <a:ext cx="35364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Located in </a:t>
            </a:r>
            <a:r>
              <a:rPr lang="es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Huesca, Pyrenees (Northern Spain)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It is the oldest natural park in Spain. 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 has ski resorts 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50" name="Google Shape;3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025" y="2476550"/>
            <a:ext cx="3798175" cy="25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325" y="203750"/>
            <a:ext cx="3415429" cy="22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4D762-B0E5-4F18-AB3F-1F38C6DB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36" y="445025"/>
            <a:ext cx="6905964" cy="572700"/>
          </a:xfrm>
        </p:spPr>
        <p:txBody>
          <a:bodyPr/>
          <a:lstStyle/>
          <a:p>
            <a:r>
              <a:rPr lang="es-ES_tradnl" b="1" dirty="0">
                <a:solidFill>
                  <a:srgbClr val="FF0000"/>
                </a:solidFill>
                <a:latin typeface="Alegreya" panose="020B0604020202020204" charset="0"/>
              </a:rPr>
              <a:t>LAGUNAS DE RUIDERA</a:t>
            </a:r>
            <a:endParaRPr lang="es-ES" b="1" dirty="0">
              <a:solidFill>
                <a:srgbClr val="FF0000"/>
              </a:solidFill>
              <a:latin typeface="Alegreya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A50CA9-C908-445B-A6E8-AAA44EB6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95" y="1840992"/>
            <a:ext cx="3759414" cy="2484043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62AFF-C208-48AC-8511-32BFFD6A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21664"/>
            <a:ext cx="8551884" cy="3447211"/>
          </a:xfrm>
        </p:spPr>
        <p:txBody>
          <a:bodyPr/>
          <a:lstStyle/>
          <a:p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belong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provinces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endParaRPr lang="es-ES_tradnl" dirty="0"/>
          </a:p>
          <a:p>
            <a:pPr marL="114300" indent="0">
              <a:buNone/>
            </a:pPr>
            <a:r>
              <a:rPr lang="es-ES_tradnl" b="1" dirty="0"/>
              <a:t>      Albacete and Ciudad Real</a:t>
            </a:r>
          </a:p>
          <a:p>
            <a:r>
              <a:rPr lang="en-US" dirty="0"/>
              <a:t>A chain of fifteen lagoons form an</a:t>
            </a:r>
          </a:p>
          <a:p>
            <a:pPr marL="114300" indent="0">
              <a:buNone/>
            </a:pPr>
            <a:r>
              <a:rPr lang="en-US" dirty="0"/>
              <a:t>     open space of lakes and rivers that</a:t>
            </a:r>
          </a:p>
          <a:p>
            <a:pPr marL="114300" indent="0">
              <a:buNone/>
            </a:pPr>
            <a:r>
              <a:rPr lang="en-US" dirty="0"/>
              <a:t>     are unique to la Mancha's steppes.</a:t>
            </a:r>
            <a:endParaRPr lang="es-ES_tradnl" b="1" dirty="0"/>
          </a:p>
          <a:p>
            <a:r>
              <a:rPr lang="en-US" dirty="0"/>
              <a:t>They are supplied by the waters </a:t>
            </a:r>
          </a:p>
          <a:p>
            <a:pPr marL="114300" indent="0">
              <a:buNone/>
            </a:pPr>
            <a:r>
              <a:rPr lang="en-US" dirty="0"/>
              <a:t>      of underground aquifers and</a:t>
            </a:r>
          </a:p>
          <a:p>
            <a:pPr marL="114300" indent="0">
              <a:buNone/>
            </a:pPr>
            <a:r>
              <a:rPr lang="en-US" dirty="0"/>
              <a:t>      the river Pinilla</a:t>
            </a:r>
          </a:p>
          <a:p>
            <a:r>
              <a:rPr lang="en-US" dirty="0"/>
              <a:t>La Cueva de Montesinos is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90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>
            <a:spLocks noGrp="1"/>
          </p:cNvSpPr>
          <p:nvPr>
            <p:ph type="title"/>
          </p:nvPr>
        </p:nvSpPr>
        <p:spPr>
          <a:xfrm>
            <a:off x="1128750" y="4450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DIFFERENT TYPES OF CLIMATE IN SPAIN</a:t>
            </a:r>
            <a:endParaRPr sz="2400" b="1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57" name="Google Shape;357;p49" descr="Resultado de imagen de PLAYA ESPAÑ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75" y="2049650"/>
            <a:ext cx="3980500" cy="22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9" descr="Resultado de imagen de FRIO ESPAÑ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002" y="2040107"/>
            <a:ext cx="3861623" cy="257592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9"/>
          <p:cNvSpPr txBox="1"/>
          <p:nvPr/>
        </p:nvSpPr>
        <p:spPr>
          <a:xfrm>
            <a:off x="-1096075" y="647150"/>
            <a:ext cx="4067700" cy="48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>
            <a:spLocks noGrp="1"/>
          </p:cNvSpPr>
          <p:nvPr>
            <p:ph type="title"/>
          </p:nvPr>
        </p:nvSpPr>
        <p:spPr>
          <a:xfrm>
            <a:off x="276850" y="51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NORTH SPAIN</a:t>
            </a:r>
            <a:endParaRPr>
              <a:solidFill>
                <a:srgbClr val="0000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65" name="Google Shape;365;p50"/>
          <p:cNvSpPr txBox="1">
            <a:spLocks noGrp="1"/>
          </p:cNvSpPr>
          <p:nvPr>
            <p:ph type="body" idx="1"/>
          </p:nvPr>
        </p:nvSpPr>
        <p:spPr>
          <a:xfrm>
            <a:off x="-155275" y="1145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                       </a:t>
            </a:r>
            <a:r>
              <a:rPr lang="es">
                <a:solidFill>
                  <a:srgbClr val="000000"/>
                </a:solidFill>
              </a:rPr>
              <a:t>it is normally cold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                                                                      In summer, the temperature rises up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66" name="Google Shape;366;p50" descr="Resultado de imagen de NORTE DE ESPAÑ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675" y="2124375"/>
            <a:ext cx="4251400" cy="28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0" descr="Resultado de imagen de NORTE DE ESPAÑ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00" y="1807625"/>
            <a:ext cx="3116300" cy="23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>
            <a:spLocks noGrp="1"/>
          </p:cNvSpPr>
          <p:nvPr>
            <p:ph type="title"/>
          </p:nvPr>
        </p:nvSpPr>
        <p:spPr>
          <a:xfrm>
            <a:off x="2420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0000"/>
                </a:solidFill>
                <a:latin typeface="Alegreya"/>
                <a:ea typeface="Alegreya"/>
                <a:cs typeface="Alegreya"/>
                <a:sym typeface="Alegreya"/>
              </a:rPr>
              <a:t>SOUTH SPAIN     </a:t>
            </a:r>
            <a:endParaRPr>
              <a:solidFill>
                <a:srgbClr val="CC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73" name="Google Shape;373;p51"/>
          <p:cNvSpPr txBox="1">
            <a:spLocks noGrp="1"/>
          </p:cNvSpPr>
          <p:nvPr>
            <p:ph type="body" idx="1"/>
          </p:nvPr>
        </p:nvSpPr>
        <p:spPr>
          <a:xfrm>
            <a:off x="346550" y="1208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It depends on the season, in spring and summer is hot, but in winter and autumn i</a:t>
            </a:r>
            <a:r>
              <a:rPr lang="es-ES" dirty="0">
                <a:solidFill>
                  <a:srgbClr val="000000"/>
                </a:solidFill>
              </a:rPr>
              <a:t>s</a:t>
            </a:r>
            <a:r>
              <a:rPr lang="es" dirty="0">
                <a:solidFill>
                  <a:srgbClr val="000000"/>
                </a:solidFill>
              </a:rPr>
              <a:t> colder</a:t>
            </a:r>
            <a:r>
              <a:rPr lang="es" dirty="0"/>
              <a:t>. </a:t>
            </a:r>
            <a:endParaRPr dirty="0"/>
          </a:p>
        </p:txBody>
      </p:sp>
      <p:pic>
        <p:nvPicPr>
          <p:cNvPr id="374" name="Google Shape;374;p51" descr="Resultado de imagen de sur de españa cal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75" y="2292050"/>
            <a:ext cx="3623300" cy="20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1" descr="Resultado de imagen de sur de españa fri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325" y="2140750"/>
            <a:ext cx="4140825" cy="23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623400" y="406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dirty="0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REMARKABLE NATURAL LANDMARKS IN  SPAIN   </a:t>
            </a:r>
            <a:endParaRPr sz="2400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839972" y="1165300"/>
            <a:ext cx="431642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WHAT ARE THE NATURAL LANDMARKS?</a:t>
            </a:r>
            <a:endParaRPr sz="2000"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Natural landmarks are spaces of nature with a high landscape value, geological, historical or other. It needs protection</a:t>
            </a:r>
            <a:endParaRPr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642" y="1821400"/>
            <a:ext cx="3412658" cy="2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INLAND PROVINCES </a:t>
            </a:r>
            <a:r>
              <a:rPr lang="es-ES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LIKE</a:t>
            </a:r>
            <a:r>
              <a:rPr lang="es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 ALBACETE</a:t>
            </a:r>
            <a:endParaRPr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81" name="Google Shape;381;p52"/>
          <p:cNvSpPr txBox="1">
            <a:spLocks noGrp="1"/>
          </p:cNvSpPr>
          <p:nvPr>
            <p:ph type="body" idx="1"/>
          </p:nvPr>
        </p:nvSpPr>
        <p:spPr>
          <a:xfrm>
            <a:off x="244550" y="1327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Dry heat in summer, very cold in winter and rainy in autumn and spring, it             someti</a:t>
            </a:r>
            <a:r>
              <a:rPr lang="es-ES" dirty="0">
                <a:solidFill>
                  <a:srgbClr val="000000"/>
                </a:solidFill>
              </a:rPr>
              <a:t>mes </a:t>
            </a:r>
            <a:r>
              <a:rPr lang="es-ES" dirty="0" err="1">
                <a:solidFill>
                  <a:srgbClr val="000000"/>
                </a:solidFill>
              </a:rPr>
              <a:t>snows</a:t>
            </a:r>
            <a:r>
              <a:rPr lang="es-ES" dirty="0">
                <a:solidFill>
                  <a:srgbClr val="000000"/>
                </a:solidFill>
              </a:rPr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82" name="Google Shape;38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21" y="2190307"/>
            <a:ext cx="3797854" cy="234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506" y="1893206"/>
            <a:ext cx="3976175" cy="26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BALEARIC ISLANDS</a:t>
            </a:r>
            <a:endParaRPr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89" name="Google Shape;389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Temperature similar to the Mediterranean coast, less cold in winter.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90" name="Google Shape;39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25" y="1986525"/>
            <a:ext cx="4157525" cy="23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775" y="1840925"/>
            <a:ext cx="3928525" cy="252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5394"/>
                </a:solidFill>
                <a:latin typeface="Alegreya"/>
                <a:ea typeface="Alegreya"/>
                <a:cs typeface="Alegreya"/>
                <a:sym typeface="Alegreya"/>
              </a:rPr>
              <a:t>CANARY ISLANDS</a:t>
            </a:r>
            <a:endParaRPr>
              <a:solidFill>
                <a:srgbClr val="0B5394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97" name="Google Shape;39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</a:rPr>
              <a:t>The most tropical climate in Spain, </a:t>
            </a:r>
            <a:r>
              <a:rPr lang="es-ES" dirty="0" err="1">
                <a:solidFill>
                  <a:srgbClr val="000000"/>
                </a:solidFill>
              </a:rPr>
              <a:t>it</a:t>
            </a:r>
            <a:r>
              <a:rPr lang="es-ES" dirty="0">
                <a:solidFill>
                  <a:srgbClr val="000000"/>
                </a:solidFill>
              </a:rPr>
              <a:t>´</a:t>
            </a:r>
            <a:r>
              <a:rPr lang="es" dirty="0">
                <a:solidFill>
                  <a:srgbClr val="000000"/>
                </a:solidFill>
              </a:rPr>
              <a:t>s always 24 degrees all the year.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398" name="Google Shape;39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75" y="2261000"/>
            <a:ext cx="4122850" cy="23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005" y="2357863"/>
            <a:ext cx="4280300" cy="21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9FBF6-4107-4970-9128-3EBB046F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79" y="445025"/>
            <a:ext cx="8520600" cy="572700"/>
          </a:xfrm>
        </p:spPr>
        <p:txBody>
          <a:bodyPr/>
          <a:lstStyle/>
          <a:p>
            <a:r>
              <a:rPr lang="es-ES_tradnl" dirty="0"/>
              <a:t>THANK YOU VERY MUCH</a:t>
            </a:r>
            <a:endParaRPr lang="es-ES" dirty="0"/>
          </a:p>
        </p:txBody>
      </p:sp>
      <p:pic>
        <p:nvPicPr>
          <p:cNvPr id="5" name="Imagen 4" descr="Imagen que contiene animal, mamífero, pared&#10;&#10;Descripción generada automáticamente">
            <a:extLst>
              <a:ext uri="{FF2B5EF4-FFF2-40B4-BE49-F238E27FC236}">
                <a16:creationId xmlns:a16="http://schemas.microsoft.com/office/drawing/2014/main" id="{B822B1D5-A51E-45D6-9427-7EC8695C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40" y="1587954"/>
            <a:ext cx="2605299" cy="19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846550" y="445025"/>
            <a:ext cx="79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SOME NATURAL LANDMARKS IN SPAIN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311700" y="1282675"/>
            <a:ext cx="3036000" cy="11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In Spain, there are </a:t>
            </a:r>
            <a:r>
              <a:rPr lang="es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10 </a:t>
            </a: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natural landmarks that are worth visiting. Here there are some of them</a:t>
            </a:r>
            <a:r>
              <a:rPr lang="es" baseline="300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:</a:t>
            </a: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4500"/>
              </a:spcBef>
              <a:spcAft>
                <a:spcPts val="2300"/>
              </a:spcAft>
              <a:buNone/>
            </a:pP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825" y="1198504"/>
            <a:ext cx="4745875" cy="31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1026125" y="445025"/>
            <a:ext cx="780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ROQUE NUBLO</a:t>
            </a:r>
            <a:endParaRPr sz="2400" b="1">
              <a:solidFill>
                <a:srgbClr val="0000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4758700" y="654850"/>
            <a:ext cx="40734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Situated in the </a:t>
            </a:r>
            <a:r>
              <a:rPr lang="es" b="1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Gran Canaria, (Canary Islands) </a:t>
            </a:r>
            <a:endParaRPr b="1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 dirty="0">
                <a:solidFill>
                  <a:srgbClr val="000000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1.813 m</a:t>
            </a:r>
            <a:r>
              <a:rPr lang="es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tall</a:t>
            </a:r>
            <a:endParaRPr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Roque Nublo was formed during an eruptive cycle</a:t>
            </a:r>
            <a:endParaRPr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25" y="1371900"/>
            <a:ext cx="3565850" cy="33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775" y="2393025"/>
            <a:ext cx="3285600" cy="25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731125" y="445025"/>
            <a:ext cx="81012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OJO GUAREÑA</a:t>
            </a:r>
            <a:endParaRPr sz="2400" b="1">
              <a:solidFill>
                <a:srgbClr val="0000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438075" y="1949650"/>
            <a:ext cx="2986500" cy="25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In </a:t>
            </a:r>
            <a:r>
              <a:rPr lang="es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Burgos (Castilla y León)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Formed by more than 110 km of galleries 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Natural Monument by the government of Castilla y León in 1996.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525" y="295000"/>
            <a:ext cx="3186600" cy="24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275" y="2475550"/>
            <a:ext cx="4080825" cy="22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782425" y="445025"/>
            <a:ext cx="80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CIUDAD ENCANTADA</a:t>
            </a:r>
            <a:endParaRPr sz="2400" b="1">
              <a:solidFill>
                <a:srgbClr val="0000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79" name="Google Shape;279;p39"/>
          <p:cNvSpPr txBox="1">
            <a:spLocks noGrp="1"/>
          </p:cNvSpPr>
          <p:nvPr>
            <p:ph type="body" idx="1"/>
          </p:nvPr>
        </p:nvSpPr>
        <p:spPr>
          <a:xfrm>
            <a:off x="311700" y="1782900"/>
            <a:ext cx="4549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It´s located in </a:t>
            </a:r>
            <a:r>
              <a:rPr lang="es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Cuenca (Castilla-La Mancha)</a:t>
            </a:r>
            <a:endParaRPr b="1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It takes 3 km of circular route (</a:t>
            </a:r>
            <a:r>
              <a:rPr lang="es">
                <a:solidFill>
                  <a:srgbClr val="1B1E25"/>
                </a:solidFill>
                <a:latin typeface="Alegreya"/>
                <a:ea typeface="Alegreya"/>
                <a:cs typeface="Alegreya"/>
                <a:sym typeface="Alegreya"/>
              </a:rPr>
              <a:t>the visit lasts </a:t>
            </a: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1h 30min aprox)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800" y="541625"/>
            <a:ext cx="3721375" cy="23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225" y="2999925"/>
            <a:ext cx="4287150" cy="21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1000475" y="445025"/>
            <a:ext cx="7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PLAYA DE LAS CATEDRALES </a:t>
            </a:r>
            <a:endParaRPr sz="2400" b="1">
              <a:solidFill>
                <a:srgbClr val="0000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87" name="Google Shape;287;p40"/>
          <p:cNvSpPr txBox="1">
            <a:spLocks noGrp="1"/>
          </p:cNvSpPr>
          <p:nvPr>
            <p:ph type="body" idx="1"/>
          </p:nvPr>
        </p:nvSpPr>
        <p:spPr>
          <a:xfrm>
            <a:off x="5342675" y="878000"/>
            <a:ext cx="3489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It's situated </a:t>
            </a:r>
            <a:r>
              <a:rPr lang="es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Lugo, (Galicia, Northern Spain)</a:t>
            </a:r>
            <a:endParaRPr b="1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 is about 890 m tall 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88" name="Google Shape;2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489500" cy="26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725" y="2487800"/>
            <a:ext cx="3313675" cy="24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756775" y="445025"/>
            <a:ext cx="807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0000FF"/>
                </a:solidFill>
                <a:latin typeface="Alegreya"/>
                <a:ea typeface="Alegreya"/>
                <a:cs typeface="Alegreya"/>
                <a:sym typeface="Alegreya"/>
              </a:rPr>
              <a:t>CUEVA DE LOS MURCIÉLAGOS </a:t>
            </a:r>
            <a:endParaRPr sz="2400" b="1">
              <a:solidFill>
                <a:srgbClr val="0000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311700" y="1911175"/>
            <a:ext cx="3138600" cy="26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In </a:t>
            </a:r>
            <a:r>
              <a:rPr lang="es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Córdoba</a:t>
            </a:r>
            <a:r>
              <a:rPr lang="es" sz="1100" b="1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s" b="1">
                <a:solidFill>
                  <a:srgbClr val="222222"/>
                </a:solidFill>
                <a:highlight>
                  <a:srgbClr val="FFFFFF"/>
                </a:highlight>
              </a:rPr>
              <a:t>(</a:t>
            </a:r>
            <a:r>
              <a:rPr lang="es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Andalucía)</a:t>
            </a:r>
            <a:endParaRPr b="1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 is home of many species of bats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legreya"/>
              <a:buChar char="●"/>
            </a:pPr>
            <a:r>
              <a:rPr lang="es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Is the largest cave in this province.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575" y="2714675"/>
            <a:ext cx="3500050" cy="21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454" y="377954"/>
            <a:ext cx="3500050" cy="217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2201779" y="457850"/>
            <a:ext cx="6874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dirty="0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NATURAL PARKS IN SPAIN</a:t>
            </a:r>
            <a:endParaRPr sz="2400" dirty="0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03" name="Google Shape;303;p42"/>
          <p:cNvSpPr txBox="1">
            <a:spLocks noGrp="1"/>
          </p:cNvSpPr>
          <p:nvPr>
            <p:ph type="body" idx="1"/>
          </p:nvPr>
        </p:nvSpPr>
        <p:spPr>
          <a:xfrm>
            <a:off x="667000" y="1152475"/>
            <a:ext cx="461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WHAT´S A NATURAL PARK?</a:t>
            </a:r>
            <a:r>
              <a:rPr lang="es" sz="2000" b="1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endParaRPr sz="2000" b="1">
              <a:solidFill>
                <a:srgbClr val="FF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s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 natural park is a natural space with special characteristics in which it is pretended to protect. Natural parks focus their attention on the conservation of its flora and fauna.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032" y="1647275"/>
            <a:ext cx="3387750" cy="29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550</Words>
  <Application>Microsoft Office PowerPoint</Application>
  <PresentationFormat>Presentación en pantalla (16:9)</PresentationFormat>
  <Paragraphs>75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Amatic SC</vt:lpstr>
      <vt:lpstr>Alegreya</vt:lpstr>
      <vt:lpstr>Arial</vt:lpstr>
      <vt:lpstr>Pacifico</vt:lpstr>
      <vt:lpstr>Bookman Old Style</vt:lpstr>
      <vt:lpstr>Simple Light</vt:lpstr>
      <vt:lpstr>ALL ABOUT SPAIN: </vt:lpstr>
      <vt:lpstr>REMARKABLE NATURAL LANDMARKS IN  SPAIN   </vt:lpstr>
      <vt:lpstr>SOME NATURAL LANDMARKS IN SPAIN</vt:lpstr>
      <vt:lpstr>ROQUE NUBLO</vt:lpstr>
      <vt:lpstr>OJO GUAREÑA</vt:lpstr>
      <vt:lpstr>CIUDAD ENCANTADA</vt:lpstr>
      <vt:lpstr>PLAYA DE LAS CATEDRALES </vt:lpstr>
      <vt:lpstr>CUEVA DE LOS MURCIÉLAGOS </vt:lpstr>
      <vt:lpstr>NATURAL PARKS IN SPAIN</vt:lpstr>
      <vt:lpstr>NATURAL PARKS IN SPAIN </vt:lpstr>
      <vt:lpstr>TEIDE</vt:lpstr>
      <vt:lpstr>CABAÑEROS</vt:lpstr>
      <vt:lpstr>SIERRA NEVADA</vt:lpstr>
      <vt:lpstr>TABLAS DE DAIMIEL </vt:lpstr>
      <vt:lpstr>ORDESA Y MONTE PERDIDO</vt:lpstr>
      <vt:lpstr>LAGUNAS DE RUIDERA</vt:lpstr>
      <vt:lpstr>DIFFERENT TYPES OF CLIMATE IN SPAIN</vt:lpstr>
      <vt:lpstr>NORTH SPAIN</vt:lpstr>
      <vt:lpstr>SOUTH SPAIN     </vt:lpstr>
      <vt:lpstr>INLAND PROVINCES LIKE ALBACETE</vt:lpstr>
      <vt:lpstr>BALEARIC ISLANDS</vt:lpstr>
      <vt:lpstr>CANARY ISLANDS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SPAIN: </dc:title>
  <dc:creator>Alumno</dc:creator>
  <cp:lastModifiedBy>Alumno</cp:lastModifiedBy>
  <cp:revision>13</cp:revision>
  <dcterms:modified xsi:type="dcterms:W3CDTF">2019-02-06T19:23:35Z</dcterms:modified>
</cp:coreProperties>
</file>