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4" r:id="rId8"/>
    <p:sldId id="265" r:id="rId9"/>
    <p:sldId id="266" r:id="rId10"/>
    <p:sldId id="262" r:id="rId11"/>
    <p:sldId id="267" r:id="rId12"/>
    <p:sldId id="268" r:id="rId13"/>
    <p:sldId id="269" r:id="rId14"/>
    <p:sldId id="270" r:id="rId15"/>
    <p:sldId id="263" r:id="rId16"/>
    <p:sldId id="273" r:id="rId17"/>
    <p:sldId id="271" r:id="rId18"/>
    <p:sldId id="272"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BsHnd1M4Ks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fif"/><Relationship Id="rId1" Type="http://schemas.openxmlformats.org/officeDocument/2006/relationships/slideLayout" Target="../slideLayouts/slideLayout2.xml"/><Relationship Id="rId5" Type="http://schemas.openxmlformats.org/officeDocument/2006/relationships/image" Target="../media/image16.jfif"/><Relationship Id="rId4" Type="http://schemas.openxmlformats.org/officeDocument/2006/relationships/image" Target="../media/image15.jfif"/></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o9gMnWhih44" TargetMode="External"/><Relationship Id="rId2" Type="http://schemas.openxmlformats.org/officeDocument/2006/relationships/hyperlink" Target="https://www.youtube.com/watch?v=nqo-XTk1-NQ"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jfif"/><Relationship Id="rId1" Type="http://schemas.openxmlformats.org/officeDocument/2006/relationships/slideLayout" Target="../slideLayouts/slideLayout2.xml"/><Relationship Id="rId4" Type="http://schemas.openxmlformats.org/officeDocument/2006/relationships/image" Target="../media/image3.jfi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fif"/><Relationship Id="rId1" Type="http://schemas.openxmlformats.org/officeDocument/2006/relationships/slideLayout" Target="../slideLayouts/slideLayout2.xml"/><Relationship Id="rId4" Type="http://schemas.openxmlformats.org/officeDocument/2006/relationships/image" Target="../media/image10.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CAD3-13CF-4025-BF36-9DEE335FBC9E}"/>
              </a:ext>
            </a:extLst>
          </p:cNvPr>
          <p:cNvSpPr>
            <a:spLocks noGrp="1"/>
          </p:cNvSpPr>
          <p:nvPr>
            <p:ph type="ctrTitle"/>
          </p:nvPr>
        </p:nvSpPr>
        <p:spPr/>
        <p:txBody>
          <a:bodyPr/>
          <a:lstStyle/>
          <a:p>
            <a:r>
              <a:rPr lang="en-GB" dirty="0"/>
              <a:t>Erasmus Media Project</a:t>
            </a:r>
          </a:p>
        </p:txBody>
      </p:sp>
      <p:sp>
        <p:nvSpPr>
          <p:cNvPr id="3" name="Subtitle 2">
            <a:extLst>
              <a:ext uri="{FF2B5EF4-FFF2-40B4-BE49-F238E27FC236}">
                <a16:creationId xmlns:a16="http://schemas.microsoft.com/office/drawing/2014/main" id="{D1249379-54A6-4D53-A6FF-FBF2876758A9}"/>
              </a:ext>
            </a:extLst>
          </p:cNvPr>
          <p:cNvSpPr>
            <a:spLocks noGrp="1"/>
          </p:cNvSpPr>
          <p:nvPr>
            <p:ph type="subTitle" idx="1"/>
          </p:nvPr>
        </p:nvSpPr>
        <p:spPr/>
        <p:txBody>
          <a:bodyPr/>
          <a:lstStyle/>
          <a:p>
            <a:r>
              <a:rPr lang="en-GB" dirty="0"/>
              <a:t>A competition</a:t>
            </a:r>
          </a:p>
        </p:txBody>
      </p:sp>
    </p:spTree>
    <p:extLst>
      <p:ext uri="{BB962C8B-B14F-4D97-AF65-F5344CB8AC3E}">
        <p14:creationId xmlns:p14="http://schemas.microsoft.com/office/powerpoint/2010/main" val="856519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A0FBB-8432-4B51-A06C-C077558E6BB2}"/>
              </a:ext>
            </a:extLst>
          </p:cNvPr>
          <p:cNvSpPr>
            <a:spLocks noGrp="1"/>
          </p:cNvSpPr>
          <p:nvPr>
            <p:ph type="title"/>
          </p:nvPr>
        </p:nvSpPr>
        <p:spPr/>
        <p:txBody>
          <a:bodyPr/>
          <a:lstStyle/>
          <a:p>
            <a:r>
              <a:rPr lang="en-GB" dirty="0">
                <a:solidFill>
                  <a:srgbClr val="FF0000"/>
                </a:solidFill>
              </a:rPr>
              <a:t>Video Advert that promotes diversity…</a:t>
            </a:r>
          </a:p>
        </p:txBody>
      </p:sp>
      <p:sp>
        <p:nvSpPr>
          <p:cNvPr id="3" name="Content Placeholder 2">
            <a:extLst>
              <a:ext uri="{FF2B5EF4-FFF2-40B4-BE49-F238E27FC236}">
                <a16:creationId xmlns:a16="http://schemas.microsoft.com/office/drawing/2014/main" id="{8CA11A53-D30E-4E1E-8F63-FCC2812ECD3A}"/>
              </a:ext>
            </a:extLst>
          </p:cNvPr>
          <p:cNvSpPr>
            <a:spLocks noGrp="1"/>
          </p:cNvSpPr>
          <p:nvPr>
            <p:ph idx="1"/>
          </p:nvPr>
        </p:nvSpPr>
        <p:spPr/>
        <p:txBody>
          <a:bodyPr/>
          <a:lstStyle/>
          <a:p>
            <a:r>
              <a:rPr lang="en-GB" sz="2800" dirty="0"/>
              <a:t>‘Welcome to Great Britain’ – a promotional video  (picture album style)</a:t>
            </a:r>
          </a:p>
          <a:p>
            <a:r>
              <a:rPr lang="en-GB" dirty="0">
                <a:hlinkClick r:id="rId2"/>
              </a:rPr>
              <a:t>https://www.youtube.com/watch?v=BsHnd1M4KsI</a:t>
            </a:r>
            <a:endParaRPr lang="en-GB" dirty="0"/>
          </a:p>
          <a:p>
            <a:endParaRPr lang="en-GB" dirty="0"/>
          </a:p>
          <a:p>
            <a:r>
              <a:rPr lang="en-GB" sz="2800" dirty="0"/>
              <a:t>What is it telling us?</a:t>
            </a:r>
          </a:p>
        </p:txBody>
      </p:sp>
    </p:spTree>
    <p:extLst>
      <p:ext uri="{BB962C8B-B14F-4D97-AF65-F5344CB8AC3E}">
        <p14:creationId xmlns:p14="http://schemas.microsoft.com/office/powerpoint/2010/main" val="2777521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207E81-A3F3-4F4D-923B-7A900D57D55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8828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553DFC-0981-47D0-A5EA-BB7B2A51870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59383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B3A574-F019-4725-BB8D-616F5C3244D7}"/>
              </a:ext>
            </a:extLst>
          </p:cNvPr>
          <p:cNvPicPr>
            <a:picLocks noChangeAspect="1"/>
          </p:cNvPicPr>
          <p:nvPr/>
        </p:nvPicPr>
        <p:blipFill rotWithShape="1">
          <a:blip r:embed="rId2"/>
          <a:srcRect r="65871" b="53884"/>
          <a:stretch/>
        </p:blipFill>
        <p:spPr>
          <a:xfrm>
            <a:off x="0" y="-1"/>
            <a:ext cx="8657439" cy="6580353"/>
          </a:xfrm>
          <a:prstGeom prst="rect">
            <a:avLst/>
          </a:prstGeom>
        </p:spPr>
      </p:pic>
    </p:spTree>
    <p:extLst>
      <p:ext uri="{BB962C8B-B14F-4D97-AF65-F5344CB8AC3E}">
        <p14:creationId xmlns:p14="http://schemas.microsoft.com/office/powerpoint/2010/main" val="2194258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D6B51-C1CD-490D-8755-F966738922C4}"/>
              </a:ext>
            </a:extLst>
          </p:cNvPr>
          <p:cNvPicPr>
            <a:picLocks noChangeAspect="1"/>
          </p:cNvPicPr>
          <p:nvPr/>
        </p:nvPicPr>
        <p:blipFill>
          <a:blip r:embed="rId2"/>
          <a:stretch>
            <a:fillRect/>
          </a:stretch>
        </p:blipFill>
        <p:spPr>
          <a:xfrm>
            <a:off x="2108608" y="3628050"/>
            <a:ext cx="4414766" cy="2472269"/>
          </a:xfrm>
          <a:prstGeom prst="rect">
            <a:avLst/>
          </a:prstGeom>
        </p:spPr>
      </p:pic>
      <p:pic>
        <p:nvPicPr>
          <p:cNvPr id="7" name="Picture 6">
            <a:extLst>
              <a:ext uri="{FF2B5EF4-FFF2-40B4-BE49-F238E27FC236}">
                <a16:creationId xmlns:a16="http://schemas.microsoft.com/office/drawing/2014/main" id="{CA52CBEC-6CE0-44A5-963C-22BB5EBEEC01}"/>
              </a:ext>
            </a:extLst>
          </p:cNvPr>
          <p:cNvPicPr>
            <a:picLocks noChangeAspect="1"/>
          </p:cNvPicPr>
          <p:nvPr/>
        </p:nvPicPr>
        <p:blipFill>
          <a:blip r:embed="rId3"/>
          <a:stretch>
            <a:fillRect/>
          </a:stretch>
        </p:blipFill>
        <p:spPr>
          <a:xfrm>
            <a:off x="575872" y="246298"/>
            <a:ext cx="3912238" cy="2983652"/>
          </a:xfrm>
          <a:prstGeom prst="rect">
            <a:avLst/>
          </a:prstGeom>
        </p:spPr>
      </p:pic>
      <p:pic>
        <p:nvPicPr>
          <p:cNvPr id="9" name="Picture 8">
            <a:extLst>
              <a:ext uri="{FF2B5EF4-FFF2-40B4-BE49-F238E27FC236}">
                <a16:creationId xmlns:a16="http://schemas.microsoft.com/office/drawing/2014/main" id="{1D6ED9C4-9698-4551-B089-D7C7FB949D48}"/>
              </a:ext>
            </a:extLst>
          </p:cNvPr>
          <p:cNvPicPr>
            <a:picLocks noChangeAspect="1"/>
          </p:cNvPicPr>
          <p:nvPr/>
        </p:nvPicPr>
        <p:blipFill>
          <a:blip r:embed="rId4"/>
          <a:stretch>
            <a:fillRect/>
          </a:stretch>
        </p:blipFill>
        <p:spPr>
          <a:xfrm>
            <a:off x="5075165" y="866548"/>
            <a:ext cx="4414768" cy="2472270"/>
          </a:xfrm>
          <a:prstGeom prst="rect">
            <a:avLst/>
          </a:prstGeom>
        </p:spPr>
      </p:pic>
      <p:pic>
        <p:nvPicPr>
          <p:cNvPr id="11" name="Picture 10">
            <a:extLst>
              <a:ext uri="{FF2B5EF4-FFF2-40B4-BE49-F238E27FC236}">
                <a16:creationId xmlns:a16="http://schemas.microsoft.com/office/drawing/2014/main" id="{FC4DE08D-5CF3-4926-A2D3-22EA969848A2}"/>
              </a:ext>
            </a:extLst>
          </p:cNvPr>
          <p:cNvPicPr>
            <a:picLocks noChangeAspect="1"/>
          </p:cNvPicPr>
          <p:nvPr/>
        </p:nvPicPr>
        <p:blipFill>
          <a:blip r:embed="rId5"/>
          <a:stretch>
            <a:fillRect/>
          </a:stretch>
        </p:blipFill>
        <p:spPr>
          <a:xfrm>
            <a:off x="7407440" y="3628050"/>
            <a:ext cx="3355635" cy="2771456"/>
          </a:xfrm>
          <a:prstGeom prst="rect">
            <a:avLst/>
          </a:prstGeom>
        </p:spPr>
      </p:pic>
    </p:spTree>
    <p:extLst>
      <p:ext uri="{BB962C8B-B14F-4D97-AF65-F5344CB8AC3E}">
        <p14:creationId xmlns:p14="http://schemas.microsoft.com/office/powerpoint/2010/main" val="162780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A1F887-8BCA-4A4C-A22B-E47131DE79B3}"/>
              </a:ext>
            </a:extLst>
          </p:cNvPr>
          <p:cNvSpPr>
            <a:spLocks noGrp="1"/>
          </p:cNvSpPr>
          <p:nvPr>
            <p:ph idx="1"/>
          </p:nvPr>
        </p:nvSpPr>
        <p:spPr>
          <a:xfrm>
            <a:off x="677334" y="2160589"/>
            <a:ext cx="8596668" cy="3174809"/>
          </a:xfrm>
        </p:spPr>
        <p:txBody>
          <a:bodyPr>
            <a:normAutofit/>
          </a:bodyPr>
          <a:lstStyle/>
          <a:p>
            <a:r>
              <a:rPr lang="en-GB" sz="3200" dirty="0"/>
              <a:t>Talking Heads</a:t>
            </a:r>
          </a:p>
          <a:p>
            <a:r>
              <a:rPr lang="en-GB" sz="2400" dirty="0">
                <a:solidFill>
                  <a:schemeClr val="tx1"/>
                </a:solidFill>
                <a:hlinkClick r:id="rId2">
                  <a:extLst>
                    <a:ext uri="{A12FA001-AC4F-418D-AE19-62706E023703}">
                      <ahyp:hlinkClr xmlns:ahyp="http://schemas.microsoft.com/office/drawing/2018/hyperlinkcolor" val="tx"/>
                    </a:ext>
                  </a:extLst>
                </a:hlinkClick>
              </a:rPr>
              <a:t>https://www.youtube.com/watch?v=nqo-XTk1-NQ</a:t>
            </a:r>
            <a:endParaRPr lang="en-GB" sz="2400" dirty="0">
              <a:solidFill>
                <a:schemeClr val="tx1"/>
              </a:solidFill>
            </a:endParaRPr>
          </a:p>
        </p:txBody>
      </p:sp>
      <p:sp>
        <p:nvSpPr>
          <p:cNvPr id="4" name="TextBox 3">
            <a:extLst>
              <a:ext uri="{FF2B5EF4-FFF2-40B4-BE49-F238E27FC236}">
                <a16:creationId xmlns:a16="http://schemas.microsoft.com/office/drawing/2014/main" id="{66EA7390-F940-471A-89F9-921339AF9B7C}"/>
              </a:ext>
            </a:extLst>
          </p:cNvPr>
          <p:cNvSpPr txBox="1"/>
          <p:nvPr/>
        </p:nvSpPr>
        <p:spPr>
          <a:xfrm>
            <a:off x="989901" y="4253218"/>
            <a:ext cx="6904139" cy="646331"/>
          </a:xfrm>
          <a:prstGeom prst="rect">
            <a:avLst/>
          </a:prstGeom>
          <a:noFill/>
        </p:spPr>
        <p:txBody>
          <a:bodyPr wrap="square" rtlCol="0">
            <a:spAutoFit/>
          </a:bodyPr>
          <a:lstStyle/>
          <a:p>
            <a:endParaRPr lang="en-GB" dirty="0">
              <a:hlinkClick r:id="rId3">
                <a:extLst>
                  <a:ext uri="{A12FA001-AC4F-418D-AE19-62706E023703}">
                    <ahyp:hlinkClr xmlns:ahyp="http://schemas.microsoft.com/office/drawing/2018/hyperlinkcolor" val="tx"/>
                  </a:ext>
                </a:extLst>
              </a:hlinkClick>
            </a:endParaRPr>
          </a:p>
          <a:p>
            <a:r>
              <a:rPr lang="en-GB" dirty="0">
                <a:hlinkClick r:id="rId3">
                  <a:extLst>
                    <a:ext uri="{A12FA001-AC4F-418D-AE19-62706E023703}">
                      <ahyp:hlinkClr xmlns:ahyp="http://schemas.microsoft.com/office/drawing/2018/hyperlinkcolor" val="tx"/>
                    </a:ext>
                  </a:extLst>
                </a:hlinkClick>
              </a:rPr>
              <a:t>https://www.youtube.com/watch?v=o9gMnWhih44</a:t>
            </a:r>
            <a:endParaRPr lang="en-GB" dirty="0"/>
          </a:p>
        </p:txBody>
      </p:sp>
      <p:sp>
        <p:nvSpPr>
          <p:cNvPr id="5" name="TextBox 4">
            <a:extLst>
              <a:ext uri="{FF2B5EF4-FFF2-40B4-BE49-F238E27FC236}">
                <a16:creationId xmlns:a16="http://schemas.microsoft.com/office/drawing/2014/main" id="{7A617238-D4D6-403D-A1B3-BBAD2F7DE24A}"/>
              </a:ext>
            </a:extLst>
          </p:cNvPr>
          <p:cNvSpPr txBox="1"/>
          <p:nvPr/>
        </p:nvSpPr>
        <p:spPr>
          <a:xfrm>
            <a:off x="989901" y="3429000"/>
            <a:ext cx="6568580" cy="800219"/>
          </a:xfrm>
          <a:prstGeom prst="rect">
            <a:avLst/>
          </a:prstGeom>
          <a:noFill/>
        </p:spPr>
        <p:txBody>
          <a:bodyPr wrap="square" rtlCol="0">
            <a:spAutoFit/>
          </a:bodyPr>
          <a:lstStyle/>
          <a:p>
            <a:r>
              <a:rPr lang="en-GB" sz="2800" dirty="0">
                <a:hlinkClick r:id="rId3">
                  <a:extLst>
                    <a:ext uri="{A12FA001-AC4F-418D-AE19-62706E023703}">
                      <ahyp:hlinkClr xmlns:ahyp="http://schemas.microsoft.com/office/drawing/2018/hyperlinkcolor" val="tx"/>
                    </a:ext>
                  </a:extLst>
                </a:hlinkClick>
              </a:rPr>
              <a:t>Talking to camera</a:t>
            </a:r>
          </a:p>
          <a:p>
            <a:endParaRPr lang="en-GB" dirty="0"/>
          </a:p>
        </p:txBody>
      </p:sp>
    </p:spTree>
    <p:extLst>
      <p:ext uri="{BB962C8B-B14F-4D97-AF65-F5344CB8AC3E}">
        <p14:creationId xmlns:p14="http://schemas.microsoft.com/office/powerpoint/2010/main" val="447494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DD92-2B15-45A6-AC13-3E59D91FE23F}"/>
              </a:ext>
            </a:extLst>
          </p:cNvPr>
          <p:cNvSpPr>
            <a:spLocks noGrp="1"/>
          </p:cNvSpPr>
          <p:nvPr>
            <p:ph type="title"/>
          </p:nvPr>
        </p:nvSpPr>
        <p:spPr/>
        <p:txBody>
          <a:bodyPr/>
          <a:lstStyle/>
          <a:p>
            <a:r>
              <a:rPr lang="en-GB" dirty="0"/>
              <a:t>Don’t forget to include . . .</a:t>
            </a:r>
          </a:p>
        </p:txBody>
      </p:sp>
      <p:pic>
        <p:nvPicPr>
          <p:cNvPr id="4" name="Picture 3">
            <a:extLst>
              <a:ext uri="{FF2B5EF4-FFF2-40B4-BE49-F238E27FC236}">
                <a16:creationId xmlns:a16="http://schemas.microsoft.com/office/drawing/2014/main" id="{2F1872A0-90A2-4C2C-AB83-00AA499FBACB}"/>
              </a:ext>
            </a:extLst>
          </p:cNvPr>
          <p:cNvPicPr>
            <a:picLocks noChangeAspect="1"/>
          </p:cNvPicPr>
          <p:nvPr/>
        </p:nvPicPr>
        <p:blipFill rotWithShape="1">
          <a:blip r:embed="rId2"/>
          <a:srcRect l="35987" t="32538" r="35526" b="30887"/>
          <a:stretch/>
        </p:blipFill>
        <p:spPr>
          <a:xfrm>
            <a:off x="1249959" y="1518408"/>
            <a:ext cx="3473042" cy="2508308"/>
          </a:xfrm>
          <a:prstGeom prst="rect">
            <a:avLst/>
          </a:prstGeom>
        </p:spPr>
      </p:pic>
      <p:pic>
        <p:nvPicPr>
          <p:cNvPr id="5" name="Picture 4">
            <a:extLst>
              <a:ext uri="{FF2B5EF4-FFF2-40B4-BE49-F238E27FC236}">
                <a16:creationId xmlns:a16="http://schemas.microsoft.com/office/drawing/2014/main" id="{9D59AC00-0477-404F-9466-FB98F2A78FEC}"/>
              </a:ext>
            </a:extLst>
          </p:cNvPr>
          <p:cNvPicPr>
            <a:picLocks noChangeAspect="1"/>
          </p:cNvPicPr>
          <p:nvPr/>
        </p:nvPicPr>
        <p:blipFill rotWithShape="1">
          <a:blip r:embed="rId3"/>
          <a:srcRect l="624" t="32223" b="31761"/>
          <a:stretch/>
        </p:blipFill>
        <p:spPr>
          <a:xfrm>
            <a:off x="1359015" y="4448666"/>
            <a:ext cx="7701094" cy="1569969"/>
          </a:xfrm>
          <a:prstGeom prst="rect">
            <a:avLst/>
          </a:prstGeom>
        </p:spPr>
      </p:pic>
    </p:spTree>
    <p:extLst>
      <p:ext uri="{BB962C8B-B14F-4D97-AF65-F5344CB8AC3E}">
        <p14:creationId xmlns:p14="http://schemas.microsoft.com/office/powerpoint/2010/main" val="3983060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2844B-E995-425C-B71F-2C9FCC243E98}"/>
              </a:ext>
            </a:extLst>
          </p:cNvPr>
          <p:cNvSpPr>
            <a:spLocks noGrp="1"/>
          </p:cNvSpPr>
          <p:nvPr>
            <p:ph type="title"/>
          </p:nvPr>
        </p:nvSpPr>
        <p:spPr>
          <a:xfrm>
            <a:off x="677334" y="609600"/>
            <a:ext cx="8596668" cy="791361"/>
          </a:xfrm>
        </p:spPr>
        <p:txBody>
          <a:bodyPr/>
          <a:lstStyle/>
          <a:p>
            <a:r>
              <a:rPr lang="en-GB" dirty="0"/>
              <a:t>Getting Organised</a:t>
            </a:r>
          </a:p>
        </p:txBody>
      </p:sp>
      <p:sp>
        <p:nvSpPr>
          <p:cNvPr id="3" name="Content Placeholder 2">
            <a:extLst>
              <a:ext uri="{FF2B5EF4-FFF2-40B4-BE49-F238E27FC236}">
                <a16:creationId xmlns:a16="http://schemas.microsoft.com/office/drawing/2014/main" id="{7F3FFF04-7E9D-4C82-8EA7-D2D63DF7CC31}"/>
              </a:ext>
            </a:extLst>
          </p:cNvPr>
          <p:cNvSpPr>
            <a:spLocks noGrp="1"/>
          </p:cNvSpPr>
          <p:nvPr>
            <p:ph idx="1"/>
          </p:nvPr>
        </p:nvSpPr>
        <p:spPr>
          <a:xfrm>
            <a:off x="677334" y="1400961"/>
            <a:ext cx="8596668" cy="4640401"/>
          </a:xfrm>
        </p:spPr>
        <p:txBody>
          <a:bodyPr>
            <a:normAutofit/>
          </a:bodyPr>
          <a:lstStyle/>
          <a:p>
            <a:r>
              <a:rPr lang="en-GB" sz="3200" dirty="0"/>
              <a:t>Groups and where</a:t>
            </a:r>
          </a:p>
          <a:p>
            <a:pPr marL="0" indent="0">
              <a:buNone/>
            </a:pPr>
            <a:r>
              <a:rPr lang="en-GB" sz="3200" dirty="0"/>
              <a:t>Albacete – Ely – Toulouse – Saint-Denis</a:t>
            </a:r>
          </a:p>
          <a:p>
            <a:pPr marL="0" indent="0" algn="r">
              <a:buNone/>
            </a:pPr>
            <a:r>
              <a:rPr lang="en-GB" sz="3200" dirty="0">
                <a:solidFill>
                  <a:srgbClr val="7030A0"/>
                </a:solidFill>
              </a:rPr>
              <a:t>In OH ICT room</a:t>
            </a:r>
          </a:p>
          <a:p>
            <a:pPr marL="0" indent="0">
              <a:buNone/>
            </a:pPr>
            <a:endParaRPr lang="en-GB" sz="3200" dirty="0"/>
          </a:p>
          <a:p>
            <a:pPr marL="0" indent="0">
              <a:buNone/>
            </a:pPr>
            <a:r>
              <a:rPr lang="en-GB" sz="3200" dirty="0"/>
              <a:t>London – Madrid – Saint Leu</a:t>
            </a:r>
          </a:p>
          <a:p>
            <a:pPr marL="0" indent="0" algn="r">
              <a:buNone/>
            </a:pPr>
            <a:r>
              <a:rPr lang="en-GB" sz="3200" dirty="0">
                <a:solidFill>
                  <a:srgbClr val="7030A0"/>
                </a:solidFill>
              </a:rPr>
              <a:t>In ICT Tech block</a:t>
            </a:r>
          </a:p>
        </p:txBody>
      </p:sp>
    </p:spTree>
    <p:extLst>
      <p:ext uri="{BB962C8B-B14F-4D97-AF65-F5344CB8AC3E}">
        <p14:creationId xmlns:p14="http://schemas.microsoft.com/office/powerpoint/2010/main" val="2729152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8034-5FA3-43B8-92C5-01236BFF9BBC}"/>
              </a:ext>
            </a:extLst>
          </p:cNvPr>
          <p:cNvSpPr>
            <a:spLocks noGrp="1"/>
          </p:cNvSpPr>
          <p:nvPr>
            <p:ph type="title"/>
          </p:nvPr>
        </p:nvSpPr>
        <p:spPr/>
        <p:txBody>
          <a:bodyPr/>
          <a:lstStyle/>
          <a:p>
            <a:r>
              <a:rPr lang="en-GB" dirty="0"/>
              <a:t>Getting Organised</a:t>
            </a:r>
          </a:p>
        </p:txBody>
      </p:sp>
      <p:sp>
        <p:nvSpPr>
          <p:cNvPr id="3" name="Content Placeholder 2">
            <a:extLst>
              <a:ext uri="{FF2B5EF4-FFF2-40B4-BE49-F238E27FC236}">
                <a16:creationId xmlns:a16="http://schemas.microsoft.com/office/drawing/2014/main" id="{F8C8763D-F1A3-4678-84F4-21CB0FAE253A}"/>
              </a:ext>
            </a:extLst>
          </p:cNvPr>
          <p:cNvSpPr>
            <a:spLocks noGrp="1"/>
          </p:cNvSpPr>
          <p:nvPr>
            <p:ph idx="1"/>
          </p:nvPr>
        </p:nvSpPr>
        <p:spPr/>
        <p:txBody>
          <a:bodyPr>
            <a:normAutofit/>
          </a:bodyPr>
          <a:lstStyle/>
          <a:p>
            <a:r>
              <a:rPr lang="en-GB" sz="3200" dirty="0">
                <a:solidFill>
                  <a:srgbClr val="7030A0"/>
                </a:solidFill>
              </a:rPr>
              <a:t>Sessions</a:t>
            </a:r>
          </a:p>
          <a:p>
            <a:r>
              <a:rPr lang="en-GB" sz="3200" dirty="0"/>
              <a:t>Tuesday – 9am – 11am</a:t>
            </a:r>
          </a:p>
          <a:p>
            <a:r>
              <a:rPr lang="en-GB" sz="3200" dirty="0"/>
              <a:t>Thursday – 9am – 11am – all files passed to teacher</a:t>
            </a:r>
          </a:p>
          <a:p>
            <a:r>
              <a:rPr lang="en-GB" sz="3200" dirty="0"/>
              <a:t>Presentation – 9am – 11am </a:t>
            </a:r>
          </a:p>
          <a:p>
            <a:pPr marL="0" indent="0" algn="r">
              <a:buNone/>
            </a:pPr>
            <a:r>
              <a:rPr lang="en-GB" sz="3200" dirty="0"/>
              <a:t>(plus other events)</a:t>
            </a:r>
          </a:p>
        </p:txBody>
      </p:sp>
    </p:spTree>
    <p:extLst>
      <p:ext uri="{BB962C8B-B14F-4D97-AF65-F5344CB8AC3E}">
        <p14:creationId xmlns:p14="http://schemas.microsoft.com/office/powerpoint/2010/main" val="2929432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931BF-9FB5-4FE6-A357-C66A2819CC47}"/>
              </a:ext>
            </a:extLst>
          </p:cNvPr>
          <p:cNvSpPr>
            <a:spLocks noGrp="1"/>
          </p:cNvSpPr>
          <p:nvPr>
            <p:ph type="title"/>
          </p:nvPr>
        </p:nvSpPr>
        <p:spPr/>
        <p:txBody>
          <a:bodyPr>
            <a:normAutofit/>
          </a:bodyPr>
          <a:lstStyle/>
          <a:p>
            <a:r>
              <a:rPr lang="en-GB" sz="6000" dirty="0"/>
              <a:t>Good Luck!</a:t>
            </a:r>
          </a:p>
        </p:txBody>
      </p:sp>
      <p:pic>
        <p:nvPicPr>
          <p:cNvPr id="5" name="Picture 4">
            <a:extLst>
              <a:ext uri="{FF2B5EF4-FFF2-40B4-BE49-F238E27FC236}">
                <a16:creationId xmlns:a16="http://schemas.microsoft.com/office/drawing/2014/main" id="{D00AE180-3B52-4E81-B230-2548B41B1677}"/>
              </a:ext>
            </a:extLst>
          </p:cNvPr>
          <p:cNvPicPr>
            <a:picLocks noChangeAspect="1"/>
          </p:cNvPicPr>
          <p:nvPr/>
        </p:nvPicPr>
        <p:blipFill>
          <a:blip r:embed="rId2"/>
          <a:stretch>
            <a:fillRect/>
          </a:stretch>
        </p:blipFill>
        <p:spPr>
          <a:xfrm>
            <a:off x="5325196" y="3197137"/>
            <a:ext cx="3664656" cy="2355850"/>
          </a:xfrm>
          <a:prstGeom prst="rect">
            <a:avLst/>
          </a:prstGeom>
        </p:spPr>
      </p:pic>
    </p:spTree>
    <p:extLst>
      <p:ext uri="{BB962C8B-B14F-4D97-AF65-F5344CB8AC3E}">
        <p14:creationId xmlns:p14="http://schemas.microsoft.com/office/powerpoint/2010/main" val="67309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B1CC1-D11B-411D-8435-10858CE8317E}"/>
              </a:ext>
            </a:extLst>
          </p:cNvPr>
          <p:cNvSpPr>
            <a:spLocks noGrp="1"/>
          </p:cNvSpPr>
          <p:nvPr>
            <p:ph type="title"/>
          </p:nvPr>
        </p:nvSpPr>
        <p:spPr/>
        <p:txBody>
          <a:bodyPr/>
          <a:lstStyle/>
          <a:p>
            <a:pPr algn="r"/>
            <a:r>
              <a:rPr lang="en-GB" dirty="0"/>
              <a:t>Groups of 8/9 - mixed countries</a:t>
            </a:r>
            <a:br>
              <a:rPr lang="en-GB" dirty="0"/>
            </a:br>
            <a:r>
              <a:rPr lang="en-GB" dirty="0">
                <a:solidFill>
                  <a:srgbClr val="FF0000"/>
                </a:solidFill>
              </a:rPr>
              <a:t>Three Projects</a:t>
            </a:r>
          </a:p>
        </p:txBody>
      </p:sp>
      <p:sp>
        <p:nvSpPr>
          <p:cNvPr id="3" name="Content Placeholder 2">
            <a:extLst>
              <a:ext uri="{FF2B5EF4-FFF2-40B4-BE49-F238E27FC236}">
                <a16:creationId xmlns:a16="http://schemas.microsoft.com/office/drawing/2014/main" id="{2D2294E4-3F8C-49CA-AF1A-8D8EA0F60F44}"/>
              </a:ext>
            </a:extLst>
          </p:cNvPr>
          <p:cNvSpPr>
            <a:spLocks noGrp="1"/>
          </p:cNvSpPr>
          <p:nvPr>
            <p:ph idx="1"/>
          </p:nvPr>
        </p:nvSpPr>
        <p:spPr>
          <a:xfrm>
            <a:off x="677334" y="2160589"/>
            <a:ext cx="8596668" cy="4357657"/>
          </a:xfrm>
        </p:spPr>
        <p:txBody>
          <a:bodyPr>
            <a:normAutofit/>
          </a:bodyPr>
          <a:lstStyle/>
          <a:p>
            <a:r>
              <a:rPr lang="en-GB" sz="3200" dirty="0"/>
              <a:t>Divide the tasks – take responsibility for your part</a:t>
            </a:r>
          </a:p>
          <a:p>
            <a:r>
              <a:rPr lang="en-GB" sz="3200" dirty="0"/>
              <a:t>Don’t waste any time – you only have two sessions to prepare. Presentation Friday.</a:t>
            </a:r>
          </a:p>
          <a:p>
            <a:r>
              <a:rPr lang="en-GB" sz="3200" dirty="0"/>
              <a:t>Draft ideas, discuss, plan.</a:t>
            </a:r>
          </a:p>
          <a:p>
            <a:r>
              <a:rPr lang="en-GB" sz="3200" dirty="0"/>
              <a:t>High Quality items (Design, word choice, camera angles and framing, clear speaking)</a:t>
            </a:r>
          </a:p>
        </p:txBody>
      </p:sp>
    </p:spTree>
    <p:extLst>
      <p:ext uri="{BB962C8B-B14F-4D97-AF65-F5344CB8AC3E}">
        <p14:creationId xmlns:p14="http://schemas.microsoft.com/office/powerpoint/2010/main" val="101326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98290-81E0-4FA1-8EDA-5DBFC87FC072}"/>
              </a:ext>
            </a:extLst>
          </p:cNvPr>
          <p:cNvSpPr>
            <a:spLocks noGrp="1"/>
          </p:cNvSpPr>
          <p:nvPr>
            <p:ph type="title"/>
          </p:nvPr>
        </p:nvSpPr>
        <p:spPr/>
        <p:txBody>
          <a:bodyPr>
            <a:normAutofit fontScale="90000"/>
          </a:bodyPr>
          <a:lstStyle/>
          <a:p>
            <a:r>
              <a:rPr lang="en-GB" dirty="0"/>
              <a:t>Project 1 - </a:t>
            </a:r>
            <a:r>
              <a:rPr lang="en-GB" b="1" dirty="0">
                <a:solidFill>
                  <a:srgbClr val="FF0000"/>
                </a:solidFill>
              </a:rPr>
              <a:t>A short documentary film about the heritage of each country (France, Spain, Britain) </a:t>
            </a:r>
            <a:r>
              <a:rPr lang="en-GB" b="1" dirty="0">
                <a:solidFill>
                  <a:srgbClr val="7030A0"/>
                </a:solidFill>
              </a:rPr>
              <a:t>[All contribute items but 2/3</a:t>
            </a:r>
            <a:br>
              <a:rPr lang="en-GB" b="1" dirty="0">
                <a:solidFill>
                  <a:srgbClr val="7030A0"/>
                </a:solidFill>
              </a:rPr>
            </a:br>
            <a:r>
              <a:rPr lang="en-GB" b="1" dirty="0">
                <a:solidFill>
                  <a:srgbClr val="7030A0"/>
                </a:solidFill>
              </a:rPr>
              <a:t>                         people edit the film]</a:t>
            </a:r>
            <a:br>
              <a:rPr lang="en-GB" dirty="0"/>
            </a:br>
            <a:endParaRPr lang="en-GB" dirty="0"/>
          </a:p>
        </p:txBody>
      </p:sp>
      <p:sp>
        <p:nvSpPr>
          <p:cNvPr id="3" name="Content Placeholder 2">
            <a:extLst>
              <a:ext uri="{FF2B5EF4-FFF2-40B4-BE49-F238E27FC236}">
                <a16:creationId xmlns:a16="http://schemas.microsoft.com/office/drawing/2014/main" id="{DCBC0FFB-2CBA-4BCE-8C93-C628923F6393}"/>
              </a:ext>
            </a:extLst>
          </p:cNvPr>
          <p:cNvSpPr>
            <a:spLocks noGrp="1"/>
          </p:cNvSpPr>
          <p:nvPr>
            <p:ph idx="1"/>
          </p:nvPr>
        </p:nvSpPr>
        <p:spPr>
          <a:xfrm>
            <a:off x="677334" y="2977227"/>
            <a:ext cx="8596668" cy="3880773"/>
          </a:xfrm>
        </p:spPr>
        <p:txBody>
          <a:bodyPr>
            <a:normAutofit/>
          </a:bodyPr>
          <a:lstStyle/>
          <a:p>
            <a:r>
              <a:rPr lang="en-GB" sz="3200" dirty="0"/>
              <a:t>Photographs and videos</a:t>
            </a:r>
          </a:p>
          <a:p>
            <a:r>
              <a:rPr lang="en-GB" sz="3200" dirty="0"/>
              <a:t>Commentary</a:t>
            </a:r>
          </a:p>
          <a:p>
            <a:r>
              <a:rPr lang="en-GB" sz="3200" dirty="0"/>
              <a:t>Interviews</a:t>
            </a:r>
          </a:p>
          <a:p>
            <a:endParaRPr lang="en-GB" sz="3200" dirty="0"/>
          </a:p>
          <a:p>
            <a:r>
              <a:rPr lang="en-GB" dirty="0"/>
              <a:t>Make your film interesting and with a purpose – it has to say something. It’s not just a series of pictures. You may want to point out what would help countries to get along better or what we can learn from each other.</a:t>
            </a:r>
          </a:p>
          <a:p>
            <a:endParaRPr lang="en-GB" sz="2400" dirty="0"/>
          </a:p>
        </p:txBody>
      </p:sp>
    </p:spTree>
    <p:extLst>
      <p:ext uri="{BB962C8B-B14F-4D97-AF65-F5344CB8AC3E}">
        <p14:creationId xmlns:p14="http://schemas.microsoft.com/office/powerpoint/2010/main" val="50296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38C95-DB24-4059-88AC-49C910F10599}"/>
              </a:ext>
            </a:extLst>
          </p:cNvPr>
          <p:cNvSpPr>
            <a:spLocks noGrp="1"/>
          </p:cNvSpPr>
          <p:nvPr>
            <p:ph type="title"/>
          </p:nvPr>
        </p:nvSpPr>
        <p:spPr>
          <a:xfrm>
            <a:off x="677334" y="609599"/>
            <a:ext cx="8596668" cy="3207392"/>
          </a:xfrm>
        </p:spPr>
        <p:txBody>
          <a:bodyPr>
            <a:normAutofit fontScale="90000"/>
          </a:bodyPr>
          <a:lstStyle/>
          <a:p>
            <a:r>
              <a:rPr lang="en-GB" b="1" dirty="0">
                <a:solidFill>
                  <a:srgbClr val="FF0000"/>
                </a:solidFill>
              </a:rPr>
              <a:t>A video advertisement </a:t>
            </a:r>
            <a:r>
              <a:rPr lang="en-GB" b="1" u="sng" dirty="0">
                <a:solidFill>
                  <a:srgbClr val="FF0000"/>
                </a:solidFill>
              </a:rPr>
              <a:t>and</a:t>
            </a:r>
            <a:r>
              <a:rPr lang="en-GB" b="1" dirty="0">
                <a:solidFill>
                  <a:srgbClr val="FF0000"/>
                </a:solidFill>
              </a:rPr>
              <a:t> a leaflet that promotes Diversity between countries.</a:t>
            </a:r>
            <a:br>
              <a:rPr lang="en-GB" b="1" dirty="0">
                <a:solidFill>
                  <a:srgbClr val="FF0000"/>
                </a:solidFill>
              </a:rPr>
            </a:br>
            <a:br>
              <a:rPr lang="en-GB" b="1" dirty="0">
                <a:solidFill>
                  <a:srgbClr val="FF0000"/>
                </a:solidFill>
              </a:rPr>
            </a:br>
            <a:r>
              <a:rPr lang="en-GB" b="1" dirty="0">
                <a:solidFill>
                  <a:srgbClr val="7030A0"/>
                </a:solidFill>
              </a:rPr>
              <a:t>[Two groups of 2/3 – working together – the leaflet and film have a similar look and style]</a:t>
            </a:r>
            <a:br>
              <a:rPr lang="en-GB" dirty="0"/>
            </a:br>
            <a:endParaRPr lang="en-GB" dirty="0"/>
          </a:p>
        </p:txBody>
      </p:sp>
      <p:sp>
        <p:nvSpPr>
          <p:cNvPr id="4" name="Rectangle 3">
            <a:extLst>
              <a:ext uri="{FF2B5EF4-FFF2-40B4-BE49-F238E27FC236}">
                <a16:creationId xmlns:a16="http://schemas.microsoft.com/office/drawing/2014/main" id="{1128587E-EC7C-4DEE-8405-6D4E9F1CDB21}"/>
              </a:ext>
            </a:extLst>
          </p:cNvPr>
          <p:cNvSpPr/>
          <p:nvPr/>
        </p:nvSpPr>
        <p:spPr>
          <a:xfrm>
            <a:off x="5536734" y="3548543"/>
            <a:ext cx="1770077" cy="285225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D2D6DBC-B6AF-4B36-83B5-BFBCFAB5ED78}"/>
              </a:ext>
            </a:extLst>
          </p:cNvPr>
          <p:cNvSpPr/>
          <p:nvPr/>
        </p:nvSpPr>
        <p:spPr>
          <a:xfrm>
            <a:off x="5635291" y="3429000"/>
            <a:ext cx="1770077" cy="2852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D2D90F6-2D2F-4114-9B64-6A4F2C7F1B25}"/>
              </a:ext>
            </a:extLst>
          </p:cNvPr>
          <p:cNvSpPr txBox="1"/>
          <p:nvPr/>
        </p:nvSpPr>
        <p:spPr>
          <a:xfrm>
            <a:off x="5704514" y="3548543"/>
            <a:ext cx="1526796" cy="253916"/>
          </a:xfrm>
          <a:prstGeom prst="rect">
            <a:avLst/>
          </a:prstGeom>
          <a:noFill/>
        </p:spPr>
        <p:txBody>
          <a:bodyPr wrap="square" rtlCol="0">
            <a:spAutoFit/>
          </a:bodyPr>
          <a:lstStyle/>
          <a:p>
            <a:r>
              <a:rPr lang="en-GB" sz="1050" b="1" dirty="0"/>
              <a:t>Bringing Us Together</a:t>
            </a:r>
          </a:p>
        </p:txBody>
      </p:sp>
      <p:sp>
        <p:nvSpPr>
          <p:cNvPr id="7" name="TextBox 6">
            <a:extLst>
              <a:ext uri="{FF2B5EF4-FFF2-40B4-BE49-F238E27FC236}">
                <a16:creationId xmlns:a16="http://schemas.microsoft.com/office/drawing/2014/main" id="{E34E94BE-B806-4C6A-9B4C-E283E1D9C225}"/>
              </a:ext>
            </a:extLst>
          </p:cNvPr>
          <p:cNvSpPr txBox="1"/>
          <p:nvPr/>
        </p:nvSpPr>
        <p:spPr>
          <a:xfrm>
            <a:off x="5704514" y="3816991"/>
            <a:ext cx="805343" cy="2323713"/>
          </a:xfrm>
          <a:prstGeom prst="rect">
            <a:avLst/>
          </a:prstGeom>
          <a:noFill/>
        </p:spPr>
        <p:txBody>
          <a:bodyPr wrap="square" rtlCol="0">
            <a:spAutoFit/>
          </a:bodyPr>
          <a:lstStyle/>
          <a:p>
            <a:r>
              <a:rPr lang="en-GB" sz="500" dirty="0" err="1"/>
              <a:t>Asdadadadasd</a:t>
            </a:r>
            <a:r>
              <a:rPr lang="en-GB" sz="500" dirty="0"/>
              <a:t> </a:t>
            </a:r>
            <a:r>
              <a:rPr lang="en-GB" sz="500" dirty="0" err="1"/>
              <a:t>adsfadsfaa</a:t>
            </a:r>
            <a:r>
              <a:rPr lang="en-GB" sz="500" dirty="0"/>
              <a:t> </a:t>
            </a:r>
            <a:r>
              <a:rPr lang="en-GB" sz="500" dirty="0" err="1"/>
              <a:t>dfsdsdf</a:t>
            </a:r>
            <a:r>
              <a:rPr lang="en-GB" sz="500" dirty="0"/>
              <a:t> </a:t>
            </a:r>
            <a:r>
              <a:rPr lang="en-GB" sz="500" dirty="0" err="1"/>
              <a:t>sdfsdfsv</a:t>
            </a:r>
            <a:r>
              <a:rPr lang="en-GB" sz="500" dirty="0"/>
              <a:t> </a:t>
            </a:r>
            <a:r>
              <a:rPr lang="en-GB" sz="500" dirty="0" err="1"/>
              <a:t>sddsdfsd</a:t>
            </a:r>
            <a:r>
              <a:rPr lang="en-GB" sz="500" dirty="0"/>
              <a:t> </a:t>
            </a:r>
            <a:r>
              <a:rPr lang="en-GB" sz="500" dirty="0" err="1"/>
              <a:t>sdsdsd</a:t>
            </a:r>
            <a:r>
              <a:rPr lang="en-GB" sz="500" dirty="0"/>
              <a:t> </a:t>
            </a:r>
            <a:r>
              <a:rPr lang="en-GB" sz="500" dirty="0" err="1"/>
              <a:t>aadadsa</a:t>
            </a:r>
            <a:r>
              <a:rPr lang="en-GB" sz="500" dirty="0"/>
              <a:t> </a:t>
            </a:r>
            <a:r>
              <a:rPr lang="en-GB" sz="500" dirty="0" err="1"/>
              <a:t>asdasda</a:t>
            </a:r>
            <a:r>
              <a:rPr lang="en-GB" sz="500" dirty="0"/>
              <a:t> </a:t>
            </a:r>
            <a:r>
              <a:rPr lang="en-GB" sz="500" dirty="0" err="1"/>
              <a:t>dasd</a:t>
            </a:r>
            <a:r>
              <a:rPr lang="en-GB" sz="500" dirty="0"/>
              <a:t> </a:t>
            </a:r>
            <a:r>
              <a:rPr lang="en-GB" sz="500" dirty="0" err="1"/>
              <a:t>asd</a:t>
            </a:r>
            <a:r>
              <a:rPr lang="en-GB" sz="500" dirty="0"/>
              <a:t> a </a:t>
            </a:r>
            <a:r>
              <a:rPr lang="en-GB" sz="500" dirty="0" err="1"/>
              <a:t>dasd</a:t>
            </a:r>
            <a:r>
              <a:rPr lang="en-GB" sz="500" dirty="0"/>
              <a:t> </a:t>
            </a:r>
            <a:r>
              <a:rPr lang="en-GB" sz="500" dirty="0" err="1"/>
              <a:t>asd</a:t>
            </a:r>
            <a:r>
              <a:rPr lang="en-GB" sz="500" dirty="0"/>
              <a:t> </a:t>
            </a:r>
            <a:r>
              <a:rPr lang="en-GB" sz="500" dirty="0" err="1"/>
              <a:t>asd</a:t>
            </a:r>
            <a:r>
              <a:rPr lang="en-GB" sz="500" dirty="0"/>
              <a:t>  </a:t>
            </a:r>
            <a:r>
              <a:rPr lang="en-GB" sz="500" dirty="0" err="1"/>
              <a:t>asdasd</a:t>
            </a:r>
            <a:r>
              <a:rPr lang="en-GB" sz="500" dirty="0"/>
              <a:t> </a:t>
            </a:r>
            <a:r>
              <a:rPr lang="en-GB" sz="500" dirty="0" err="1"/>
              <a:t>adasd</a:t>
            </a:r>
            <a:r>
              <a:rPr lang="en-GB" sz="500" dirty="0"/>
              <a:t> ad </a:t>
            </a:r>
            <a:r>
              <a:rPr lang="en-GB" sz="500" dirty="0" err="1"/>
              <a:t>asd</a:t>
            </a:r>
            <a:r>
              <a:rPr lang="en-GB" sz="500" dirty="0"/>
              <a:t> </a:t>
            </a:r>
            <a:r>
              <a:rPr lang="en-GB" sz="500" dirty="0" err="1"/>
              <a:t>asdas</a:t>
            </a:r>
            <a:r>
              <a:rPr lang="en-GB" sz="500" dirty="0"/>
              <a:t> das a as das ad  </a:t>
            </a:r>
            <a:r>
              <a:rPr lang="en-GB" sz="500" dirty="0" err="1"/>
              <a:t>asdad</a:t>
            </a:r>
            <a:r>
              <a:rPr lang="en-GB" sz="500" dirty="0"/>
              <a:t>   </a:t>
            </a:r>
            <a:r>
              <a:rPr lang="en-GB" sz="500" dirty="0" err="1"/>
              <a:t>saddasdadsas</a:t>
            </a:r>
            <a:r>
              <a:rPr lang="en-GB" sz="500" dirty="0"/>
              <a:t> </a:t>
            </a:r>
            <a:r>
              <a:rPr lang="en-GB" sz="500" dirty="0" err="1"/>
              <a:t>asdadada</a:t>
            </a:r>
            <a:r>
              <a:rPr lang="en-GB" sz="500" dirty="0"/>
              <a:t> </a:t>
            </a:r>
            <a:r>
              <a:rPr lang="en-GB" sz="500" dirty="0" err="1"/>
              <a:t>asd</a:t>
            </a:r>
            <a:r>
              <a:rPr lang="en-GB" sz="500" dirty="0"/>
              <a:t> adds </a:t>
            </a:r>
            <a:r>
              <a:rPr lang="en-GB" sz="500" dirty="0" err="1"/>
              <a:t>asd</a:t>
            </a:r>
            <a:r>
              <a:rPr lang="en-GB" sz="500" dirty="0"/>
              <a:t> </a:t>
            </a:r>
            <a:r>
              <a:rPr lang="en-GB" sz="500" dirty="0" err="1"/>
              <a:t>asdasdasd</a:t>
            </a:r>
            <a:r>
              <a:rPr lang="en-GB" sz="500" dirty="0"/>
              <a:t> we </a:t>
            </a:r>
            <a:r>
              <a:rPr lang="en-GB" sz="500" dirty="0" err="1"/>
              <a:t>wer</a:t>
            </a:r>
            <a:r>
              <a:rPr lang="en-GB" sz="500" dirty="0"/>
              <a:t> </a:t>
            </a:r>
            <a:r>
              <a:rPr lang="en-GB" sz="500" dirty="0" err="1"/>
              <a:t>wewerwerwe</a:t>
            </a:r>
            <a:endParaRPr lang="en-GB" sz="500" dirty="0"/>
          </a:p>
          <a:p>
            <a:r>
              <a:rPr lang="en-GB" sz="500" dirty="0" err="1"/>
              <a:t>Asdadadadasd</a:t>
            </a:r>
            <a:r>
              <a:rPr lang="en-GB" sz="500" dirty="0"/>
              <a:t> </a:t>
            </a:r>
            <a:r>
              <a:rPr lang="en-GB" sz="500" dirty="0" err="1"/>
              <a:t>adsfadsfaa</a:t>
            </a:r>
            <a:r>
              <a:rPr lang="en-GB" sz="500" dirty="0"/>
              <a:t> </a:t>
            </a:r>
            <a:r>
              <a:rPr lang="en-GB" sz="500" dirty="0" err="1"/>
              <a:t>dfsdsdf</a:t>
            </a:r>
            <a:r>
              <a:rPr lang="en-GB" sz="500" dirty="0"/>
              <a:t> </a:t>
            </a:r>
            <a:r>
              <a:rPr lang="en-GB" sz="500" dirty="0" err="1"/>
              <a:t>sdfsdfsv</a:t>
            </a:r>
            <a:r>
              <a:rPr lang="en-GB" sz="500" dirty="0"/>
              <a:t> </a:t>
            </a:r>
            <a:r>
              <a:rPr lang="en-GB" sz="500" dirty="0" err="1"/>
              <a:t>sddsdfsd</a:t>
            </a:r>
            <a:r>
              <a:rPr lang="en-GB" sz="500" dirty="0"/>
              <a:t> </a:t>
            </a:r>
            <a:r>
              <a:rPr lang="en-GB" sz="500" dirty="0" err="1"/>
              <a:t>sdsdsd</a:t>
            </a:r>
            <a:r>
              <a:rPr lang="en-GB" sz="500" dirty="0"/>
              <a:t> </a:t>
            </a:r>
            <a:r>
              <a:rPr lang="en-GB" sz="500" dirty="0" err="1"/>
              <a:t>aadadsa</a:t>
            </a:r>
            <a:r>
              <a:rPr lang="en-GB" sz="500" dirty="0"/>
              <a:t> </a:t>
            </a:r>
            <a:r>
              <a:rPr lang="en-GB" sz="500" dirty="0" err="1"/>
              <a:t>asdasda</a:t>
            </a:r>
            <a:r>
              <a:rPr lang="en-GB" sz="500" dirty="0"/>
              <a:t> </a:t>
            </a:r>
            <a:r>
              <a:rPr lang="en-GB" sz="500" dirty="0" err="1"/>
              <a:t>dasd</a:t>
            </a:r>
            <a:r>
              <a:rPr lang="en-GB" sz="500" dirty="0"/>
              <a:t> </a:t>
            </a:r>
            <a:r>
              <a:rPr lang="en-GB" sz="500" dirty="0" err="1"/>
              <a:t>asd</a:t>
            </a:r>
            <a:r>
              <a:rPr lang="en-GB" sz="500" dirty="0"/>
              <a:t> a </a:t>
            </a:r>
            <a:r>
              <a:rPr lang="en-GB" sz="500" dirty="0" err="1"/>
              <a:t>dasd</a:t>
            </a:r>
            <a:r>
              <a:rPr lang="en-GB" sz="500" dirty="0"/>
              <a:t> </a:t>
            </a:r>
            <a:r>
              <a:rPr lang="en-GB" sz="500" dirty="0" err="1"/>
              <a:t>asd</a:t>
            </a:r>
            <a:r>
              <a:rPr lang="en-GB" sz="500" dirty="0"/>
              <a:t> </a:t>
            </a:r>
            <a:r>
              <a:rPr lang="en-GB" sz="500" dirty="0" err="1"/>
              <a:t>asd</a:t>
            </a:r>
            <a:r>
              <a:rPr lang="en-GB" sz="500" dirty="0"/>
              <a:t>  </a:t>
            </a:r>
            <a:r>
              <a:rPr lang="en-GB" sz="500" dirty="0" err="1"/>
              <a:t>asdasd</a:t>
            </a:r>
            <a:r>
              <a:rPr lang="en-GB" sz="500" dirty="0"/>
              <a:t> </a:t>
            </a:r>
            <a:r>
              <a:rPr lang="en-GB" sz="500" dirty="0" err="1"/>
              <a:t>adasd</a:t>
            </a:r>
            <a:r>
              <a:rPr lang="en-GB" sz="500" dirty="0"/>
              <a:t> ad </a:t>
            </a:r>
            <a:r>
              <a:rPr lang="en-GB" sz="500" dirty="0" err="1"/>
              <a:t>asd</a:t>
            </a:r>
            <a:r>
              <a:rPr lang="en-GB" sz="500" dirty="0"/>
              <a:t> </a:t>
            </a:r>
            <a:r>
              <a:rPr lang="en-GB" sz="500" dirty="0" err="1"/>
              <a:t>asdas</a:t>
            </a:r>
            <a:r>
              <a:rPr lang="en-GB" sz="500" dirty="0"/>
              <a:t> das a as das ad  </a:t>
            </a:r>
            <a:r>
              <a:rPr lang="en-GB" sz="500" dirty="0" err="1"/>
              <a:t>asdad</a:t>
            </a:r>
            <a:r>
              <a:rPr lang="en-GB" sz="500" dirty="0"/>
              <a:t>   </a:t>
            </a:r>
            <a:r>
              <a:rPr lang="en-GB" sz="500" dirty="0" err="1"/>
              <a:t>saddasdadsas</a:t>
            </a:r>
            <a:r>
              <a:rPr lang="en-GB" sz="500" dirty="0"/>
              <a:t> </a:t>
            </a:r>
            <a:r>
              <a:rPr lang="en-GB" sz="500" dirty="0" err="1"/>
              <a:t>asdadada</a:t>
            </a:r>
            <a:r>
              <a:rPr lang="en-GB" sz="500" dirty="0"/>
              <a:t> </a:t>
            </a:r>
            <a:r>
              <a:rPr lang="en-GB" sz="500" dirty="0" err="1"/>
              <a:t>asd</a:t>
            </a:r>
            <a:r>
              <a:rPr lang="en-GB" sz="500" dirty="0"/>
              <a:t> adds </a:t>
            </a:r>
            <a:r>
              <a:rPr lang="en-GB" sz="500" dirty="0" err="1"/>
              <a:t>asd</a:t>
            </a:r>
            <a:r>
              <a:rPr lang="en-GB" sz="500" dirty="0"/>
              <a:t> </a:t>
            </a:r>
            <a:r>
              <a:rPr lang="en-GB" sz="500" dirty="0" err="1"/>
              <a:t>asdasdasd</a:t>
            </a:r>
            <a:r>
              <a:rPr lang="en-GB" sz="500" dirty="0"/>
              <a:t> we </a:t>
            </a:r>
            <a:r>
              <a:rPr lang="en-GB" sz="500" dirty="0" err="1"/>
              <a:t>wer</a:t>
            </a:r>
            <a:r>
              <a:rPr lang="en-GB" sz="500" dirty="0"/>
              <a:t> </a:t>
            </a:r>
            <a:r>
              <a:rPr lang="en-GB" sz="500" dirty="0" err="1"/>
              <a:t>wewerwerwe</a:t>
            </a:r>
            <a:r>
              <a:rPr lang="en-GB" sz="500" dirty="0"/>
              <a:t> </a:t>
            </a:r>
            <a:r>
              <a:rPr lang="en-GB" sz="500" dirty="0" err="1"/>
              <a:t>Asdadadadasd</a:t>
            </a:r>
            <a:r>
              <a:rPr lang="en-GB" sz="500" dirty="0"/>
              <a:t> </a:t>
            </a:r>
            <a:r>
              <a:rPr lang="en-GB" sz="500" dirty="0" err="1"/>
              <a:t>adsfadsfaa</a:t>
            </a:r>
            <a:r>
              <a:rPr lang="en-GB" sz="500" dirty="0"/>
              <a:t> </a:t>
            </a:r>
            <a:r>
              <a:rPr lang="en-GB" sz="500" dirty="0" err="1"/>
              <a:t>dfsdsdf</a:t>
            </a:r>
            <a:r>
              <a:rPr lang="en-GB" sz="500" dirty="0"/>
              <a:t> </a:t>
            </a:r>
            <a:r>
              <a:rPr lang="en-GB" sz="500" dirty="0" err="1"/>
              <a:t>sdfsdfsv</a:t>
            </a:r>
            <a:r>
              <a:rPr lang="en-GB" sz="500" dirty="0"/>
              <a:t> </a:t>
            </a:r>
            <a:r>
              <a:rPr lang="en-GB" sz="500" dirty="0" err="1"/>
              <a:t>sddsdfsd</a:t>
            </a:r>
            <a:r>
              <a:rPr lang="en-GB" sz="500" dirty="0"/>
              <a:t> </a:t>
            </a:r>
            <a:r>
              <a:rPr lang="en-GB" sz="500" dirty="0" err="1"/>
              <a:t>sdsdsd</a:t>
            </a:r>
            <a:r>
              <a:rPr lang="en-GB" sz="500" dirty="0"/>
              <a:t> </a:t>
            </a:r>
            <a:r>
              <a:rPr lang="en-GB" sz="500" dirty="0" err="1"/>
              <a:t>aadadsa</a:t>
            </a:r>
            <a:endParaRPr lang="en-GB" sz="500" dirty="0"/>
          </a:p>
          <a:p>
            <a:endParaRPr lang="en-GB" sz="500" dirty="0"/>
          </a:p>
        </p:txBody>
      </p:sp>
      <p:pic>
        <p:nvPicPr>
          <p:cNvPr id="9" name="Picture 8">
            <a:extLst>
              <a:ext uri="{FF2B5EF4-FFF2-40B4-BE49-F238E27FC236}">
                <a16:creationId xmlns:a16="http://schemas.microsoft.com/office/drawing/2014/main" id="{FE73EEDB-34CF-448C-BDDA-C82577EFED86}"/>
              </a:ext>
            </a:extLst>
          </p:cNvPr>
          <p:cNvPicPr>
            <a:picLocks noChangeAspect="1"/>
          </p:cNvPicPr>
          <p:nvPr/>
        </p:nvPicPr>
        <p:blipFill>
          <a:blip r:embed="rId2"/>
          <a:stretch>
            <a:fillRect/>
          </a:stretch>
        </p:blipFill>
        <p:spPr>
          <a:xfrm>
            <a:off x="6397064" y="3869422"/>
            <a:ext cx="937854" cy="624099"/>
          </a:xfrm>
          <a:prstGeom prst="rect">
            <a:avLst/>
          </a:prstGeom>
        </p:spPr>
      </p:pic>
      <p:sp>
        <p:nvSpPr>
          <p:cNvPr id="10" name="TextBox 9">
            <a:extLst>
              <a:ext uri="{FF2B5EF4-FFF2-40B4-BE49-F238E27FC236}">
                <a16:creationId xmlns:a16="http://schemas.microsoft.com/office/drawing/2014/main" id="{F313DB07-8587-4DF2-8B91-BA633FC70E3D}"/>
              </a:ext>
            </a:extLst>
          </p:cNvPr>
          <p:cNvSpPr txBox="1"/>
          <p:nvPr/>
        </p:nvSpPr>
        <p:spPr>
          <a:xfrm>
            <a:off x="6530801" y="4545952"/>
            <a:ext cx="786482" cy="738664"/>
          </a:xfrm>
          <a:prstGeom prst="rect">
            <a:avLst/>
          </a:prstGeom>
          <a:noFill/>
        </p:spPr>
        <p:txBody>
          <a:bodyPr wrap="square" rtlCol="0">
            <a:spAutoFit/>
          </a:bodyPr>
          <a:lstStyle/>
          <a:p>
            <a:r>
              <a:rPr lang="en-GB" sz="600" dirty="0" err="1"/>
              <a:t>adasd</a:t>
            </a:r>
            <a:r>
              <a:rPr lang="en-GB" sz="600" dirty="0"/>
              <a:t> ad </a:t>
            </a:r>
            <a:r>
              <a:rPr lang="en-GB" sz="600" dirty="0" err="1"/>
              <a:t>asd</a:t>
            </a:r>
            <a:r>
              <a:rPr lang="en-GB" sz="600" dirty="0"/>
              <a:t> </a:t>
            </a:r>
            <a:r>
              <a:rPr lang="en-GB" sz="600" dirty="0" err="1"/>
              <a:t>asdas</a:t>
            </a:r>
            <a:r>
              <a:rPr lang="en-GB" sz="600" dirty="0"/>
              <a:t> das a as das ad  </a:t>
            </a:r>
            <a:r>
              <a:rPr lang="en-GB" sz="600" dirty="0" err="1"/>
              <a:t>asdad</a:t>
            </a:r>
            <a:r>
              <a:rPr lang="en-GB" sz="600" dirty="0"/>
              <a:t>   </a:t>
            </a:r>
            <a:r>
              <a:rPr lang="en-GB" sz="600" dirty="0" err="1"/>
              <a:t>saddasdadsas</a:t>
            </a:r>
            <a:r>
              <a:rPr lang="en-GB" sz="600" dirty="0"/>
              <a:t> </a:t>
            </a:r>
            <a:r>
              <a:rPr lang="en-GB" sz="600" dirty="0" err="1"/>
              <a:t>asdadada</a:t>
            </a:r>
            <a:r>
              <a:rPr lang="en-GB" sz="600" dirty="0"/>
              <a:t> </a:t>
            </a:r>
            <a:r>
              <a:rPr lang="en-GB" sz="600" dirty="0" err="1"/>
              <a:t>asd</a:t>
            </a:r>
            <a:r>
              <a:rPr lang="en-GB" sz="600" dirty="0"/>
              <a:t> adds </a:t>
            </a:r>
            <a:r>
              <a:rPr lang="en-GB" sz="600" dirty="0" err="1"/>
              <a:t>asd</a:t>
            </a:r>
            <a:r>
              <a:rPr lang="en-GB" sz="600" dirty="0"/>
              <a:t> </a:t>
            </a:r>
            <a:r>
              <a:rPr lang="en-GB" sz="600" dirty="0" err="1"/>
              <a:t>asdasdasd</a:t>
            </a:r>
            <a:r>
              <a:rPr lang="en-GB" sz="600" dirty="0"/>
              <a:t> we</a:t>
            </a:r>
          </a:p>
        </p:txBody>
      </p:sp>
      <p:pic>
        <p:nvPicPr>
          <p:cNvPr id="12" name="Picture 11">
            <a:extLst>
              <a:ext uri="{FF2B5EF4-FFF2-40B4-BE49-F238E27FC236}">
                <a16:creationId xmlns:a16="http://schemas.microsoft.com/office/drawing/2014/main" id="{84B19EC2-5A85-4827-89E3-48C5A9F088A8}"/>
              </a:ext>
            </a:extLst>
          </p:cNvPr>
          <p:cNvPicPr>
            <a:picLocks noChangeAspect="1"/>
          </p:cNvPicPr>
          <p:nvPr/>
        </p:nvPicPr>
        <p:blipFill>
          <a:blip r:embed="rId3"/>
          <a:stretch>
            <a:fillRect/>
          </a:stretch>
        </p:blipFill>
        <p:spPr>
          <a:xfrm>
            <a:off x="6483387" y="5409841"/>
            <a:ext cx="876300" cy="585788"/>
          </a:xfrm>
          <a:prstGeom prst="rect">
            <a:avLst/>
          </a:prstGeom>
        </p:spPr>
      </p:pic>
      <p:pic>
        <p:nvPicPr>
          <p:cNvPr id="14" name="Picture 13">
            <a:extLst>
              <a:ext uri="{FF2B5EF4-FFF2-40B4-BE49-F238E27FC236}">
                <a16:creationId xmlns:a16="http://schemas.microsoft.com/office/drawing/2014/main" id="{C6E6AC5F-94EC-4B86-B268-C5EDEB3F9442}"/>
              </a:ext>
            </a:extLst>
          </p:cNvPr>
          <p:cNvPicPr>
            <a:picLocks noChangeAspect="1"/>
          </p:cNvPicPr>
          <p:nvPr/>
        </p:nvPicPr>
        <p:blipFill>
          <a:blip r:embed="rId4"/>
          <a:stretch>
            <a:fillRect/>
          </a:stretch>
        </p:blipFill>
        <p:spPr>
          <a:xfrm>
            <a:off x="1489697" y="3793632"/>
            <a:ext cx="3507911" cy="2699447"/>
          </a:xfrm>
          <a:prstGeom prst="rect">
            <a:avLst/>
          </a:prstGeom>
        </p:spPr>
      </p:pic>
      <p:pic>
        <p:nvPicPr>
          <p:cNvPr id="16" name="Picture 15">
            <a:extLst>
              <a:ext uri="{FF2B5EF4-FFF2-40B4-BE49-F238E27FC236}">
                <a16:creationId xmlns:a16="http://schemas.microsoft.com/office/drawing/2014/main" id="{F7E98D14-5187-445D-999A-E159111F2F08}"/>
              </a:ext>
            </a:extLst>
          </p:cNvPr>
          <p:cNvPicPr>
            <a:picLocks noChangeAspect="1"/>
          </p:cNvPicPr>
          <p:nvPr/>
        </p:nvPicPr>
        <p:blipFill>
          <a:blip r:embed="rId3"/>
          <a:stretch>
            <a:fillRect/>
          </a:stretch>
        </p:blipFill>
        <p:spPr>
          <a:xfrm>
            <a:off x="1604044" y="3869422"/>
            <a:ext cx="3303516" cy="1894288"/>
          </a:xfrm>
          <a:prstGeom prst="rect">
            <a:avLst/>
          </a:prstGeom>
        </p:spPr>
      </p:pic>
      <p:sp>
        <p:nvSpPr>
          <p:cNvPr id="17" name="TextBox 16">
            <a:extLst>
              <a:ext uri="{FF2B5EF4-FFF2-40B4-BE49-F238E27FC236}">
                <a16:creationId xmlns:a16="http://schemas.microsoft.com/office/drawing/2014/main" id="{AF7C8E63-C5A4-446D-AFDB-4883D96FF3C5}"/>
              </a:ext>
            </a:extLst>
          </p:cNvPr>
          <p:cNvSpPr txBox="1"/>
          <p:nvPr/>
        </p:nvSpPr>
        <p:spPr>
          <a:xfrm>
            <a:off x="1728132" y="4043494"/>
            <a:ext cx="1501629" cy="523220"/>
          </a:xfrm>
          <a:prstGeom prst="rect">
            <a:avLst/>
          </a:prstGeom>
          <a:noFill/>
        </p:spPr>
        <p:txBody>
          <a:bodyPr wrap="square" rtlCol="0">
            <a:spAutoFit/>
          </a:bodyPr>
          <a:lstStyle/>
          <a:p>
            <a:r>
              <a:rPr lang="en-GB" sz="1400" dirty="0"/>
              <a:t>Bringing Us</a:t>
            </a:r>
          </a:p>
          <a:p>
            <a:r>
              <a:rPr lang="en-GB" sz="1400" dirty="0"/>
              <a:t>Together</a:t>
            </a:r>
          </a:p>
        </p:txBody>
      </p:sp>
    </p:spTree>
    <p:extLst>
      <p:ext uri="{BB962C8B-B14F-4D97-AF65-F5344CB8AC3E}">
        <p14:creationId xmlns:p14="http://schemas.microsoft.com/office/powerpoint/2010/main" val="4010113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72D08A-C087-43D1-B791-B7ACB2F0D07E}"/>
              </a:ext>
            </a:extLst>
          </p:cNvPr>
          <p:cNvPicPr>
            <a:picLocks noChangeAspect="1"/>
          </p:cNvPicPr>
          <p:nvPr/>
        </p:nvPicPr>
        <p:blipFill>
          <a:blip r:embed="rId2"/>
          <a:stretch>
            <a:fillRect/>
          </a:stretch>
        </p:blipFill>
        <p:spPr>
          <a:xfrm>
            <a:off x="260058" y="232269"/>
            <a:ext cx="11294380" cy="6353089"/>
          </a:xfrm>
          <a:prstGeom prst="rect">
            <a:avLst/>
          </a:prstGeom>
        </p:spPr>
      </p:pic>
    </p:spTree>
    <p:extLst>
      <p:ext uri="{BB962C8B-B14F-4D97-AF65-F5344CB8AC3E}">
        <p14:creationId xmlns:p14="http://schemas.microsoft.com/office/powerpoint/2010/main" val="4239939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04EC54-1DF4-4996-93BE-90BDFAC24F1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94467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5422C846-DFF1-466E-B211-CDF5E7BF81D0}"/>
              </a:ext>
            </a:extLst>
          </p:cNvPr>
          <p:cNvSpPr txBox="1"/>
          <p:nvPr/>
        </p:nvSpPr>
        <p:spPr>
          <a:xfrm>
            <a:off x="1560352" y="698819"/>
            <a:ext cx="9538283" cy="4644968"/>
          </a:xfrm>
          <a:prstGeom prst="rect">
            <a:avLst/>
          </a:prstGeom>
          <a:solidFill>
            <a:sysClr val="window" lastClr="FFFFFF">
              <a:lumMod val="95000"/>
            </a:sys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Wingdings" panose="05000000000000000000" pitchFamily="2" charset="2"/>
              <a:buChar char=""/>
            </a:pPr>
            <a:r>
              <a:rPr lang="en-GB" sz="2000" b="1" dirty="0">
                <a:solidFill>
                  <a:srgbClr val="FF0000"/>
                </a:solidFill>
                <a:effectLst/>
                <a:latin typeface="Perpetua" panose="02020502060401020303" pitchFamily="18" charset="0"/>
                <a:ea typeface="Calibri" panose="020F0502020204030204" pitchFamily="34" charset="0"/>
                <a:cs typeface="Times New Roman" panose="02020603050405020304" pitchFamily="18" charset="0"/>
              </a:rPr>
              <a:t>A leaflet that promotes Diversity between countries.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latin typeface="Perpetua" panose="02020502060401020303" pitchFamily="18" charset="0"/>
                <a:ea typeface="Calibri" panose="020F0502020204030204" pitchFamily="34" charset="0"/>
                <a:cs typeface="Times New Roman" panose="02020603050405020304" pitchFamily="18" charset="0"/>
              </a:rPr>
              <a:t>The aim of the advert is to promote the benefits of Diversity, that is, the variety of differences and how these can still bring us together and help us to learn and appreciate these qualities. The leaflet must link to the advert and is two sides of an A4 page (folded). To make it you can use: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000" dirty="0">
                <a:effectLst/>
                <a:latin typeface="Perpetua" panose="02020502060401020303" pitchFamily="18" charset="0"/>
                <a:ea typeface="Calibri" panose="020F0502020204030204" pitchFamily="34" charset="0"/>
                <a:cs typeface="Times New Roman" panose="02020603050405020304" pitchFamily="18" charset="0"/>
              </a:rPr>
              <a:t>Photographs you have taken. You will need to download these ready to import into Windows Publisher. You can use photos you will take on your outings this week. . You can use video and photos from anybody in your group, but only two or three will be doing the leaflet.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000" dirty="0">
                <a:effectLst/>
                <a:latin typeface="Perpetua" panose="02020502060401020303" pitchFamily="18" charset="0"/>
                <a:ea typeface="Calibri" panose="020F0502020204030204" pitchFamily="34" charset="0"/>
                <a:cs typeface="Times New Roman" panose="02020603050405020304" pitchFamily="18" charset="0"/>
              </a:rPr>
              <a:t>Your advert should support the video advert and may use some of the same wording, especially a catchphrase. There may be other links to help make your promotion effective.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GB" sz="2000" dirty="0">
                <a:effectLst/>
                <a:latin typeface="Perpetua" panose="02020502060401020303" pitchFamily="18" charset="0"/>
                <a:ea typeface="Calibri" panose="020F0502020204030204" pitchFamily="34" charset="0"/>
                <a:cs typeface="Times New Roman" panose="02020603050405020304" pitchFamily="18" charset="0"/>
              </a:rPr>
              <a:t>The leaflet should be eye-catching, colourful and look professional, carefully spell-checked with wording that supports your messages.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latin typeface="Perpetua" panose="02020502060401020303" pitchFamily="18" charset="0"/>
                <a:ea typeface="Calibri" panose="020F0502020204030204" pitchFamily="34" charset="0"/>
                <a:cs typeface="Times New Roman" panose="02020603050405020304" pitchFamily="18" charset="0"/>
              </a:rPr>
              <a:t>Your leaflet must be linked to the video advert others in your group are making.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2926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A7C33F4-5547-4871-89CF-487AA1169D8C}"/>
              </a:ext>
            </a:extLst>
          </p:cNvPr>
          <p:cNvPicPr>
            <a:picLocks noGrp="1" noChangeAspect="1"/>
          </p:cNvPicPr>
          <p:nvPr>
            <p:ph idx="1"/>
          </p:nvPr>
        </p:nvPicPr>
        <p:blipFill>
          <a:blip r:embed="rId2"/>
          <a:stretch>
            <a:fillRect/>
          </a:stretch>
        </p:blipFill>
        <p:spPr>
          <a:xfrm>
            <a:off x="471085" y="159392"/>
            <a:ext cx="5524852" cy="3910850"/>
          </a:xfrm>
          <a:ln w="28575">
            <a:solidFill>
              <a:schemeClr val="tx1"/>
            </a:solidFill>
          </a:ln>
        </p:spPr>
      </p:pic>
      <p:pic>
        <p:nvPicPr>
          <p:cNvPr id="7" name="Picture 6">
            <a:extLst>
              <a:ext uri="{FF2B5EF4-FFF2-40B4-BE49-F238E27FC236}">
                <a16:creationId xmlns:a16="http://schemas.microsoft.com/office/drawing/2014/main" id="{DC710088-8724-4E2D-80C2-8620593C44FC}"/>
              </a:ext>
            </a:extLst>
          </p:cNvPr>
          <p:cNvPicPr>
            <a:picLocks noChangeAspect="1"/>
          </p:cNvPicPr>
          <p:nvPr/>
        </p:nvPicPr>
        <p:blipFill>
          <a:blip r:embed="rId3"/>
          <a:stretch>
            <a:fillRect/>
          </a:stretch>
        </p:blipFill>
        <p:spPr>
          <a:xfrm>
            <a:off x="6316910" y="2765567"/>
            <a:ext cx="5066951" cy="3795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06331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7748D7-2133-463E-AD51-3B9CF9CD11E4}"/>
              </a:ext>
            </a:extLst>
          </p:cNvPr>
          <p:cNvPicPr>
            <a:picLocks noChangeAspect="1"/>
          </p:cNvPicPr>
          <p:nvPr/>
        </p:nvPicPr>
        <p:blipFill>
          <a:blip r:embed="rId2"/>
          <a:stretch>
            <a:fillRect/>
          </a:stretch>
        </p:blipFill>
        <p:spPr>
          <a:xfrm>
            <a:off x="484420" y="285443"/>
            <a:ext cx="4246971" cy="3010763"/>
          </a:xfrm>
          <a:prstGeom prst="rect">
            <a:avLst/>
          </a:prstGeom>
        </p:spPr>
      </p:pic>
      <p:pic>
        <p:nvPicPr>
          <p:cNvPr id="7" name="Picture 6">
            <a:extLst>
              <a:ext uri="{FF2B5EF4-FFF2-40B4-BE49-F238E27FC236}">
                <a16:creationId xmlns:a16="http://schemas.microsoft.com/office/drawing/2014/main" id="{12C955B2-BF17-4662-B6C4-9801DF210AB2}"/>
              </a:ext>
            </a:extLst>
          </p:cNvPr>
          <p:cNvPicPr>
            <a:picLocks noChangeAspect="1"/>
          </p:cNvPicPr>
          <p:nvPr/>
        </p:nvPicPr>
        <p:blipFill>
          <a:blip r:embed="rId3"/>
          <a:stretch>
            <a:fillRect/>
          </a:stretch>
        </p:blipFill>
        <p:spPr>
          <a:xfrm>
            <a:off x="3040310" y="3561794"/>
            <a:ext cx="4392335" cy="3111237"/>
          </a:xfrm>
          <a:prstGeom prst="rect">
            <a:avLst/>
          </a:prstGeom>
        </p:spPr>
      </p:pic>
      <p:pic>
        <p:nvPicPr>
          <p:cNvPr id="9" name="Picture 8">
            <a:extLst>
              <a:ext uri="{FF2B5EF4-FFF2-40B4-BE49-F238E27FC236}">
                <a16:creationId xmlns:a16="http://schemas.microsoft.com/office/drawing/2014/main" id="{855FF8AF-9D5F-4BD9-A237-E5C0DF7096AA}"/>
              </a:ext>
            </a:extLst>
          </p:cNvPr>
          <p:cNvPicPr>
            <a:picLocks noChangeAspect="1"/>
          </p:cNvPicPr>
          <p:nvPr/>
        </p:nvPicPr>
        <p:blipFill>
          <a:blip r:embed="rId4"/>
          <a:stretch>
            <a:fillRect/>
          </a:stretch>
        </p:blipFill>
        <p:spPr>
          <a:xfrm>
            <a:off x="6194571" y="230524"/>
            <a:ext cx="4392335" cy="3177788"/>
          </a:xfrm>
          <a:prstGeom prst="rect">
            <a:avLst/>
          </a:prstGeom>
        </p:spPr>
      </p:pic>
    </p:spTree>
    <p:extLst>
      <p:ext uri="{BB962C8B-B14F-4D97-AF65-F5344CB8AC3E}">
        <p14:creationId xmlns:p14="http://schemas.microsoft.com/office/powerpoint/2010/main" val="235295249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2492</TotalTime>
  <Words>577</Words>
  <Application>Microsoft Office PowerPoint</Application>
  <PresentationFormat>Widescreen</PresentationFormat>
  <Paragraphs>51</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Perpetua</vt:lpstr>
      <vt:lpstr>Times New Roman</vt:lpstr>
      <vt:lpstr>Trebuchet MS</vt:lpstr>
      <vt:lpstr>Wingdings</vt:lpstr>
      <vt:lpstr>Wingdings 3</vt:lpstr>
      <vt:lpstr>Facet</vt:lpstr>
      <vt:lpstr>Erasmus Media Project</vt:lpstr>
      <vt:lpstr>Groups of 8/9 - mixed countries Three Projects</vt:lpstr>
      <vt:lpstr>Project 1 - A short documentary film about the heritage of each country (France, Spain, Britain) [All contribute items but 2/3                          people edit the film] </vt:lpstr>
      <vt:lpstr>A video advertisement and a leaflet that promotes Diversity between countries.  [Two groups of 2/3 – working together – the leaflet and film have a similar look and style] </vt:lpstr>
      <vt:lpstr>PowerPoint Presentation</vt:lpstr>
      <vt:lpstr>PowerPoint Presentation</vt:lpstr>
      <vt:lpstr>PowerPoint Presentation</vt:lpstr>
      <vt:lpstr>PowerPoint Presentation</vt:lpstr>
      <vt:lpstr>PowerPoint Presentation</vt:lpstr>
      <vt:lpstr>Video Advert that promotes diversity…</vt:lpstr>
      <vt:lpstr>PowerPoint Presentation</vt:lpstr>
      <vt:lpstr>PowerPoint Presentation</vt:lpstr>
      <vt:lpstr>PowerPoint Presentation</vt:lpstr>
      <vt:lpstr>PowerPoint Presentation</vt:lpstr>
      <vt:lpstr>PowerPoint Presentation</vt:lpstr>
      <vt:lpstr>Don’t forget to include . . .</vt:lpstr>
      <vt:lpstr>Getting Organised</vt:lpstr>
      <vt:lpstr>Getting Organised</vt:lpstr>
      <vt:lpstr>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Media Project</dc:title>
  <dc:creator>Steve</dc:creator>
  <cp:lastModifiedBy>Steve</cp:lastModifiedBy>
  <cp:revision>16</cp:revision>
  <dcterms:created xsi:type="dcterms:W3CDTF">2019-06-19T19:29:31Z</dcterms:created>
  <dcterms:modified xsi:type="dcterms:W3CDTF">2019-07-01T15:52:05Z</dcterms:modified>
</cp:coreProperties>
</file>