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71" r:id="rId3"/>
    <p:sldId id="273" r:id="rId4"/>
    <p:sldId id="274" r:id="rId5"/>
    <p:sldId id="275" r:id="rId6"/>
    <p:sldId id="277" r:id="rId7"/>
  </p:sldIdLst>
  <p:sldSz cx="9144000" cy="5143500" type="screen16x9"/>
  <p:notesSz cx="6858000" cy="9144000"/>
  <p:embeddedFontLst>
    <p:embeddedFont>
      <p:font typeface="Alegreya" panose="020B0604020202020204" charset="0"/>
      <p:regular r:id="rId9"/>
      <p:bold r:id="rId10"/>
      <p:italic r:id="rId11"/>
      <p:boldItalic r:id="rId12"/>
    </p:embeddedFont>
    <p:embeddedFont>
      <p:font typeface="Pacifico" panose="020B0604020202020204" charset="0"/>
      <p:regular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e1617aad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e1617aad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e1617aa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e1617aad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e1617aad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e1617aad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e1617aad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e1617aad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e1617aad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e1617aad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blocdejavier.wordpress.com/2012/07/16/paseo-a-orillas-del-mar-sorolla-190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  <a:latin typeface="Alegreya"/>
                <a:ea typeface="Alegreya"/>
                <a:cs typeface="Alegreya"/>
                <a:sym typeface="Alegreya"/>
              </a:rPr>
              <a:t>ALL ABOUT SPAIN:</a:t>
            </a:r>
            <a:endParaRPr>
              <a:solidFill>
                <a:srgbClr val="9900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860400"/>
            <a:ext cx="8520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By Silvia Castro</a:t>
            </a:r>
            <a:r>
              <a:rPr lang="es" dirty="0"/>
              <a:t>  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157" y="1274047"/>
            <a:ext cx="3510350" cy="23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910950" y="1158560"/>
            <a:ext cx="4385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PAINTING AND SCULPTURE</a:t>
            </a:r>
            <a:endParaRPr sz="2000" b="1" dirty="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023375" y="1808300"/>
            <a:ext cx="3933900" cy="24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dirty="0">
                <a:solidFill>
                  <a:schemeClr val="dk1"/>
                </a:solidFill>
                <a:highlight>
                  <a:srgbClr val="FFFFFF"/>
                </a:highlight>
                <a:latin typeface="Alegreya"/>
                <a:ea typeface="Alegreya"/>
                <a:cs typeface="Alegreya"/>
                <a:sym typeface="Alegreya"/>
              </a:rPr>
              <a:t>Penetration and emergence of the Renaissance.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dirty="0">
                <a:solidFill>
                  <a:schemeClr val="dk1"/>
                </a:solidFill>
                <a:highlight>
                  <a:srgbClr val="FFFFFF"/>
                </a:highlight>
                <a:latin typeface="Alegreya"/>
                <a:ea typeface="Alegreya"/>
                <a:cs typeface="Alegreya"/>
                <a:sym typeface="Alegreya"/>
              </a:rPr>
              <a:t>Transition between flamenco taste and Italian style.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dirty="0">
                <a:solidFill>
                  <a:schemeClr val="dk1"/>
                </a:solidFill>
                <a:highlight>
                  <a:srgbClr val="FFFFFF"/>
                </a:highlight>
                <a:latin typeface="Alegreya"/>
                <a:ea typeface="Alegreya"/>
                <a:cs typeface="Alegreya"/>
                <a:sym typeface="Alegreya"/>
              </a:rPr>
              <a:t>Radical break with Spanish Gothic Cultural richness would reach its apogee in the Spanish Golden Age. 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975" y="672406"/>
            <a:ext cx="3791949" cy="151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6007425" y="2190638"/>
            <a:ext cx="22992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legreya"/>
                <a:ea typeface="Alegreya"/>
                <a:cs typeface="Alegreya"/>
                <a:sym typeface="Alegreya"/>
              </a:rPr>
              <a:t>TRINIDAD, EL GRECO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975" y="2562401"/>
            <a:ext cx="3791949" cy="149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/>
          <p:nvPr/>
        </p:nvSpPr>
        <p:spPr>
          <a:xfrm>
            <a:off x="5422650" y="4120775"/>
            <a:ext cx="32295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legreya"/>
                <a:ea typeface="Alegreya"/>
                <a:cs typeface="Alegreya"/>
                <a:sym typeface="Alegreya"/>
              </a:rPr>
              <a:t>FACADE OF UNIVERSITY OF SALAMANCA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B34F8D0-5CE4-4319-9B7C-29A20722940F}"/>
              </a:ext>
            </a:extLst>
          </p:cNvPr>
          <p:cNvSpPr/>
          <p:nvPr/>
        </p:nvSpPr>
        <p:spPr>
          <a:xfrm>
            <a:off x="931088" y="427704"/>
            <a:ext cx="242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00FF00"/>
                </a:solidFill>
                <a:latin typeface="Alegreya"/>
                <a:ea typeface="Alegreya"/>
                <a:cs typeface="Alegreya"/>
                <a:sym typeface="Alegreya"/>
              </a:rPr>
              <a:t>ART IN SPAIN</a:t>
            </a:r>
            <a:endParaRPr lang="es-ES" sz="2800" dirty="0"/>
          </a:p>
        </p:txBody>
      </p:sp>
      <p:sp>
        <p:nvSpPr>
          <p:cNvPr id="9" name="Google Shape;190;p27">
            <a:extLst>
              <a:ext uri="{FF2B5EF4-FFF2-40B4-BE49-F238E27FC236}">
                <a16:creationId xmlns:a16="http://schemas.microsoft.com/office/drawing/2014/main" id="{1085172C-3142-4A27-8405-A7A287E346FB}"/>
              </a:ext>
            </a:extLst>
          </p:cNvPr>
          <p:cNvSpPr txBox="1"/>
          <p:nvPr/>
        </p:nvSpPr>
        <p:spPr>
          <a:xfrm>
            <a:off x="3174154" y="378621"/>
            <a:ext cx="3933900" cy="6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000" b="1" dirty="0">
                <a:solidFill>
                  <a:srgbClr val="CC4125"/>
                </a:solidFill>
                <a:latin typeface="Alegreya"/>
                <a:ea typeface="Alegreya"/>
                <a:cs typeface="Alegreya"/>
                <a:sym typeface="Alegreya"/>
              </a:rPr>
              <a:t>XVI CENTURY</a:t>
            </a:r>
            <a:endParaRPr sz="2000" b="1" dirty="0">
              <a:solidFill>
                <a:srgbClr val="CC4125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5179483" y="4289152"/>
            <a:ext cx="3358461" cy="436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 dirty="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JOAQUÍN SOROLLA Y BASTIDA </a:t>
            </a:r>
            <a:endParaRPr sz="1800" b="1" dirty="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1355625" y="1741075"/>
            <a:ext cx="2990400" cy="24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sz="18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Spanish painter. </a:t>
            </a:r>
            <a:endParaRPr sz="1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sz="18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A prolific artist.</a:t>
            </a:r>
            <a:endParaRPr sz="1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sz="18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2,200 catalogued works.</a:t>
            </a:r>
            <a:endParaRPr sz="1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sz="18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Impressionist, postimpressionist, and luminist.</a:t>
            </a:r>
            <a:endParaRPr sz="1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979" y="635866"/>
            <a:ext cx="2479175" cy="33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1DE3424-7DB1-4060-BCC9-1066A6F4FA5A}"/>
              </a:ext>
            </a:extLst>
          </p:cNvPr>
          <p:cNvSpPr txBox="1"/>
          <p:nvPr/>
        </p:nvSpPr>
        <p:spPr>
          <a:xfrm>
            <a:off x="733646" y="871024"/>
            <a:ext cx="488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92D050"/>
                </a:solidFill>
                <a:latin typeface="Alegreya" panose="020B0604020202020204" charset="0"/>
              </a:rPr>
              <a:t>IMPORTANT PAINTERS</a:t>
            </a:r>
            <a:endParaRPr lang="es-ES" sz="2800" b="1" dirty="0">
              <a:solidFill>
                <a:srgbClr val="92D050"/>
              </a:solidFill>
              <a:latin typeface="Alegreya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4784550" y="3879684"/>
            <a:ext cx="3561874" cy="947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 dirty="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DIEGO RODRÍGUEZ DE SILVA Y 	VELÁZQUEZ</a:t>
            </a:r>
            <a:endParaRPr sz="1800" b="1" dirty="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903750" y="1619755"/>
            <a:ext cx="38808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sz="18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Known as Diego Velázquez.</a:t>
            </a:r>
            <a:endParaRPr sz="1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sz="18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Spanish Baroque painter.</a:t>
            </a:r>
            <a:endParaRPr sz="1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sz="18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Master of universal painting.</a:t>
            </a:r>
            <a:endParaRPr sz="1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775" y="666775"/>
            <a:ext cx="2392325" cy="29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5905426" y="3682270"/>
            <a:ext cx="2005197" cy="591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 dirty="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EL GRECO </a:t>
            </a:r>
            <a:endParaRPr sz="1800" b="1" dirty="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>
            <a:off x="1523104" y="1509825"/>
            <a:ext cx="2884200" cy="1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sz="18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Late Renaissance painter.</a:t>
            </a:r>
            <a:endParaRPr sz="1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egreya"/>
              <a:buChar char="●"/>
            </a:pPr>
            <a:r>
              <a:rPr lang="es" sz="18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Very personal style in his mature works.</a:t>
            </a:r>
            <a:endParaRPr sz="1800" dirty="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807" y="682437"/>
            <a:ext cx="2505625" cy="27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B0848F8-D4AC-4053-A17E-059E5201DBB7}"/>
              </a:ext>
            </a:extLst>
          </p:cNvPr>
          <p:cNvSpPr/>
          <p:nvPr/>
        </p:nvSpPr>
        <p:spPr>
          <a:xfrm>
            <a:off x="884345" y="3374493"/>
            <a:ext cx="4161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Segoe UI" panose="020B0502040204020203" pitchFamily="34" charset="0"/>
              </a:rPr>
              <a:t>https://www.youtube.com/watch?v=ZrMjG3Hd24c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000" b="1">
                <a:solidFill>
                  <a:srgbClr val="980000"/>
                </a:solidFill>
                <a:latin typeface="Alegreya"/>
                <a:ea typeface="Alegreya"/>
                <a:cs typeface="Alegreya"/>
                <a:sym typeface="Alegreya"/>
              </a:rPr>
              <a:t>SOME IMPORTANT PAINTINGS:</a:t>
            </a:r>
            <a:endParaRPr sz="3000" b="1">
              <a:solidFill>
                <a:srgbClr val="98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38" name="Google Shape;2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999" y="1544825"/>
            <a:ext cx="2275675" cy="205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713925" y="3572448"/>
            <a:ext cx="259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tx1"/>
                </a:solidFill>
                <a:uFill>
                  <a:noFill/>
                </a:uFill>
                <a:latin typeface="Alegreya"/>
                <a:ea typeface="Alegreya"/>
                <a:cs typeface="Alegreya"/>
                <a:sym typeface="Alegrey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PASEO A ORILLAS DEL MAR,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tx1"/>
                </a:solidFill>
                <a:uFill>
                  <a:noFill/>
                </a:uFill>
                <a:latin typeface="Alegreya"/>
                <a:ea typeface="Alegreya"/>
                <a:cs typeface="Alegreya"/>
                <a:sym typeface="Alegrey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SOR</a:t>
            </a:r>
            <a:r>
              <a:rPr lang="es-ES" dirty="0">
                <a:solidFill>
                  <a:schemeClr val="tx1"/>
                </a:solidFill>
                <a:uFill>
                  <a:noFill/>
                </a:uFill>
                <a:latin typeface="Alegreya"/>
                <a:ea typeface="Alegreya"/>
                <a:cs typeface="Alegreya"/>
                <a:sym typeface="Alegrey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s" dirty="0">
                <a:solidFill>
                  <a:schemeClr val="tx1"/>
                </a:solidFill>
                <a:uFill>
                  <a:noFill/>
                </a:uFill>
                <a:latin typeface="Alegreya"/>
                <a:ea typeface="Alegreya"/>
                <a:cs typeface="Alegreya"/>
                <a:sym typeface="Alegrey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LLA </a:t>
            </a:r>
            <a:endParaRPr dirty="0">
              <a:solidFill>
                <a:schemeClr val="tx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5625" y="2179672"/>
            <a:ext cx="2981776" cy="16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3165625" y="3848748"/>
            <a:ext cx="28575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LAS MENIMAS, VELÁZQUEZ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9350" y="951227"/>
            <a:ext cx="2160725" cy="264745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 txBox="1"/>
          <p:nvPr/>
        </p:nvSpPr>
        <p:spPr>
          <a:xfrm>
            <a:off x="6304512" y="3522948"/>
            <a:ext cx="20904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latin typeface="Alegreya"/>
                <a:ea typeface="Alegreya"/>
                <a:cs typeface="Alegreya"/>
                <a:sym typeface="Alegreya"/>
              </a:rPr>
              <a:t>CUADRO DEL ENTIERRO DEL SEÑOR DE ORGAZ, EL GRECO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153</Words>
  <Application>Microsoft Office PowerPoint</Application>
  <PresentationFormat>Presentación en pantalla (16:9)</PresentationFormat>
  <Paragraphs>35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Alegreya</vt:lpstr>
      <vt:lpstr>Segoe UI</vt:lpstr>
      <vt:lpstr>Arial</vt:lpstr>
      <vt:lpstr>Pacifico</vt:lpstr>
      <vt:lpstr>Simple Light</vt:lpstr>
      <vt:lpstr>ALL ABOUT SPAIN: </vt:lpstr>
      <vt:lpstr>PAINTING AND SCULPTURE</vt:lpstr>
      <vt:lpstr>JOAQUÍN SOROLLA Y BASTIDA </vt:lpstr>
      <vt:lpstr>DIEGO RODRÍGUEZ DE SILVA Y  VELÁZQUEZ</vt:lpstr>
      <vt:lpstr>EL GRECO   </vt:lpstr>
      <vt:lpstr>SOME IMPORTANT PAINTINGS: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SPAIN: </dc:title>
  <dc:creator>Alumno</dc:creator>
  <cp:lastModifiedBy>Alumno</cp:lastModifiedBy>
  <cp:revision>15</cp:revision>
  <dcterms:modified xsi:type="dcterms:W3CDTF">2019-02-06T19:19:41Z</dcterms:modified>
</cp:coreProperties>
</file>