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2" r:id="rId3"/>
    <p:sldId id="259" r:id="rId4"/>
    <p:sldId id="285" r:id="rId5"/>
    <p:sldId id="282" r:id="rId6"/>
    <p:sldId id="260" r:id="rId7"/>
    <p:sldId id="274" r:id="rId8"/>
    <p:sldId id="275" r:id="rId9"/>
    <p:sldId id="258" r:id="rId10"/>
    <p:sldId id="276" r:id="rId11"/>
    <p:sldId id="261" r:id="rId12"/>
    <p:sldId id="277" r:id="rId13"/>
    <p:sldId id="262" r:id="rId14"/>
    <p:sldId id="263" r:id="rId15"/>
    <p:sldId id="288" r:id="rId16"/>
    <p:sldId id="278" r:id="rId17"/>
    <p:sldId id="286" r:id="rId18"/>
    <p:sldId id="283" r:id="rId19"/>
    <p:sldId id="279" r:id="rId20"/>
    <p:sldId id="280" r:id="rId21"/>
    <p:sldId id="281" r:id="rId22"/>
    <p:sldId id="284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89" r:id="rId31"/>
    <p:sldId id="290" r:id="rId32"/>
    <p:sldId id="291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66BD-78AA-6D47-9EE0-0238F9481145}" type="datetimeFigureOut">
              <a:rPr lang="en-US" smtClean="0"/>
              <a:pPr/>
              <a:t>9/24/16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080B9-AF19-104C-AE6A-C2BBFB04E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66BD-78AA-6D47-9EE0-0238F9481145}" type="datetimeFigureOut">
              <a:rPr lang="en-US" smtClean="0"/>
              <a:pPr/>
              <a:t>9/24/16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080B9-AF19-104C-AE6A-C2BBFB04E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66BD-78AA-6D47-9EE0-0238F9481145}" type="datetimeFigureOut">
              <a:rPr lang="en-US" smtClean="0"/>
              <a:pPr/>
              <a:t>9/24/16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080B9-AF19-104C-AE6A-C2BBFB04E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66BD-78AA-6D47-9EE0-0238F9481145}" type="datetimeFigureOut">
              <a:rPr lang="en-US" smtClean="0"/>
              <a:pPr/>
              <a:t>9/24/16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080B9-AF19-104C-AE6A-C2BBFB04E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66BD-78AA-6D47-9EE0-0238F9481145}" type="datetimeFigureOut">
              <a:rPr lang="en-US" smtClean="0"/>
              <a:pPr/>
              <a:t>9/24/16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080B9-AF19-104C-AE6A-C2BBFB04E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66BD-78AA-6D47-9EE0-0238F9481145}" type="datetimeFigureOut">
              <a:rPr lang="en-US" smtClean="0"/>
              <a:pPr/>
              <a:t>9/24/16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080B9-AF19-104C-AE6A-C2BBFB04E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66BD-78AA-6D47-9EE0-0238F9481145}" type="datetimeFigureOut">
              <a:rPr lang="en-US" smtClean="0"/>
              <a:pPr/>
              <a:t>9/24/16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080B9-AF19-104C-AE6A-C2BBFB04E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66BD-78AA-6D47-9EE0-0238F9481145}" type="datetimeFigureOut">
              <a:rPr lang="en-US" smtClean="0"/>
              <a:pPr/>
              <a:t>9/24/16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080B9-AF19-104C-AE6A-C2BBFB04E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66BD-78AA-6D47-9EE0-0238F9481145}" type="datetimeFigureOut">
              <a:rPr lang="en-US" smtClean="0"/>
              <a:pPr/>
              <a:t>9/24/16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080B9-AF19-104C-AE6A-C2BBFB04E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66BD-78AA-6D47-9EE0-0238F9481145}" type="datetimeFigureOut">
              <a:rPr lang="en-US" smtClean="0"/>
              <a:pPr/>
              <a:t>9/24/16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080B9-AF19-104C-AE6A-C2BBFB04E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66BD-78AA-6D47-9EE0-0238F9481145}" type="datetimeFigureOut">
              <a:rPr lang="en-US" smtClean="0"/>
              <a:pPr/>
              <a:t>9/24/16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080B9-AF19-104C-AE6A-C2BBFB04E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266BD-78AA-6D47-9EE0-0238F9481145}" type="datetimeFigureOut">
              <a:rPr lang="en-US" smtClean="0"/>
              <a:pPr/>
              <a:t>9/24/16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080B9-AF19-104C-AE6A-C2BBFB04E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newsflash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CkE1ij84Pnc" TargetMode="External"/><Relationship Id="rId3" Type="http://schemas.openxmlformats.org/officeDocument/2006/relationships/hyperlink" Target="https://www.youtube.com/watch?v=Tx2r_Nkk84Q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 smtClean="0"/>
              <a:t>THE MIGRANT AND REFUGEE CRISIS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73" y="2130425"/>
            <a:ext cx="8382000" cy="471170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Migrant and Refugee Deaths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164" y="1600200"/>
            <a:ext cx="3984636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Sadly, many migrants and refugees have died trying to escape their country</a:t>
            </a:r>
          </a:p>
          <a:p>
            <a:r>
              <a:rPr lang="en-US" dirty="0" smtClean="0"/>
              <a:t>Thousands have died making the journey across the Mediterranean from North Africa to Greece or Italy</a:t>
            </a:r>
          </a:p>
          <a:p>
            <a:r>
              <a:rPr lang="en-US" dirty="0" smtClean="0"/>
              <a:t>Some have died whilst trying to jump on channel tunnel trains whilst trying to get to the UK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6230"/>
            <a:ext cx="4702164" cy="3070498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54" y="628808"/>
            <a:ext cx="7924800" cy="590550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Asylum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08957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Refugees who get to European countries like the UK can apply for asylum status</a:t>
            </a:r>
          </a:p>
          <a:p>
            <a:r>
              <a:rPr lang="en-US" dirty="0" smtClean="0"/>
              <a:t>This means they are legally allowed to live in the UK because their own country is unsafe or because their lives are threatened in their own country</a:t>
            </a:r>
          </a:p>
          <a:p>
            <a:r>
              <a:rPr lang="en-US" dirty="0" smtClean="0"/>
              <a:t>In 2014 Germany and Sweden granted the most asylum applications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157" y="2342359"/>
            <a:ext cx="4107986" cy="2436941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72849"/>
            <a:ext cx="8229600" cy="6120018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971550"/>
            <a:ext cx="7594600" cy="491490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Arguments for and against allowing the migrants and refugees into the 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3044" y="1600200"/>
            <a:ext cx="4513755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 the next slide you will see arguments for and against allowing the migrants and refugees into the UK</a:t>
            </a:r>
          </a:p>
          <a:p>
            <a:r>
              <a:rPr lang="en-US" dirty="0" smtClean="0"/>
              <a:t>Can you sort the statements into arguments for and arguments against?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72" y="2346479"/>
            <a:ext cx="4138726" cy="2785939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Arguments for and against allowing the migrants and refugees into the UK: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352630"/>
          <a:ext cx="9144000" cy="468785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48000"/>
                <a:gridCol w="3048000"/>
                <a:gridCol w="3048000"/>
              </a:tblGrid>
              <a:tr h="112169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They</a:t>
                      </a:r>
                      <a:r>
                        <a:rPr lang="en-US" b="1" baseline="0" dirty="0" smtClean="0"/>
                        <a:t> just want to scrounge on benefits and use our welfare state (for example, the NHS)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Many of the migrants and refugees speak English as</a:t>
                      </a:r>
                      <a:r>
                        <a:rPr lang="en-US" b="1" baseline="0" dirty="0" smtClean="0"/>
                        <a:t> a second language and would feel more at home in the UK.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Migrants</a:t>
                      </a:r>
                      <a:r>
                        <a:rPr lang="en-US" b="1" baseline="0" dirty="0" smtClean="0"/>
                        <a:t> and refugees are breaking laws trying to get to the UK so we should not let them in.</a:t>
                      </a:r>
                      <a:endParaRPr lang="en-US" b="1" dirty="0"/>
                    </a:p>
                  </a:txBody>
                  <a:tcPr/>
                </a:tc>
              </a:tr>
              <a:tr h="112169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The UK has a proud</a:t>
                      </a:r>
                      <a:r>
                        <a:rPr lang="en-US" b="1" baseline="0" dirty="0" smtClean="0"/>
                        <a:t> history and tradition of helping refugees so we should help these people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Many migrants and refugees want to</a:t>
                      </a:r>
                      <a:r>
                        <a:rPr lang="en-US" b="1" baseline="0" dirty="0" smtClean="0"/>
                        <a:t> work to help their families-they could help the UK economy grow.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They should claim asylum in France.</a:t>
                      </a:r>
                      <a:endParaRPr lang="en-US" b="1" dirty="0"/>
                    </a:p>
                  </a:txBody>
                  <a:tcPr/>
                </a:tc>
              </a:tr>
              <a:tr h="112169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If they</a:t>
                      </a:r>
                      <a:r>
                        <a:rPr lang="en-US" b="1" baseline="0" dirty="0" smtClean="0"/>
                        <a:t> stay in their own country they could be killed.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The UK is full up-we</a:t>
                      </a:r>
                      <a:r>
                        <a:rPr lang="en-US" b="1" baseline="0" dirty="0" smtClean="0"/>
                        <a:t> cannot take any more migrants or refugees.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If I was in their position I would do exactly the</a:t>
                      </a:r>
                      <a:r>
                        <a:rPr lang="en-US" b="1" baseline="0" dirty="0" smtClean="0"/>
                        <a:t> same to get a better life for my family.</a:t>
                      </a:r>
                      <a:endParaRPr lang="en-US" b="1" dirty="0"/>
                    </a:p>
                  </a:txBody>
                  <a:tcPr/>
                </a:tc>
              </a:tr>
              <a:tr h="112169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If we let these migrants and refugees</a:t>
                      </a:r>
                      <a:r>
                        <a:rPr lang="en-US" b="1" baseline="0" dirty="0" smtClean="0"/>
                        <a:t> in then more and more will come.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If we let the migrants and refugees in then the</a:t>
                      </a:r>
                      <a:r>
                        <a:rPr lang="en-US" b="1" baseline="0" dirty="0" smtClean="0"/>
                        <a:t> port of Calais could get back to normal.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The UK should do more-Germany has given asylum status to</a:t>
                      </a:r>
                      <a:r>
                        <a:rPr lang="en-US" b="1" baseline="0" dirty="0" smtClean="0"/>
                        <a:t> many more refugees.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74195" y="6284782"/>
            <a:ext cx="6911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EXTENSION: Add to the statements with your own ideas!</a:t>
            </a:r>
            <a:endParaRPr lang="en-US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 understanding during the middle of the lesson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3859945"/>
            <a:ext cx="8229600" cy="164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4255836"/>
            <a:ext cx="3249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13275" y="4255836"/>
            <a:ext cx="2589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SATISFACTORY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13160" y="4255836"/>
            <a:ext cx="1973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EXCELLENT</a:t>
            </a:r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>
            <a:off x="824713" y="4625168"/>
            <a:ext cx="3727700" cy="1907046"/>
          </a:xfrm>
          <a:prstGeom prst="wedgeEllipseCallou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 your books mark your understanding of the migrant and refugee crisis during the middle of the lesson</a:t>
            </a:r>
            <a:endParaRPr lang="en-US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 VOTE DURING THE MIDDLE OF THE LESSON: Should the migrants and refugees be allowed into the UK?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19862" y="2045441"/>
          <a:ext cx="6096000" cy="3106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1553443">
                <a:tc>
                  <a:txBody>
                    <a:bodyPr/>
                    <a:lstStyle/>
                    <a:p>
                      <a:r>
                        <a:rPr lang="en-US" dirty="0" smtClean="0"/>
                        <a:t>YES: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NO:</a:t>
                      </a:r>
                      <a:endParaRPr lang="en-US" dirty="0"/>
                    </a:p>
                  </a:txBody>
                  <a:tcPr/>
                </a:tc>
              </a:tr>
              <a:tr h="15534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Callout 4"/>
          <p:cNvSpPr/>
          <p:nvPr/>
        </p:nvSpPr>
        <p:spPr>
          <a:xfrm>
            <a:off x="0" y="4057891"/>
            <a:ext cx="3282356" cy="2276377"/>
          </a:xfrm>
          <a:prstGeom prst="wedgeEllipseCallou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 your opinion changed? If so, why?</a:t>
            </a:r>
            <a:endParaRPr lang="en-US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3044" y="1600200"/>
            <a:ext cx="4513755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 meeting has been called by British government to address the migrant crisis</a:t>
            </a:r>
          </a:p>
          <a:p>
            <a:r>
              <a:rPr lang="en-US" dirty="0" smtClean="0"/>
              <a:t>In groups you will represent one of the groups on the next slide </a:t>
            </a:r>
          </a:p>
          <a:p>
            <a:r>
              <a:rPr lang="en-US" dirty="0" smtClean="0"/>
              <a:t>You will need to prepare a speech to give at the meeting to represent the views of the group you are allocated by your teacher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59604"/>
            <a:ext cx="3129684" cy="297180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learn about the migrant and refugee crisis affecting Europe and the UK</a:t>
            </a:r>
          </a:p>
          <a:p>
            <a:r>
              <a:rPr lang="en-US" dirty="0" smtClean="0"/>
              <a:t>To consider arguments for and against migrants and refugees being allowed to stay in the UK</a:t>
            </a:r>
          </a:p>
          <a:p>
            <a:r>
              <a:rPr lang="en-US" dirty="0" smtClean="0"/>
              <a:t>To decide whether migrants and refugees should be allowed to stay</a:t>
            </a:r>
            <a:endParaRPr lang="en-US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9951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48000"/>
                <a:gridCol w="3048000"/>
                <a:gridCol w="3048000"/>
              </a:tblGrid>
              <a:tr h="33197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u="sng" dirty="0" smtClean="0"/>
                        <a:t>GROUP 1: A group of migrants wanting to come to the UK from Mali: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b="1" dirty="0" smtClean="0"/>
                        <a:t>Why</a:t>
                      </a:r>
                      <a:r>
                        <a:rPr lang="en-US" b="1" baseline="0" dirty="0" smtClean="0"/>
                        <a:t> do they want to come to the UK?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b="1" baseline="0" dirty="0" smtClean="0"/>
                        <a:t>What would they say about claims they just want to claim benefits?</a:t>
                      </a:r>
                      <a:endParaRPr lang="en-US" b="1" dirty="0" smtClean="0"/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u="sng" dirty="0" smtClean="0"/>
                        <a:t>GROUP</a:t>
                      </a:r>
                      <a:r>
                        <a:rPr lang="en-US" b="1" u="sng" baseline="0" dirty="0" smtClean="0"/>
                        <a:t> 2: </a:t>
                      </a:r>
                      <a:r>
                        <a:rPr lang="en-US" b="1" u="sng" dirty="0" smtClean="0"/>
                        <a:t>A group of refugees wanting to come to the UK from Syria: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b="1" dirty="0" smtClean="0"/>
                        <a:t>Why</a:t>
                      </a:r>
                      <a:r>
                        <a:rPr lang="en-US" b="1" baseline="0" dirty="0" smtClean="0"/>
                        <a:t> do they want to come to the UK?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b="1" baseline="0" dirty="0" smtClean="0"/>
                        <a:t>What would getting asylum mean to them?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b="1" baseline="0" dirty="0" smtClean="0"/>
                        <a:t>What language do they speak?</a:t>
                      </a:r>
                      <a:endParaRPr lang="en-US" b="1" dirty="0" smtClean="0"/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u="sng" dirty="0" smtClean="0"/>
                        <a:t>GROUP 3: Calais residents who are fed up with the problem: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b="1" dirty="0" smtClean="0"/>
                        <a:t>What</a:t>
                      </a:r>
                      <a:r>
                        <a:rPr lang="en-US" b="1" baseline="0" dirty="0" smtClean="0"/>
                        <a:t> problems might they be experiencing?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b="1" baseline="0" dirty="0" smtClean="0"/>
                        <a:t>Whose problem might they view the migrants as?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b="1" baseline="0" dirty="0" smtClean="0"/>
                        <a:t>What might they say about ‘the Jungle’?</a:t>
                      </a:r>
                      <a:endParaRPr lang="en-US" b="1" dirty="0" smtClean="0"/>
                    </a:p>
                    <a:p>
                      <a:endParaRPr lang="en-US" b="1" dirty="0"/>
                    </a:p>
                  </a:txBody>
                  <a:tcPr/>
                </a:tc>
              </a:tr>
              <a:tr h="367542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u="sng" dirty="0" smtClean="0"/>
                        <a:t>GROUP 4: A group of British citizens in </a:t>
                      </a:r>
                      <a:r>
                        <a:rPr lang="en-US" b="1" u="sng" dirty="0" err="1" smtClean="0"/>
                        <a:t>favour</a:t>
                      </a:r>
                      <a:r>
                        <a:rPr lang="en-US" b="1" u="sng" dirty="0" smtClean="0"/>
                        <a:t> of migration: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b="1" dirty="0" smtClean="0"/>
                        <a:t>What</a:t>
                      </a:r>
                      <a:r>
                        <a:rPr lang="en-US" b="1" baseline="0" dirty="0" smtClean="0"/>
                        <a:t> reasons might they use to justify allowing the migrants/refugees into the UK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b="1" baseline="0" dirty="0" smtClean="0"/>
                        <a:t>How might they </a:t>
                      </a:r>
                      <a:r>
                        <a:rPr lang="en-US" b="1" baseline="0" dirty="0" err="1" smtClean="0"/>
                        <a:t>criticise</a:t>
                      </a:r>
                      <a:r>
                        <a:rPr lang="en-US" b="1" baseline="0" dirty="0" smtClean="0"/>
                        <a:t> the opposite view?</a:t>
                      </a:r>
                      <a:endParaRPr lang="en-US" b="1" dirty="0" smtClean="0"/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u="sng" dirty="0" smtClean="0"/>
                        <a:t>GROUP 5: A group of British citizens against allowing the migrants and refugees to stay: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b="1" dirty="0" smtClean="0"/>
                        <a:t>What reasons might</a:t>
                      </a:r>
                      <a:r>
                        <a:rPr lang="en-US" b="1" baseline="0" dirty="0" smtClean="0"/>
                        <a:t> they use to justify not allowing the migrants and refugees to stay?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b="1" baseline="0" dirty="0" smtClean="0"/>
                        <a:t>How might they </a:t>
                      </a:r>
                      <a:r>
                        <a:rPr lang="en-US" b="1" baseline="0" dirty="0" err="1" smtClean="0"/>
                        <a:t>criticise</a:t>
                      </a:r>
                      <a:r>
                        <a:rPr lang="en-US" b="1" baseline="0" dirty="0" smtClean="0"/>
                        <a:t> the opposite view?</a:t>
                      </a:r>
                      <a:endParaRPr lang="en-US" b="1" dirty="0" smtClean="0"/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u="sng" dirty="0" smtClean="0"/>
                        <a:t>GROUP 6: A British politician trying to stop migration-for example from UKIP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b="1" dirty="0" smtClean="0"/>
                        <a:t>Why</a:t>
                      </a:r>
                      <a:r>
                        <a:rPr lang="en-US" b="1" baseline="0" dirty="0" smtClean="0"/>
                        <a:t> are they against migrants and refugees?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b="1" baseline="0" dirty="0" smtClean="0"/>
                        <a:t>What arguments might they use?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b="1" baseline="0" dirty="0" smtClean="0"/>
                        <a:t>How might they </a:t>
                      </a:r>
                      <a:r>
                        <a:rPr lang="en-US" b="1" baseline="0" dirty="0" err="1" smtClean="0"/>
                        <a:t>criticise</a:t>
                      </a:r>
                      <a:r>
                        <a:rPr lang="en-US" b="1" baseline="0" dirty="0" smtClean="0"/>
                        <a:t> the opposite view?</a:t>
                      </a:r>
                      <a:endParaRPr lang="en-US" b="1" dirty="0" smtClean="0"/>
                    </a:p>
                    <a:p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Should the migrants and refugees be allowed access to the UK?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342627" cy="414670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 think the migrants and refugees should/shouldn’t be allowed into the UK because …</a:t>
            </a:r>
          </a:p>
          <a:p>
            <a:r>
              <a:rPr lang="en-US" dirty="0" smtClean="0"/>
              <a:t>Some people disagree with my view because … I think they are wrong because …</a:t>
            </a:r>
          </a:p>
          <a:p>
            <a:r>
              <a:rPr lang="en-US" dirty="0" smtClean="0"/>
              <a:t>My most important reason for my view is… because …</a:t>
            </a:r>
          </a:p>
          <a:p>
            <a:r>
              <a:rPr lang="en-US" dirty="0" smtClean="0"/>
              <a:t>In conclusion .. I think </a:t>
            </a:r>
            <a:endParaRPr lang="en-US" dirty="0"/>
          </a:p>
        </p:txBody>
      </p:sp>
      <p:sp>
        <p:nvSpPr>
          <p:cNvPr id="4" name="Vertical Scroll 3"/>
          <p:cNvSpPr/>
          <p:nvPr/>
        </p:nvSpPr>
        <p:spPr>
          <a:xfrm>
            <a:off x="5080229" y="1600200"/>
            <a:ext cx="4063771" cy="4146704"/>
          </a:xfrm>
          <a:prstGeom prst="verticalScroll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SUCCESS CRITERIA: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dirty="0" smtClean="0"/>
              <a:t>Clearly answers the question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dirty="0" smtClean="0"/>
              <a:t>Explains arguments for and against allowing the migrants and refugees to come to the UK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dirty="0" smtClean="0"/>
              <a:t>Uses information from today’s lesson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dirty="0" smtClean="0"/>
              <a:t>Include a clear conclusion and most important reason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dirty="0" smtClean="0"/>
              <a:t>Spelling and grammar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746905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Extension: Self assess your answer-make sure you include x2 WWW and x1 IOTI</a:t>
            </a:r>
          </a:p>
          <a:p>
            <a:r>
              <a:rPr lang="en-US" dirty="0" smtClean="0"/>
              <a:t>Extension: Peer assess another answer-make sure you include x2 WWW and x1 IOTI and include your name in their book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 VOTE AT THE END OF THE LESSON: Should the migrants and refugees be allowed into the UK?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3942" y="2028945"/>
          <a:ext cx="6096000" cy="3106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1553443">
                <a:tc>
                  <a:txBody>
                    <a:bodyPr/>
                    <a:lstStyle/>
                    <a:p>
                      <a:r>
                        <a:rPr lang="en-US" dirty="0" smtClean="0"/>
                        <a:t>YES: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NO:</a:t>
                      </a:r>
                      <a:endParaRPr lang="en-US" dirty="0"/>
                    </a:p>
                  </a:txBody>
                  <a:tcPr/>
                </a:tc>
              </a:tr>
              <a:tr h="15534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Callout 4"/>
          <p:cNvSpPr/>
          <p:nvPr/>
        </p:nvSpPr>
        <p:spPr>
          <a:xfrm>
            <a:off x="5861644" y="4057891"/>
            <a:ext cx="3282356" cy="2276377"/>
          </a:xfrm>
          <a:prstGeom prst="wedgeEllipseCallou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 your opinion changed? If so, why?</a:t>
            </a:r>
            <a:endParaRPr lang="en-US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254" y="1631492"/>
            <a:ext cx="5049546" cy="29954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OR FALSE?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0" y="1631492"/>
            <a:ext cx="4074080" cy="2589792"/>
          </a:xfrm>
          <a:prstGeom prst="wedgeEllipseCallou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migrant describes a person from another country who may want to come to a country like Britain to work</a:t>
            </a:r>
            <a:endParaRPr lang="en-US" dirty="0"/>
          </a:p>
        </p:txBody>
      </p:sp>
      <p:sp>
        <p:nvSpPr>
          <p:cNvPr id="5" name="Up Ribbon 4"/>
          <p:cNvSpPr/>
          <p:nvPr/>
        </p:nvSpPr>
        <p:spPr>
          <a:xfrm>
            <a:off x="3265862" y="5344539"/>
            <a:ext cx="5420938" cy="1204171"/>
          </a:xfrm>
          <a:prstGeom prst="ribbon2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TRUE</a:t>
            </a:r>
            <a:endParaRPr lang="en-US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862" y="1417638"/>
            <a:ext cx="4807795" cy="35795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OR FALSE?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457200" y="2037193"/>
            <a:ext cx="4074080" cy="2589792"/>
          </a:xfrm>
          <a:prstGeom prst="wedgeEllipseCallou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refugee is a person who wants to travel to a safe country like the UK because they are fleeing a war, for example in Syria</a:t>
            </a:r>
            <a:endParaRPr lang="en-US" dirty="0"/>
          </a:p>
        </p:txBody>
      </p:sp>
      <p:sp>
        <p:nvSpPr>
          <p:cNvPr id="5" name="Up Ribbon 4"/>
          <p:cNvSpPr/>
          <p:nvPr/>
        </p:nvSpPr>
        <p:spPr>
          <a:xfrm>
            <a:off x="3265862" y="5344539"/>
            <a:ext cx="5420938" cy="1204171"/>
          </a:xfrm>
          <a:prstGeom prst="ribbon2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TRUE</a:t>
            </a:r>
            <a:endParaRPr lang="en-US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792" y="1534384"/>
            <a:ext cx="6658007" cy="44278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OR FALSE?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457200" y="2037193"/>
            <a:ext cx="4074080" cy="2589792"/>
          </a:xfrm>
          <a:prstGeom prst="wedgeEllipseCallou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main port where migrants and refugees are trying to get into the UK is Santander in Spain</a:t>
            </a:r>
            <a:endParaRPr lang="en-US" dirty="0"/>
          </a:p>
        </p:txBody>
      </p:sp>
      <p:sp>
        <p:nvSpPr>
          <p:cNvPr id="5" name="Up Ribbon 4"/>
          <p:cNvSpPr/>
          <p:nvPr/>
        </p:nvSpPr>
        <p:spPr>
          <a:xfrm>
            <a:off x="3051437" y="5344539"/>
            <a:ext cx="5420938" cy="1204171"/>
          </a:xfrm>
          <a:prstGeom prst="ribbon2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FALSE</a:t>
            </a:r>
            <a:endParaRPr lang="en-US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81608"/>
            <a:ext cx="7924800" cy="4457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OR FALSE?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457200" y="2037193"/>
            <a:ext cx="4074080" cy="2589792"/>
          </a:xfrm>
          <a:prstGeom prst="wedgeEllipseCallou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There have been huge tail backs of lorries on motorways on British roads  leading to Calais</a:t>
            </a:r>
            <a:endParaRPr lang="en-US" dirty="0"/>
          </a:p>
        </p:txBody>
      </p:sp>
      <p:sp>
        <p:nvSpPr>
          <p:cNvPr id="5" name="Up Ribbon 4"/>
          <p:cNvSpPr/>
          <p:nvPr/>
        </p:nvSpPr>
        <p:spPr>
          <a:xfrm>
            <a:off x="3051437" y="5344539"/>
            <a:ext cx="5420938" cy="1204171"/>
          </a:xfrm>
          <a:prstGeom prst="ribbon2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TRUE</a:t>
            </a:r>
            <a:endParaRPr lang="en-US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2256033"/>
            <a:ext cx="584200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OR FALSE?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457200" y="2037193"/>
            <a:ext cx="4074080" cy="2589792"/>
          </a:xfrm>
          <a:prstGeom prst="wedgeEllipseCallou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area in Calais where many of the migrants and refugees live whilst trying to get to the UK is called ‘the Jungle’</a:t>
            </a:r>
            <a:endParaRPr lang="en-US" dirty="0"/>
          </a:p>
        </p:txBody>
      </p:sp>
      <p:sp>
        <p:nvSpPr>
          <p:cNvPr id="5" name="Up Ribbon 4"/>
          <p:cNvSpPr/>
          <p:nvPr/>
        </p:nvSpPr>
        <p:spPr>
          <a:xfrm>
            <a:off x="3051437" y="5344539"/>
            <a:ext cx="5420938" cy="1204171"/>
          </a:xfrm>
          <a:prstGeom prst="ribbon2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TRUE</a:t>
            </a:r>
            <a:endParaRPr lang="en-US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229" y="2037193"/>
            <a:ext cx="584200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OR FALSE?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122189" y="1162932"/>
            <a:ext cx="4074080" cy="2589792"/>
          </a:xfrm>
          <a:prstGeom prst="wedgeEllipseCallou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One migrant walked the length of the channel tunnel before being stopped in the UK</a:t>
            </a:r>
            <a:endParaRPr lang="en-US" dirty="0"/>
          </a:p>
        </p:txBody>
      </p:sp>
      <p:sp>
        <p:nvSpPr>
          <p:cNvPr id="5" name="Up Ribbon 4"/>
          <p:cNvSpPr/>
          <p:nvPr/>
        </p:nvSpPr>
        <p:spPr>
          <a:xfrm>
            <a:off x="3051437" y="5344539"/>
            <a:ext cx="5420938" cy="1204171"/>
          </a:xfrm>
          <a:prstGeom prst="ribbon2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TRUE</a:t>
            </a:r>
            <a:endParaRPr lang="en-US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75" y="1368153"/>
            <a:ext cx="8001000" cy="472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OR FALSE?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457200" y="2037193"/>
            <a:ext cx="4074080" cy="2589792"/>
          </a:xfrm>
          <a:prstGeom prst="wedgeEllipseCallou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Britain has granted the most asylum applications over the last few years out of all the European countries-this means the refugees are allowed to stay legally in the country they come to</a:t>
            </a:r>
            <a:endParaRPr lang="en-US" dirty="0"/>
          </a:p>
        </p:txBody>
      </p:sp>
      <p:sp>
        <p:nvSpPr>
          <p:cNvPr id="5" name="Up Ribbon 4"/>
          <p:cNvSpPr/>
          <p:nvPr/>
        </p:nvSpPr>
        <p:spPr>
          <a:xfrm>
            <a:off x="3051437" y="5344539"/>
            <a:ext cx="5420938" cy="1204171"/>
          </a:xfrm>
          <a:prstGeom prst="ribbon2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FALSE</a:t>
            </a:r>
            <a:endParaRPr lang="en-US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Migrant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24064" cy="5257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Hundreds of migrants have drowned in the Mediterranean this year, amid a surge in overcrowded boats heading for Europe from Libya.</a:t>
            </a:r>
          </a:p>
          <a:p>
            <a:r>
              <a:rPr lang="en-US" dirty="0" smtClean="0"/>
              <a:t>The flow of desperate migrants from North Africa hoping to reach Europe is already much higher than in the same period last year.</a:t>
            </a:r>
          </a:p>
          <a:p>
            <a:r>
              <a:rPr lang="en-US" dirty="0" smtClean="0"/>
              <a:t>Italy and Greece are on the frontline and have urged their EU partners to do more to help.</a:t>
            </a:r>
          </a:p>
          <a:p>
            <a:r>
              <a:rPr lang="en-US" dirty="0" smtClean="0"/>
              <a:t>Over the holidays I am sure you have heard about the migrant crisis and may have even been disrupted on your holiday if you have used the Channel Tunnel or a ferry to Calais in France. What do you think should be done about the crisis? Should the migrants and refugees be allowed into the UK?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980" y="2309369"/>
            <a:ext cx="3412820" cy="2750354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75" y="1368153"/>
            <a:ext cx="8001000" cy="472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OR FALSE?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457200" y="2037193"/>
            <a:ext cx="4074080" cy="2589792"/>
          </a:xfrm>
          <a:prstGeom prst="wedgeEllipseCallou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Prime Minister David Cameron has pledged more security guards and sniffer dogs to solve the problem</a:t>
            </a:r>
            <a:endParaRPr lang="en-US" dirty="0"/>
          </a:p>
        </p:txBody>
      </p:sp>
      <p:sp>
        <p:nvSpPr>
          <p:cNvPr id="5" name="Up Ribbon 4"/>
          <p:cNvSpPr/>
          <p:nvPr/>
        </p:nvSpPr>
        <p:spPr>
          <a:xfrm>
            <a:off x="3051437" y="5344539"/>
            <a:ext cx="5420938" cy="1204171"/>
          </a:xfrm>
          <a:prstGeom prst="ribbon2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TRUE</a:t>
            </a:r>
            <a:endParaRPr lang="en-US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75" y="1368153"/>
            <a:ext cx="8001000" cy="472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OR FALSE?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457200" y="2037193"/>
            <a:ext cx="4074080" cy="2589792"/>
          </a:xfrm>
          <a:prstGeom prst="wedgeEllipseCallou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Many of the refugees are coming from Syria where ISIS are currently fighting a war against the Syrian government</a:t>
            </a:r>
            <a:endParaRPr lang="en-US" dirty="0"/>
          </a:p>
        </p:txBody>
      </p:sp>
      <p:sp>
        <p:nvSpPr>
          <p:cNvPr id="5" name="Up Ribbon 4"/>
          <p:cNvSpPr/>
          <p:nvPr/>
        </p:nvSpPr>
        <p:spPr>
          <a:xfrm>
            <a:off x="3051437" y="5344539"/>
            <a:ext cx="5420938" cy="1204171"/>
          </a:xfrm>
          <a:prstGeom prst="ribbon2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TRUE</a:t>
            </a:r>
            <a:endParaRPr lang="en-US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75" y="1368153"/>
            <a:ext cx="8001000" cy="472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OR FALSE?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457200" y="2037193"/>
            <a:ext cx="4074080" cy="2589792"/>
          </a:xfrm>
          <a:prstGeom prst="wedgeEllipseCallou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number of migrants coming into Europe has increased by 149% since 2014</a:t>
            </a:r>
            <a:endParaRPr lang="en-US" dirty="0"/>
          </a:p>
        </p:txBody>
      </p:sp>
      <p:sp>
        <p:nvSpPr>
          <p:cNvPr id="5" name="Up Ribbon 4"/>
          <p:cNvSpPr/>
          <p:nvPr/>
        </p:nvSpPr>
        <p:spPr>
          <a:xfrm>
            <a:off x="3051437" y="5344539"/>
            <a:ext cx="5420938" cy="1204171"/>
          </a:xfrm>
          <a:prstGeom prst="ribbon2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TRUE</a:t>
            </a:r>
            <a:endParaRPr lang="en-US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 understanding at the end of the lesson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3859945"/>
            <a:ext cx="8229600" cy="164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4255836"/>
            <a:ext cx="3249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13275" y="4255836"/>
            <a:ext cx="2589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SATISFACTORY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13160" y="4255836"/>
            <a:ext cx="1973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EXCELLENT</a:t>
            </a:r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>
            <a:off x="824713" y="4625168"/>
            <a:ext cx="3727700" cy="1907046"/>
          </a:xfrm>
          <a:prstGeom prst="wedgeEllipseCallou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 your books mark your understanding of the migrant and refugee crisis at the end of the lesson</a:t>
            </a:r>
            <a:endParaRPr lang="en-US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 understanding at the start of the lesson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3859945"/>
            <a:ext cx="8229600" cy="164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4255836"/>
            <a:ext cx="3249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13275" y="4255836"/>
            <a:ext cx="2589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SATISFACTORY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13160" y="4255836"/>
            <a:ext cx="1973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EXCELLENT</a:t>
            </a:r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>
            <a:off x="824713" y="4625168"/>
            <a:ext cx="3727700" cy="1907046"/>
          </a:xfrm>
          <a:prstGeom prst="wedgeEllipseCallou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 your books mark your understanding of the migrant and refugee crisis at the start of the lesson</a:t>
            </a:r>
            <a:endParaRPr lang="en-US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 VOTE AT THE START OF THE LESSON: Should the migrants and refugees be allowed into the UK?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2688765"/>
          <a:ext cx="6096000" cy="3106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1553443">
                <a:tc>
                  <a:txBody>
                    <a:bodyPr/>
                    <a:lstStyle/>
                    <a:p>
                      <a:r>
                        <a:rPr lang="en-US" dirty="0" smtClean="0"/>
                        <a:t>YES: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NO:</a:t>
                      </a:r>
                      <a:endParaRPr lang="en-US" dirty="0"/>
                    </a:p>
                  </a:txBody>
                  <a:tcPr/>
                </a:tc>
              </a:tr>
              <a:tr h="15534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Calais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port of Calais has been overwhelmed with migrants and refugees trying to get to the UK </a:t>
            </a:r>
          </a:p>
          <a:p>
            <a:r>
              <a:rPr lang="en-US" dirty="0" smtClean="0"/>
              <a:t>Many migrants and refugees have broken into the channel tunnel and jumped on trains to get to the UK</a:t>
            </a:r>
          </a:p>
          <a:p>
            <a:r>
              <a:rPr lang="en-US" dirty="0" smtClean="0"/>
              <a:t>Migrants and refugees have also hidden inside lorries to try to get to the UK</a:t>
            </a:r>
          </a:p>
          <a:p>
            <a:r>
              <a:rPr lang="en-US" dirty="0" smtClean="0"/>
              <a:t>This has led to huge problems at the port </a:t>
            </a:r>
          </a:p>
          <a:p>
            <a:r>
              <a:rPr lang="en-US" dirty="0" smtClean="0"/>
              <a:t>The area where many migrants live in Calais whilst trying to get to the UK is called ‘The Jungle’</a:t>
            </a:r>
          </a:p>
          <a:p>
            <a:r>
              <a:rPr lang="en-US" dirty="0" smtClean="0">
                <a:hlinkClick r:id="rId2"/>
              </a:rPr>
              <a:t>BBC NEWS REPORT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BBC NEWS REPORT 2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Migrants or Refugees?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Migrants are usually described as people from poorer countries who want to come to the UK for a better life and standard of living</a:t>
            </a:r>
          </a:p>
          <a:p>
            <a:r>
              <a:rPr lang="en-US" dirty="0" smtClean="0"/>
              <a:t>Refugees are fleeing wars and want to come to countries like the UK so they and their families are safe. </a:t>
            </a:r>
          </a:p>
          <a:p>
            <a:r>
              <a:rPr lang="en-US" dirty="0" smtClean="0"/>
              <a:t>Can you think of any countries where migrants and refugees are coming from?</a:t>
            </a:r>
            <a:endParaRPr lang="en-US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8382000" cy="5851525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1535</Words>
  <Application>Microsoft Macintosh PowerPoint</Application>
  <PresentationFormat>On-screen Show (4:3)</PresentationFormat>
  <Paragraphs>142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Calibri</vt:lpstr>
      <vt:lpstr>Arial</vt:lpstr>
      <vt:lpstr>Office Theme</vt:lpstr>
      <vt:lpstr>THE MIGRANT AND REFUGEE CRISIS</vt:lpstr>
      <vt:lpstr>Learning Objectives</vt:lpstr>
      <vt:lpstr>The Migrant Crisis</vt:lpstr>
      <vt:lpstr>My understanding at the start of the lesson</vt:lpstr>
      <vt:lpstr>CLASS VOTE AT THE START OF THE LESSON: Should the migrants and refugees be allowed into the UK?</vt:lpstr>
      <vt:lpstr>PowerPoint Presentation</vt:lpstr>
      <vt:lpstr>Calais</vt:lpstr>
      <vt:lpstr>Migrants or Refugees?</vt:lpstr>
      <vt:lpstr>PowerPoint Presentation</vt:lpstr>
      <vt:lpstr>Migrant and Refugee Deaths</vt:lpstr>
      <vt:lpstr>PowerPoint Presentation</vt:lpstr>
      <vt:lpstr>Asylum Status</vt:lpstr>
      <vt:lpstr>PowerPoint Presentation</vt:lpstr>
      <vt:lpstr>PowerPoint Presentation</vt:lpstr>
      <vt:lpstr>Arguments for and against allowing the migrants and refugees into the UK</vt:lpstr>
      <vt:lpstr>Arguments for and against allowing the migrants and refugees into the UK:</vt:lpstr>
      <vt:lpstr>My understanding during the middle of the lesson</vt:lpstr>
      <vt:lpstr>CLASS VOTE DURING THE MIDDLE OF THE LESSON: Should the migrants and refugees be allowed into the UK?</vt:lpstr>
      <vt:lpstr>Task</vt:lpstr>
      <vt:lpstr>PowerPoint Presentation</vt:lpstr>
      <vt:lpstr>Should the migrants and refugees be allowed access to the UK?</vt:lpstr>
      <vt:lpstr>CLASS VOTE AT THE END OF THE LESSON: Should the migrants and refugees be allowed into the UK?</vt:lpstr>
      <vt:lpstr>TRUE OR FALSE?</vt:lpstr>
      <vt:lpstr>TRUE OR FALSE?</vt:lpstr>
      <vt:lpstr>TRUE OR FALSE?</vt:lpstr>
      <vt:lpstr>TRUE OR FALSE?</vt:lpstr>
      <vt:lpstr>TRUE OR FALSE?</vt:lpstr>
      <vt:lpstr>TRUE OR FALSE?</vt:lpstr>
      <vt:lpstr>TRUE OR FALSE?</vt:lpstr>
      <vt:lpstr>TRUE OR FALSE?</vt:lpstr>
      <vt:lpstr>TRUE OR FALSE?</vt:lpstr>
      <vt:lpstr>TRUE OR FALSE?</vt:lpstr>
      <vt:lpstr>My understanding at the end of the lesson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 Willcocks</dc:creator>
  <cp:lastModifiedBy>Microsoft Office User</cp:lastModifiedBy>
  <cp:revision>3</cp:revision>
  <dcterms:created xsi:type="dcterms:W3CDTF">2015-08-10T14:42:06Z</dcterms:created>
  <dcterms:modified xsi:type="dcterms:W3CDTF">2016-09-24T10:42:44Z</dcterms:modified>
</cp:coreProperties>
</file>