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Merriweather"/>
      <p:regular r:id="rId14"/>
      <p:bold r:id="rId15"/>
      <p:italic r:id="rId16"/>
      <p:boldItalic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48cf1f83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48cf1f83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48cf1f839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48cf1f839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48cf1f839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48cf1f839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bbqboy.net/what-are-croatians-like-the-good-and-the-bad/" TargetMode="External"/><Relationship Id="rId4" Type="http://schemas.openxmlformats.org/officeDocument/2006/relationships/hyperlink" Target="http://totalcroatia.eu/funny-croatian-stereotypes-by-regions/" TargetMode="External"/><Relationship Id="rId5" Type="http://schemas.openxmlformats.org/officeDocument/2006/relationships/hyperlink" Target="https://www.croatiaweek.com/croatian-stereotypes-regional/" TargetMode="External"/><Relationship Id="rId6" Type="http://schemas.openxmlformats.org/officeDocument/2006/relationships/hyperlink" Target="https://www.quora.com/What-are-the-major-stereotypes-people-have-about-Bulgaria-and-to-what-extent-are-they-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1181350" y="1491125"/>
            <a:ext cx="31218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Stereotypes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Stereotypes about Croatia and Croatians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29908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4545"/>
              </a:buClr>
              <a:buSzPct val="100000"/>
              <a:buFont typeface="Comfortaa"/>
              <a:buChar char="●"/>
            </a:pPr>
            <a:r>
              <a:rPr lang="en" sz="1200">
                <a:solidFill>
                  <a:srgbClr val="454545"/>
                </a:solidFill>
                <a:latin typeface="Comfortaa"/>
                <a:ea typeface="Comfortaa"/>
                <a:cs typeface="Comfortaa"/>
                <a:sym typeface="Comfortaa"/>
              </a:rPr>
              <a:t>People from the capital are considered cold and reserved.</a:t>
            </a:r>
            <a:endParaRPr sz="1200">
              <a:solidFill>
                <a:srgbClr val="45454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9908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4545"/>
              </a:buClr>
              <a:buSzPct val="100000"/>
              <a:buFont typeface="Comfortaa"/>
              <a:buChar char="●"/>
            </a:pPr>
            <a:r>
              <a:rPr lang="en" sz="1200">
                <a:solidFill>
                  <a:srgbClr val="454545"/>
                </a:solidFill>
                <a:latin typeface="Comfortaa"/>
                <a:ea typeface="Comfortaa"/>
                <a:cs typeface="Comfortaa"/>
                <a:sym typeface="Comfortaa"/>
              </a:rPr>
              <a:t>People from Zagreb like to portrait themselves as ‘upper class’, some project themselves to be posh or posers.</a:t>
            </a:r>
            <a:endParaRPr sz="1200">
              <a:solidFill>
                <a:srgbClr val="45454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9908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4545"/>
              </a:buClr>
              <a:buSzPct val="100000"/>
              <a:buFont typeface="Comfortaa"/>
              <a:buChar char="●"/>
            </a:pPr>
            <a:r>
              <a:rPr lang="en" sz="1200">
                <a:solidFill>
                  <a:srgbClr val="454545"/>
                </a:solidFill>
                <a:latin typeface="Comfortaa"/>
                <a:ea typeface="Comfortaa"/>
                <a:cs typeface="Comfortaa"/>
                <a:sym typeface="Comfortaa"/>
              </a:rPr>
              <a:t>People from Zagreb consider that 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everything in Croatia outside of Zagreb is uncharted wilderness inhabited by savages. </a:t>
            </a:r>
            <a:endParaRPr sz="1200">
              <a:solidFill>
                <a:srgbClr val="282829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9908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2829"/>
              </a:buClr>
              <a:buSzPct val="100000"/>
              <a:buFont typeface="Comfortaa"/>
              <a:buChar char="●"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The people of Dalmatia are extremely proud and temperamental.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29908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4545"/>
              </a:buClr>
              <a:buSzPct val="100000"/>
              <a:buFont typeface="Comfortaa"/>
              <a:buChar char="●"/>
            </a:pPr>
            <a:r>
              <a:rPr lang="en" sz="1200">
                <a:solidFill>
                  <a:srgbClr val="282829"/>
                </a:solidFill>
                <a:latin typeface="Comfortaa"/>
                <a:ea typeface="Comfortaa"/>
                <a:cs typeface="Comfortaa"/>
                <a:sym typeface="Comfortaa"/>
              </a:rPr>
              <a:t>Croatians order the cheapest coffee for 1,50€ and some two or three packs of cigarettes and stay at the coffee shop for at least 2 hours, gossiping and complaining about how life is horrible here in Croatia.</a:t>
            </a:r>
            <a:endParaRPr sz="1200">
              <a:solidFill>
                <a:srgbClr val="282829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9908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2829"/>
              </a:buClr>
              <a:buSzPct val="100000"/>
              <a:buFont typeface="Comfortaa"/>
              <a:buChar char="●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Croatians like to laugh and are self-depreciating. 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29908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fortaa"/>
              <a:buChar char="●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Croations are not generous with money because they often don’t have a lot of money, but if you’re friends with a Croatian you’ll often find yourself being invited over for food, wine and rakija. 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29908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fortaa"/>
              <a:buChar char="●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Croatians don’t like to line up.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29908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fortaa"/>
              <a:buChar char="●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Croatians have bad social manners.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29908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fortaa"/>
              <a:buChar char="●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Walking in public is something else that Croatians seemingly have a hard time with – Croatians pretend that a sidewalk is a one-way street for them.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Stereotypes about Bulgaria and Bulgarians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121416"/>
              </a:buClr>
              <a:buSzPts val="1200"/>
              <a:buFont typeface="Comfortaa"/>
              <a:buChar char="●"/>
            </a:pPr>
            <a:r>
              <a:rPr lang="en" sz="1200">
                <a:solidFill>
                  <a:srgbClr val="121416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Bulgaria is the poorest country in the EU.</a:t>
            </a:r>
            <a:endParaRPr sz="1200">
              <a:solidFill>
                <a:srgbClr val="121416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121416"/>
              </a:buClr>
              <a:buSzPts val="1200"/>
              <a:buFont typeface="Comfortaa"/>
              <a:buChar char="●"/>
            </a:pPr>
            <a:r>
              <a:rPr lang="en" sz="1200">
                <a:solidFill>
                  <a:srgbClr val="282829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Bulgarian men are macho, rough and bulky like bulldozers.</a:t>
            </a:r>
            <a:endParaRPr sz="1200">
              <a:solidFill>
                <a:srgbClr val="282829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121416"/>
              </a:buClr>
              <a:buSzPts val="1200"/>
              <a:buFont typeface="Comfortaa"/>
              <a:buChar char="●"/>
            </a:pPr>
            <a:r>
              <a:rPr lang="en" sz="1200">
                <a:solidFill>
                  <a:srgbClr val="282829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Bulgaria benefits from EU.</a:t>
            </a:r>
            <a:endParaRPr sz="1200">
              <a:solidFill>
                <a:srgbClr val="282829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121416"/>
              </a:buClr>
              <a:buSzPts val="1200"/>
              <a:buFont typeface="Comfortaa"/>
              <a:buChar char="●"/>
            </a:pPr>
            <a:r>
              <a:rPr lang="en" sz="1200">
                <a:solidFill>
                  <a:srgbClr val="282829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Bulgarians are very poor.</a:t>
            </a:r>
            <a:endParaRPr sz="1200">
              <a:solidFill>
                <a:srgbClr val="282829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121416"/>
              </a:buClr>
              <a:buSzPts val="1200"/>
              <a:buFont typeface="Comfortaa"/>
              <a:buChar char="●"/>
            </a:pPr>
            <a:r>
              <a:rPr lang="en" sz="1200">
                <a:solidFill>
                  <a:srgbClr val="121416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Food is not being served together to all the people on the table.</a:t>
            </a:r>
            <a:endParaRPr sz="1200">
              <a:solidFill>
                <a:srgbClr val="121416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121416"/>
              </a:buClr>
              <a:buSzPts val="1200"/>
              <a:buFont typeface="Comfortaa"/>
              <a:buChar char="●"/>
            </a:pPr>
            <a:r>
              <a:rPr lang="en" sz="1200">
                <a:solidFill>
                  <a:srgbClr val="121416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Bulgarians are thieves, it is said that if you want to go to Bulgaria, your car is already there.</a:t>
            </a:r>
            <a:endParaRPr sz="1200">
              <a:solidFill>
                <a:srgbClr val="121416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121416"/>
              </a:buClr>
              <a:buSzPts val="1200"/>
              <a:buFont typeface="Comfortaa"/>
              <a:buChar char="●"/>
            </a:pPr>
            <a:r>
              <a:rPr lang="en" sz="1200">
                <a:solidFill>
                  <a:srgbClr val="121416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Bulgarians hate Serbians.</a:t>
            </a:r>
            <a:endParaRPr sz="1200">
              <a:solidFill>
                <a:srgbClr val="121416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121416"/>
              </a:buClr>
              <a:buSzPts val="1200"/>
              <a:buFont typeface="Comfortaa"/>
              <a:buChar char="●"/>
            </a:pPr>
            <a:r>
              <a:rPr lang="en" sz="1200">
                <a:solidFill>
                  <a:srgbClr val="121416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Bulgarians are not satisfied with their elites.</a:t>
            </a:r>
            <a:endParaRPr sz="1200">
              <a:solidFill>
                <a:srgbClr val="121416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121416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121416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282829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1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rgbClr val="282829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https://bbqboy.net/what-are-croatians-like-the-good-and-the-bad/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http://totalcroatia.eu/funny-croatian-stereotypes-by-regions/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https://www.croatiaweek.com/croatian-stereotypes-regional/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https://www.quora.com/What-are-the-major-stereotypes-people-have-about-Bulgaria-and-to-what-extent-are-they-true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