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handoutMasterIdLst>
    <p:handoutMasterId r:id="rId19"/>
  </p:handoutMasterIdLst>
  <p:sldIdLst>
    <p:sldId id="267" r:id="rId5"/>
    <p:sldId id="268" r:id="rId6"/>
    <p:sldId id="261" r:id="rId7"/>
    <p:sldId id="277" r:id="rId8"/>
    <p:sldId id="269" r:id="rId9"/>
    <p:sldId id="270" r:id="rId10"/>
    <p:sldId id="271" r:id="rId11"/>
    <p:sldId id="272" r:id="rId12"/>
    <p:sldId id="273" r:id="rId13"/>
    <p:sldId id="274" r:id="rId14"/>
    <p:sldId id="275" r:id="rId15"/>
    <p:sldId id="276" r:id="rId16"/>
    <p:sldId id="278" r:id="rId17"/>
  </p:sldIdLst>
  <p:sldSz cx="12192000" cy="6858000"/>
  <p:notesSz cx="6858000" cy="9144000"/>
  <p:defaultTextStyle>
    <a:defPPr rtl="0">
      <a:defRPr lang="bg-bg"/>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6" d="100"/>
          <a:sy n="96" d="100"/>
        </p:scale>
        <p:origin x="36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9C88F1-D106-4EFF-AE22-4E80C5687A16}" type="doc">
      <dgm:prSet loTypeId="urn:microsoft.com/office/officeart/2016/7/layout/RoundedRectangleTimeline" loCatId="process" qsTypeId="urn:microsoft.com/office/officeart/2005/8/quickstyle/simple1" qsCatId="simple" csTypeId="urn:microsoft.com/office/officeart/2005/8/colors/accent0_1" csCatId="mainScheme" phldr="1"/>
      <dgm:spPr/>
      <dgm:t>
        <a:bodyPr rtlCol="0"/>
        <a:lstStyle/>
        <a:p>
          <a:pPr rtl="0"/>
          <a:endParaRPr lang="en-US"/>
        </a:p>
      </dgm:t>
    </dgm:pt>
    <dgm:pt modelId="{8D3F1B84-38B0-4C90-9D78-82C3462F61D7}" type="pres">
      <dgm:prSet presAssocID="{809C88F1-D106-4EFF-AE22-4E80C5687A16}" presName="Name0" presStyleCnt="0">
        <dgm:presLayoutVars>
          <dgm:chMax/>
          <dgm:chPref/>
          <dgm:animLvl val="lvl"/>
        </dgm:presLayoutVars>
      </dgm:prSet>
      <dgm:spPr/>
    </dgm:pt>
  </dgm:ptLst>
  <dgm:cxnLst>
    <dgm:cxn modelId="{696B0852-1862-4489-9462-594360AD9648}" type="presOf" srcId="{809C88F1-D106-4EFF-AE22-4E80C5687A16}" destId="{8D3F1B84-38B0-4C90-9D78-82C3462F61D7}" srcOrd="0"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Заоблена времева линия на правоъгълника"/>
  <dgm:desc val="Използвайте, за да покажете списък на събитията в хронологичен ред. Невидимото поле съдържа описанието, докато датата е показана в правоъгълници, с изключение на първия и последния възел, където ъглите на правоъгълника са закръглени. То може да показва голямо количество текст и дълъг описателен формат на дата."/>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ен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bg-BG" noProof="1"/>
          </a:p>
        </p:txBody>
      </p:sp>
      <p:sp>
        <p:nvSpPr>
          <p:cNvPr id="3" name="Контейнер за 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50873BA-A55D-48EF-A96B-384E44B08454}" type="datetime1">
              <a:rPr lang="bg-BG" noProof="1" smtClean="0"/>
              <a:t>27.4.2021 г.</a:t>
            </a:fld>
            <a:endParaRPr lang="bg-BG" noProof="1"/>
          </a:p>
        </p:txBody>
      </p:sp>
      <p:sp>
        <p:nvSpPr>
          <p:cNvPr id="4" name="Контейнер за долен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bg-BG" noProof="1"/>
          </a:p>
        </p:txBody>
      </p:sp>
      <p:sp>
        <p:nvSpPr>
          <p:cNvPr id="5" name="Контейнер за номер на слайд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6F79B2A-BF25-4862-8EEB-C1ACE5554C14}" type="slidenum">
              <a:rPr lang="bg-BG" noProof="1" smtClean="0"/>
              <a:t>‹#›</a:t>
            </a:fld>
            <a:endParaRPr lang="bg-BG" noProof="1"/>
          </a:p>
        </p:txBody>
      </p:sp>
    </p:spTree>
    <p:extLst>
      <p:ext uri="{BB962C8B-B14F-4D97-AF65-F5344CB8AC3E}">
        <p14:creationId xmlns:p14="http://schemas.microsoft.com/office/powerpoint/2010/main" val="20273556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ен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bg-BG" noProof="1"/>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DC4E1ED-DEFB-4BB7-B730-29AA9B63B763}" type="datetime1">
              <a:rPr lang="bg-BG" noProof="1" smtClean="0"/>
              <a:t>27.4.2021 г.</a:t>
            </a:fld>
            <a:endParaRPr lang="bg-BG" noProof="1"/>
          </a:p>
        </p:txBody>
      </p:sp>
      <p:sp>
        <p:nvSpPr>
          <p:cNvPr id="4" name="Контейнер за изображение на слайд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bg-BG" noProof="1"/>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6" name="Контейнер за долен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bg-BG" noProof="1"/>
          </a:p>
        </p:txBody>
      </p:sp>
      <p:sp>
        <p:nvSpPr>
          <p:cNvPr id="7" name="Контейнер за номер на слайд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2B46F2B-1084-40BA-9F0A-B1F6847335C5}" type="slidenum">
              <a:rPr lang="bg-BG" noProof="1" dirty="0" smtClean="0"/>
              <a:t>‹#›</a:t>
            </a:fld>
            <a:endParaRPr lang="bg-BG" noProof="1"/>
          </a:p>
        </p:txBody>
      </p:sp>
    </p:spTree>
    <p:extLst>
      <p:ext uri="{BB962C8B-B14F-4D97-AF65-F5344CB8AC3E}">
        <p14:creationId xmlns:p14="http://schemas.microsoft.com/office/powerpoint/2010/main" val="38120763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rtlCol="0"/>
          <a:lstStyle/>
          <a:p>
            <a:pPr rtl="0"/>
            <a:endParaRPr lang="bg-BG" noProof="1"/>
          </a:p>
        </p:txBody>
      </p:sp>
      <p:sp>
        <p:nvSpPr>
          <p:cNvPr id="4" name="Контейнер за номер на слайд 3"/>
          <p:cNvSpPr>
            <a:spLocks noGrp="1"/>
          </p:cNvSpPr>
          <p:nvPr>
            <p:ph type="sldNum" sz="quarter" idx="10"/>
          </p:nvPr>
        </p:nvSpPr>
        <p:spPr/>
        <p:txBody>
          <a:bodyPr rtlCol="0"/>
          <a:lstStyle/>
          <a:p>
            <a:pPr rtl="0"/>
            <a:fld id="{62B46F2B-1084-40BA-9F0A-B1F6847335C5}" type="slidenum">
              <a:rPr lang="bg-BG" noProof="1" smtClean="0"/>
              <a:t>1</a:t>
            </a:fld>
            <a:endParaRPr lang="bg-BG" noProof="1"/>
          </a:p>
        </p:txBody>
      </p:sp>
    </p:spTree>
    <p:extLst>
      <p:ext uri="{BB962C8B-B14F-4D97-AF65-F5344CB8AC3E}">
        <p14:creationId xmlns:p14="http://schemas.microsoft.com/office/powerpoint/2010/main" val="337825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rtlCol="0"/>
          <a:lstStyle/>
          <a:p>
            <a:pPr rtl="0"/>
            <a:endParaRPr lang="bg-BG" noProof="1"/>
          </a:p>
        </p:txBody>
      </p:sp>
      <p:sp>
        <p:nvSpPr>
          <p:cNvPr id="4" name="Контейнер за номер на слайд 3"/>
          <p:cNvSpPr>
            <a:spLocks noGrp="1"/>
          </p:cNvSpPr>
          <p:nvPr>
            <p:ph type="sldNum" sz="quarter" idx="10"/>
          </p:nvPr>
        </p:nvSpPr>
        <p:spPr/>
        <p:txBody>
          <a:bodyPr rtlCol="0"/>
          <a:lstStyle/>
          <a:p>
            <a:pPr rtl="0"/>
            <a:fld id="{62B46F2B-1084-40BA-9F0A-B1F6847335C5}" type="slidenum">
              <a:rPr lang="bg-BG" noProof="1" smtClean="0"/>
              <a:t>3</a:t>
            </a:fld>
            <a:endParaRPr lang="bg-BG" noProof="1"/>
          </a:p>
        </p:txBody>
      </p:sp>
    </p:spTree>
    <p:extLst>
      <p:ext uri="{BB962C8B-B14F-4D97-AF65-F5344CB8AC3E}">
        <p14:creationId xmlns:p14="http://schemas.microsoft.com/office/powerpoint/2010/main" val="70155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rtlCol="0"/>
          <a:lstStyle/>
          <a:p>
            <a:pPr rtl="0"/>
            <a:endParaRPr lang="bg-BG" noProof="1"/>
          </a:p>
        </p:txBody>
      </p:sp>
      <p:sp>
        <p:nvSpPr>
          <p:cNvPr id="4" name="Контейнер за номер на слайд 3"/>
          <p:cNvSpPr>
            <a:spLocks noGrp="1"/>
          </p:cNvSpPr>
          <p:nvPr>
            <p:ph type="sldNum" sz="quarter" idx="10"/>
          </p:nvPr>
        </p:nvSpPr>
        <p:spPr/>
        <p:txBody>
          <a:bodyPr rtlCol="0"/>
          <a:lstStyle/>
          <a:p>
            <a:pPr rtl="0"/>
            <a:fld id="{62B46F2B-1084-40BA-9F0A-B1F6847335C5}" type="slidenum">
              <a:rPr lang="bg-BG" noProof="1" smtClean="0"/>
              <a:t>4</a:t>
            </a:fld>
            <a:endParaRPr lang="bg-BG" noProof="1"/>
          </a:p>
        </p:txBody>
      </p:sp>
    </p:spTree>
    <p:extLst>
      <p:ext uri="{BB962C8B-B14F-4D97-AF65-F5344CB8AC3E}">
        <p14:creationId xmlns:p14="http://schemas.microsoft.com/office/powerpoint/2010/main" val="290659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 1"/>
          <p:cNvSpPr>
            <a:spLocks noGrp="1" noRot="1" noChangeAspect="1"/>
          </p:cNvSpPr>
          <p:nvPr>
            <p:ph type="sldImg"/>
          </p:nvPr>
        </p:nvSpPr>
        <p:spPr/>
      </p:sp>
      <p:sp>
        <p:nvSpPr>
          <p:cNvPr id="3" name="Контейнер за бележки 2"/>
          <p:cNvSpPr>
            <a:spLocks noGrp="1"/>
          </p:cNvSpPr>
          <p:nvPr>
            <p:ph type="body" idx="1"/>
          </p:nvPr>
        </p:nvSpPr>
        <p:spPr/>
        <p:txBody>
          <a:bodyPr rtlCol="0"/>
          <a:lstStyle/>
          <a:p>
            <a:pPr rtl="0"/>
            <a:endParaRPr lang="bg-BG" noProof="1"/>
          </a:p>
        </p:txBody>
      </p:sp>
      <p:sp>
        <p:nvSpPr>
          <p:cNvPr id="4" name="Контейнер за номер на слайд 3"/>
          <p:cNvSpPr>
            <a:spLocks noGrp="1"/>
          </p:cNvSpPr>
          <p:nvPr>
            <p:ph type="sldNum" sz="quarter" idx="10"/>
          </p:nvPr>
        </p:nvSpPr>
        <p:spPr/>
        <p:txBody>
          <a:bodyPr rtlCol="0"/>
          <a:lstStyle/>
          <a:p>
            <a:pPr rtl="0"/>
            <a:fld id="{62B46F2B-1084-40BA-9F0A-B1F6847335C5}" type="slidenum">
              <a:rPr lang="bg-BG" noProof="1" smtClean="0"/>
              <a:t>13</a:t>
            </a:fld>
            <a:endParaRPr lang="bg-BG" noProof="1"/>
          </a:p>
        </p:txBody>
      </p:sp>
    </p:spTree>
    <p:extLst>
      <p:ext uri="{BB962C8B-B14F-4D97-AF65-F5344CB8AC3E}">
        <p14:creationId xmlns:p14="http://schemas.microsoft.com/office/powerpoint/2010/main" val="163707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bg>
      <p:bgPr>
        <a:solidFill>
          <a:schemeClr val="accent1"/>
        </a:solidFill>
        <a:effectLst/>
      </p:bgPr>
    </p:bg>
    <p:spTree>
      <p:nvGrpSpPr>
        <p:cNvPr id="1" name=""/>
        <p:cNvGrpSpPr/>
        <p:nvPr/>
      </p:nvGrpSpPr>
      <p:grpSpPr>
        <a:xfrm>
          <a:off x="0" y="0"/>
          <a:ext cx="0" cy="0"/>
          <a:chOff x="0" y="0"/>
          <a:chExt cx="0" cy="0"/>
        </a:xfrm>
      </p:grpSpPr>
      <p:sp>
        <p:nvSpPr>
          <p:cNvPr id="11" name="Свободна линия 6" title="фестониран кръг"/>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Заглавие 1"/>
          <p:cNvSpPr>
            <a:spLocks noGrp="1"/>
          </p:cNvSpPr>
          <p:nvPr>
            <p:ph type="ctrTitle" hasCustomPrompt="1"/>
          </p:nvPr>
        </p:nvSpPr>
        <p:spPr>
          <a:xfrm>
            <a:off x="1078523" y="1098388"/>
            <a:ext cx="10318418" cy="4394988"/>
          </a:xfrm>
        </p:spPr>
        <p:txBody>
          <a:bodyPr rtlCol="0" anchor="ctr">
            <a:noAutofit/>
          </a:bodyPr>
          <a:lstStyle>
            <a:lvl1pPr algn="ctr">
              <a:defRPr sz="10000" spc="800" baseline="0"/>
            </a:lvl1pPr>
          </a:lstStyle>
          <a:p>
            <a:pPr rtl="0"/>
            <a:r>
              <a:rPr lang="bg-BG" noProof="1"/>
              <a:t>Щракнете, за да редактирате стила на заглавието в образеца</a:t>
            </a:r>
          </a:p>
        </p:txBody>
      </p:sp>
      <p:sp>
        <p:nvSpPr>
          <p:cNvPr id="3" name="Подзаглавие 2"/>
          <p:cNvSpPr>
            <a:spLocks noGrp="1"/>
          </p:cNvSpPr>
          <p:nvPr>
            <p:ph type="subTitle" idx="1"/>
          </p:nvPr>
        </p:nvSpPr>
        <p:spPr>
          <a:xfrm>
            <a:off x="2215045" y="5979196"/>
            <a:ext cx="8045373" cy="742279"/>
          </a:xfrm>
        </p:spPr>
        <p:txBody>
          <a:bodyPr rtlCol="0"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bg-BG" noProof="1"/>
              <a:t>Щракнете, за да редактирате стила на подзаглавието в образеца</a:t>
            </a:r>
          </a:p>
        </p:txBody>
      </p:sp>
      <p:sp>
        <p:nvSpPr>
          <p:cNvPr id="4" name="Контейнер за дата 3"/>
          <p:cNvSpPr>
            <a:spLocks noGrp="1"/>
          </p:cNvSpPr>
          <p:nvPr>
            <p:ph type="dt" sz="half" idx="10"/>
          </p:nvPr>
        </p:nvSpPr>
        <p:spPr>
          <a:xfrm>
            <a:off x="1078523" y="6375679"/>
            <a:ext cx="2329722" cy="348462"/>
          </a:xfrm>
        </p:spPr>
        <p:txBody>
          <a:bodyPr rtlCol="0"/>
          <a:lstStyle>
            <a:lvl1pPr>
              <a:defRPr baseline="0">
                <a:solidFill>
                  <a:schemeClr val="accent1">
                    <a:lumMod val="50000"/>
                  </a:schemeClr>
                </a:solidFill>
              </a:defRPr>
            </a:lvl1pPr>
          </a:lstStyle>
          <a:p>
            <a:pPr rtl="0"/>
            <a:fld id="{0D2B00D7-F33E-4321-8752-258011C05DC4}" type="datetime1">
              <a:rPr lang="bg-BG" noProof="1" smtClean="0"/>
              <a:t>27.4.2021 г.</a:t>
            </a:fld>
            <a:endParaRPr lang="bg-BG" noProof="1"/>
          </a:p>
        </p:txBody>
      </p:sp>
      <p:sp>
        <p:nvSpPr>
          <p:cNvPr id="5" name="Контейнер за долен колонтитул 4"/>
          <p:cNvSpPr>
            <a:spLocks noGrp="1"/>
          </p:cNvSpPr>
          <p:nvPr>
            <p:ph type="ftr" sz="quarter" idx="11"/>
          </p:nvPr>
        </p:nvSpPr>
        <p:spPr>
          <a:xfrm>
            <a:off x="4180332" y="6375679"/>
            <a:ext cx="4114800" cy="345796"/>
          </a:xfrm>
        </p:spPr>
        <p:txBody>
          <a:bodyPr rtlCol="0"/>
          <a:lstStyle>
            <a:lvl1pPr>
              <a:defRPr baseline="0">
                <a:solidFill>
                  <a:schemeClr val="accent1">
                    <a:lumMod val="50000"/>
                  </a:schemeClr>
                </a:solidFill>
              </a:defRPr>
            </a:lvl1pPr>
          </a:lstStyle>
          <a:p>
            <a:pPr rtl="0"/>
            <a:endParaRPr lang="bg-BG" noProof="1"/>
          </a:p>
        </p:txBody>
      </p:sp>
      <p:sp>
        <p:nvSpPr>
          <p:cNvPr id="6" name="Контейнер за номер на слайд 5"/>
          <p:cNvSpPr>
            <a:spLocks noGrp="1"/>
          </p:cNvSpPr>
          <p:nvPr>
            <p:ph type="sldNum" sz="quarter" idx="12"/>
          </p:nvPr>
        </p:nvSpPr>
        <p:spPr>
          <a:xfrm>
            <a:off x="9067218" y="6375679"/>
            <a:ext cx="2329723" cy="345796"/>
          </a:xfrm>
        </p:spPr>
        <p:txBody>
          <a:bodyPr rtlCol="0"/>
          <a:lstStyle>
            <a:lvl1pPr>
              <a:defRPr baseline="0">
                <a:solidFill>
                  <a:schemeClr val="accent1">
                    <a:lumMod val="50000"/>
                  </a:schemeClr>
                </a:solidFill>
              </a:defRPr>
            </a:lvl1pPr>
          </a:lstStyle>
          <a:p>
            <a:pPr rtl="0"/>
            <a:fld id="{71766878-3199-4EAB-94E7-2D6D11070E14}" type="slidenum">
              <a:rPr lang="bg-BG" noProof="1" dirty="0" smtClean="0"/>
              <a:pPr rtl="0"/>
              <a:t>‹#›</a:t>
            </a:fld>
            <a:endParaRPr lang="bg-BG" noProof="1"/>
          </a:p>
        </p:txBody>
      </p:sp>
      <p:sp>
        <p:nvSpPr>
          <p:cNvPr id="13" name="Правоъгълник 12" title="граница в левия край"/>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p:txBody>
          <a:bodyPr rtlCol="0"/>
          <a:lstStyle/>
          <a:p>
            <a:pPr rtl="0"/>
            <a:r>
              <a:rPr lang="bg-BG" noProof="1"/>
              <a:t>Щракнете, за да редактирате стила на заглавието в образеца</a:t>
            </a:r>
          </a:p>
        </p:txBody>
      </p:sp>
      <p:sp>
        <p:nvSpPr>
          <p:cNvPr id="3" name="Контейнер за вертикален текст 2"/>
          <p:cNvSpPr>
            <a:spLocks noGrp="1"/>
          </p:cNvSpPr>
          <p:nvPr>
            <p:ph type="body" orient="vert" idx="1" hasCustomPrompt="1"/>
          </p:nvPr>
        </p:nvSpPr>
        <p:spPr/>
        <p:txBody>
          <a:bodyPr vert="eaVert"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4" name="Контейнер за дата 3"/>
          <p:cNvSpPr>
            <a:spLocks noGrp="1"/>
          </p:cNvSpPr>
          <p:nvPr>
            <p:ph type="dt" sz="half" idx="10"/>
          </p:nvPr>
        </p:nvSpPr>
        <p:spPr/>
        <p:txBody>
          <a:bodyPr rtlCol="0"/>
          <a:lstStyle/>
          <a:p>
            <a:pPr rtl="0"/>
            <a:fld id="{286FDA3B-5386-4DC6-A0C5-C2CCCE52BC9E}" type="datetime1">
              <a:rPr lang="bg-BG" noProof="1" smtClean="0"/>
              <a:t>27.4.2021 г.</a:t>
            </a:fld>
            <a:endParaRPr lang="bg-BG" noProof="1"/>
          </a:p>
        </p:txBody>
      </p:sp>
      <p:sp>
        <p:nvSpPr>
          <p:cNvPr id="5" name="Контейнер за долен колонтитул 4"/>
          <p:cNvSpPr>
            <a:spLocks noGrp="1"/>
          </p:cNvSpPr>
          <p:nvPr>
            <p:ph type="ftr" sz="quarter" idx="11"/>
          </p:nvPr>
        </p:nvSpPr>
        <p:spPr/>
        <p:txBody>
          <a:bodyPr rtlCol="0"/>
          <a:lstStyle/>
          <a:p>
            <a:pPr rtl="0"/>
            <a:endParaRPr lang="bg-BG" noProof="1"/>
          </a:p>
        </p:txBody>
      </p:sp>
      <p:sp>
        <p:nvSpPr>
          <p:cNvPr id="6" name="Контейнер за номер на слайд 5"/>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hasCustomPrompt="1"/>
          </p:nvPr>
        </p:nvSpPr>
        <p:spPr>
          <a:xfrm>
            <a:off x="10066321" y="382386"/>
            <a:ext cx="1492132" cy="5600404"/>
          </a:xfrm>
        </p:spPr>
        <p:txBody>
          <a:bodyPr vert="eaVert" rtlCol="0"/>
          <a:lstStyle/>
          <a:p>
            <a:pPr rtl="0"/>
            <a:r>
              <a:rPr lang="bg-BG" noProof="1"/>
              <a:t>Щракнете, за да редактирате стила на заглавието в образеца</a:t>
            </a:r>
          </a:p>
        </p:txBody>
      </p:sp>
      <p:sp>
        <p:nvSpPr>
          <p:cNvPr id="3" name="Контейнер за вертикален текст 2"/>
          <p:cNvSpPr>
            <a:spLocks noGrp="1"/>
          </p:cNvSpPr>
          <p:nvPr>
            <p:ph type="body" orient="vert" idx="1" hasCustomPrompt="1"/>
          </p:nvPr>
        </p:nvSpPr>
        <p:spPr>
          <a:xfrm>
            <a:off x="1257300" y="382385"/>
            <a:ext cx="8392585" cy="5600405"/>
          </a:xfrm>
        </p:spPr>
        <p:txBody>
          <a:bodyPr vert="eaVert"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4" name="Контейнер за дата 3"/>
          <p:cNvSpPr>
            <a:spLocks noGrp="1"/>
          </p:cNvSpPr>
          <p:nvPr>
            <p:ph type="dt" sz="half" idx="10"/>
          </p:nvPr>
        </p:nvSpPr>
        <p:spPr/>
        <p:txBody>
          <a:bodyPr rtlCol="0"/>
          <a:lstStyle/>
          <a:p>
            <a:pPr rtl="0"/>
            <a:fld id="{792B3B1A-CBCB-49C4-AB3D-141C79AFFA57}" type="datetime1">
              <a:rPr lang="bg-BG" noProof="1" smtClean="0"/>
              <a:t>27.4.2021 г.</a:t>
            </a:fld>
            <a:endParaRPr lang="bg-BG" noProof="1"/>
          </a:p>
        </p:txBody>
      </p:sp>
      <p:sp>
        <p:nvSpPr>
          <p:cNvPr id="5" name="Контейнер за долен колонтитул 4"/>
          <p:cNvSpPr>
            <a:spLocks noGrp="1"/>
          </p:cNvSpPr>
          <p:nvPr>
            <p:ph type="ftr" sz="quarter" idx="11"/>
          </p:nvPr>
        </p:nvSpPr>
        <p:spPr/>
        <p:txBody>
          <a:bodyPr rtlCol="0"/>
          <a:lstStyle/>
          <a:p>
            <a:pPr rtl="0"/>
            <a:endParaRPr lang="bg-BG" noProof="1"/>
          </a:p>
        </p:txBody>
      </p:sp>
      <p:sp>
        <p:nvSpPr>
          <p:cNvPr id="6" name="Контейнер за номер на слайд 5"/>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p:txBody>
          <a:bodyPr rtlCol="0"/>
          <a:lstStyle/>
          <a:p>
            <a:pPr rtl="0"/>
            <a:r>
              <a:rPr lang="bg-BG" noProof="1"/>
              <a:t>Щракнете, за да редактирате стила на заглавието в образеца</a:t>
            </a:r>
          </a:p>
        </p:txBody>
      </p:sp>
      <p:sp>
        <p:nvSpPr>
          <p:cNvPr id="3" name="Контейнер на съдържание 2"/>
          <p:cNvSpPr>
            <a:spLocks noGrp="1"/>
          </p:cNvSpPr>
          <p:nvPr>
            <p:ph idx="1" hasCustomPrompt="1"/>
          </p:nvPr>
        </p:nvSpPr>
        <p:spPr/>
        <p:txBody>
          <a:bodyPr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4" name="Контейнер за дата 3"/>
          <p:cNvSpPr>
            <a:spLocks noGrp="1"/>
          </p:cNvSpPr>
          <p:nvPr>
            <p:ph type="dt" sz="half" idx="10"/>
          </p:nvPr>
        </p:nvSpPr>
        <p:spPr/>
        <p:txBody>
          <a:bodyPr rtlCol="0"/>
          <a:lstStyle/>
          <a:p>
            <a:pPr rtl="0"/>
            <a:fld id="{15B24D3C-41CB-428D-AB08-BD893F81EF80}" type="datetime1">
              <a:rPr lang="bg-BG" noProof="1" smtClean="0"/>
              <a:t>27.4.2021 г.</a:t>
            </a:fld>
            <a:endParaRPr lang="bg-BG" noProof="1"/>
          </a:p>
        </p:txBody>
      </p:sp>
      <p:sp>
        <p:nvSpPr>
          <p:cNvPr id="5" name="Контейнер за долен колонтитул 4"/>
          <p:cNvSpPr>
            <a:spLocks noGrp="1"/>
          </p:cNvSpPr>
          <p:nvPr>
            <p:ph type="ftr" sz="quarter" idx="11"/>
          </p:nvPr>
        </p:nvSpPr>
        <p:spPr/>
        <p:txBody>
          <a:bodyPr rtlCol="0"/>
          <a:lstStyle/>
          <a:p>
            <a:pPr rtl="0"/>
            <a:endParaRPr lang="bg-BG" noProof="1"/>
          </a:p>
        </p:txBody>
      </p:sp>
      <p:sp>
        <p:nvSpPr>
          <p:cNvPr id="6" name="Контейнер за номер на слайд 5"/>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лавка на раздел">
    <p:bg>
      <p:bgPr>
        <a:solidFill>
          <a:schemeClr val="bg2"/>
        </a:solidFill>
        <a:effectLst/>
      </p:bgPr>
    </p:bg>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a:xfrm>
            <a:off x="3242929" y="1073888"/>
            <a:ext cx="8187071" cy="4064627"/>
          </a:xfrm>
        </p:spPr>
        <p:txBody>
          <a:bodyPr rtlCol="0" anchor="b">
            <a:normAutofit/>
          </a:bodyPr>
          <a:lstStyle>
            <a:lvl1pPr>
              <a:defRPr sz="8400" spc="800" baseline="0">
                <a:solidFill>
                  <a:schemeClr val="tx2"/>
                </a:solidFill>
              </a:defRPr>
            </a:lvl1pPr>
          </a:lstStyle>
          <a:p>
            <a:pPr rtl="0"/>
            <a:r>
              <a:rPr lang="bg-BG" noProof="1"/>
              <a:t>Щракнете, за да редактирате стила на заглавието в образеца</a:t>
            </a:r>
          </a:p>
        </p:txBody>
      </p:sp>
      <p:sp>
        <p:nvSpPr>
          <p:cNvPr id="3" name="Контейнер за текст 2"/>
          <p:cNvSpPr>
            <a:spLocks noGrp="1"/>
          </p:cNvSpPr>
          <p:nvPr>
            <p:ph type="body" idx="1" hasCustomPrompt="1"/>
          </p:nvPr>
        </p:nvSpPr>
        <p:spPr>
          <a:xfrm>
            <a:off x="3242930" y="5159781"/>
            <a:ext cx="7017488" cy="951135"/>
          </a:xfrm>
        </p:spPr>
        <p:txBody>
          <a:bodyPr rtlCol="0">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bg-BG" noProof="1"/>
              <a:t>Щракнете, за да редактирате стилове на текст в образеца</a:t>
            </a:r>
          </a:p>
        </p:txBody>
      </p:sp>
      <p:sp>
        <p:nvSpPr>
          <p:cNvPr id="4" name="Контейнер за дата 3"/>
          <p:cNvSpPr>
            <a:spLocks noGrp="1"/>
          </p:cNvSpPr>
          <p:nvPr>
            <p:ph type="dt" sz="half" idx="10"/>
          </p:nvPr>
        </p:nvSpPr>
        <p:spPr>
          <a:xfrm>
            <a:off x="3236546" y="6375679"/>
            <a:ext cx="1493947" cy="348462"/>
          </a:xfrm>
        </p:spPr>
        <p:txBody>
          <a:bodyPr rtlCol="0"/>
          <a:lstStyle>
            <a:lvl1pPr>
              <a:defRPr baseline="0">
                <a:solidFill>
                  <a:schemeClr val="tx2"/>
                </a:solidFill>
              </a:defRPr>
            </a:lvl1pPr>
          </a:lstStyle>
          <a:p>
            <a:pPr rtl="0"/>
            <a:fld id="{0A751B0C-BB67-437C-BF36-17FC1FEF799A}" type="datetime1">
              <a:rPr lang="bg-BG" noProof="1" smtClean="0"/>
              <a:t>27.4.2021 г.</a:t>
            </a:fld>
            <a:endParaRPr lang="bg-BG" noProof="1"/>
          </a:p>
        </p:txBody>
      </p:sp>
      <p:sp>
        <p:nvSpPr>
          <p:cNvPr id="5" name="Контейнер за долен колонтитул 4"/>
          <p:cNvSpPr>
            <a:spLocks noGrp="1"/>
          </p:cNvSpPr>
          <p:nvPr>
            <p:ph type="ftr" sz="quarter" idx="11"/>
          </p:nvPr>
        </p:nvSpPr>
        <p:spPr>
          <a:xfrm>
            <a:off x="5279064" y="6375679"/>
            <a:ext cx="4114800" cy="345796"/>
          </a:xfrm>
        </p:spPr>
        <p:txBody>
          <a:bodyPr rtlCol="0"/>
          <a:lstStyle>
            <a:lvl1pPr>
              <a:defRPr baseline="0">
                <a:solidFill>
                  <a:schemeClr val="tx2"/>
                </a:solidFill>
              </a:defRPr>
            </a:lvl1pPr>
          </a:lstStyle>
          <a:p>
            <a:pPr rtl="0"/>
            <a:endParaRPr lang="bg-BG" noProof="1"/>
          </a:p>
        </p:txBody>
      </p:sp>
      <p:sp>
        <p:nvSpPr>
          <p:cNvPr id="6" name="Контейнер за номер на слайд 5"/>
          <p:cNvSpPr>
            <a:spLocks noGrp="1"/>
          </p:cNvSpPr>
          <p:nvPr>
            <p:ph type="sldNum" sz="quarter" idx="12"/>
          </p:nvPr>
        </p:nvSpPr>
        <p:spPr>
          <a:xfrm>
            <a:off x="9942434" y="6375679"/>
            <a:ext cx="1487566" cy="345796"/>
          </a:xfrm>
        </p:spPr>
        <p:txBody>
          <a:bodyPr rtlCol="0"/>
          <a:lstStyle>
            <a:lvl1pPr>
              <a:defRPr baseline="0">
                <a:solidFill>
                  <a:schemeClr val="tx2"/>
                </a:solidFill>
              </a:defRPr>
            </a:lvl1pPr>
          </a:lstStyle>
          <a:p>
            <a:pPr rtl="0"/>
            <a:fld id="{71766878-3199-4EAB-94E7-2D6D11070E14}" type="slidenum">
              <a:rPr lang="bg-BG" noProof="1" dirty="0" smtClean="0"/>
              <a:pPr rtl="0"/>
              <a:t>‹#›</a:t>
            </a:fld>
            <a:endParaRPr lang="bg-BG" noProof="1"/>
          </a:p>
        </p:txBody>
      </p:sp>
      <p:grpSp>
        <p:nvGrpSpPr>
          <p:cNvPr id="7" name="Група 6" title="фигура с ляв фестон"/>
          <p:cNvGrpSpPr/>
          <p:nvPr/>
        </p:nvGrpSpPr>
        <p:grpSpPr>
          <a:xfrm>
            <a:off x="0" y="0"/>
            <a:ext cx="2814638" cy="6858000"/>
            <a:chOff x="0" y="0"/>
            <a:chExt cx="2814638" cy="6858000"/>
          </a:xfrm>
        </p:grpSpPr>
        <p:sp>
          <p:nvSpPr>
            <p:cNvPr id="11" name="Свободна линия 6" title="фигура с ляв фестон"/>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Свободна линия 11" title="вграден ляв фестон"/>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p:txBody>
          <a:bodyPr rtlCol="0"/>
          <a:lstStyle/>
          <a:p>
            <a:pPr rtl="0"/>
            <a:r>
              <a:rPr lang="bg-BG" noProof="1"/>
              <a:t>Щракнете, за да редактирате стила на заглавието в образеца</a:t>
            </a:r>
          </a:p>
        </p:txBody>
      </p:sp>
      <p:sp>
        <p:nvSpPr>
          <p:cNvPr id="3" name="Контейнер на съдържание 2"/>
          <p:cNvSpPr>
            <a:spLocks noGrp="1"/>
          </p:cNvSpPr>
          <p:nvPr>
            <p:ph sz="half" idx="1" hasCustomPrompt="1"/>
          </p:nvPr>
        </p:nvSpPr>
        <p:spPr>
          <a:xfrm>
            <a:off x="1257300" y="2286000"/>
            <a:ext cx="4800600" cy="3619500"/>
          </a:xfrm>
        </p:spPr>
        <p:txBody>
          <a:bodyPr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4" name="Контейнер на съдържание 3"/>
          <p:cNvSpPr>
            <a:spLocks noGrp="1"/>
          </p:cNvSpPr>
          <p:nvPr>
            <p:ph sz="half" idx="2" hasCustomPrompt="1"/>
          </p:nvPr>
        </p:nvSpPr>
        <p:spPr>
          <a:xfrm>
            <a:off x="6647796" y="2286000"/>
            <a:ext cx="4800600" cy="3619500"/>
          </a:xfrm>
        </p:spPr>
        <p:txBody>
          <a:bodyPr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5" name="Контейнер за дата 4"/>
          <p:cNvSpPr>
            <a:spLocks noGrp="1"/>
          </p:cNvSpPr>
          <p:nvPr>
            <p:ph type="dt" sz="half" idx="10"/>
          </p:nvPr>
        </p:nvSpPr>
        <p:spPr/>
        <p:txBody>
          <a:bodyPr rtlCol="0"/>
          <a:lstStyle/>
          <a:p>
            <a:pPr rtl="0"/>
            <a:fld id="{B32F847F-4166-4F17-874F-9009B82C2EF8}" type="datetime1">
              <a:rPr lang="bg-BG" noProof="1" smtClean="0"/>
              <a:t>27.4.2021 г.</a:t>
            </a:fld>
            <a:endParaRPr lang="bg-BG" noProof="1"/>
          </a:p>
        </p:txBody>
      </p:sp>
      <p:sp>
        <p:nvSpPr>
          <p:cNvPr id="6" name="Контейнер за долен колонтитул 5"/>
          <p:cNvSpPr>
            <a:spLocks noGrp="1"/>
          </p:cNvSpPr>
          <p:nvPr>
            <p:ph type="ftr" sz="quarter" idx="11"/>
          </p:nvPr>
        </p:nvSpPr>
        <p:spPr/>
        <p:txBody>
          <a:bodyPr rtlCol="0"/>
          <a:lstStyle/>
          <a:p>
            <a:pPr rtl="0"/>
            <a:endParaRPr lang="bg-BG" noProof="1"/>
          </a:p>
        </p:txBody>
      </p:sp>
      <p:sp>
        <p:nvSpPr>
          <p:cNvPr id="7" name="Контейнер за номер на слайд 6"/>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a:xfrm>
            <a:off x="1252728" y="381000"/>
            <a:ext cx="10172700" cy="1493517"/>
          </a:xfrm>
        </p:spPr>
        <p:txBody>
          <a:bodyPr rtlCol="0"/>
          <a:lstStyle/>
          <a:p>
            <a:pPr rtl="0"/>
            <a:r>
              <a:rPr lang="bg-BG" noProof="1"/>
              <a:t>Щракнете, за да редактирате стила на заглавието в образеца</a:t>
            </a:r>
          </a:p>
        </p:txBody>
      </p:sp>
      <p:sp>
        <p:nvSpPr>
          <p:cNvPr id="3" name="Контейнер за текст 2"/>
          <p:cNvSpPr>
            <a:spLocks noGrp="1"/>
          </p:cNvSpPr>
          <p:nvPr>
            <p:ph type="body" idx="1" hasCustomPrompt="1"/>
          </p:nvPr>
        </p:nvSpPr>
        <p:spPr>
          <a:xfrm>
            <a:off x="1251678"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bg-BG" noProof="1"/>
              <a:t>Щракнете, за да редактирате стилове на текст в образеца</a:t>
            </a:r>
          </a:p>
        </p:txBody>
      </p:sp>
      <p:sp>
        <p:nvSpPr>
          <p:cNvPr id="4" name="Контейнер на съдържание 3"/>
          <p:cNvSpPr>
            <a:spLocks noGrp="1"/>
          </p:cNvSpPr>
          <p:nvPr>
            <p:ph sz="half" idx="2" hasCustomPrompt="1"/>
          </p:nvPr>
        </p:nvSpPr>
        <p:spPr>
          <a:xfrm>
            <a:off x="1257300" y="2909102"/>
            <a:ext cx="4800600" cy="2996398"/>
          </a:xfrm>
        </p:spPr>
        <p:txBody>
          <a:bodyPr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5" name="Контейнер за текст 4"/>
          <p:cNvSpPr>
            <a:spLocks noGrp="1"/>
          </p:cNvSpPr>
          <p:nvPr>
            <p:ph type="body" sz="quarter" idx="3" hasCustomPrompt="1"/>
          </p:nvPr>
        </p:nvSpPr>
        <p:spPr>
          <a:xfrm>
            <a:off x="6633864" y="2199633"/>
            <a:ext cx="4800600" cy="632529"/>
          </a:xfrm>
        </p:spPr>
        <p:txBody>
          <a:bodyPr rtlCol="0"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bg-BG" noProof="1"/>
              <a:t>Щракнете, за да редактирате стилове на текст в образеца</a:t>
            </a:r>
          </a:p>
        </p:txBody>
      </p:sp>
      <p:sp>
        <p:nvSpPr>
          <p:cNvPr id="6" name="Контейнер на съдържание 5"/>
          <p:cNvSpPr>
            <a:spLocks noGrp="1"/>
          </p:cNvSpPr>
          <p:nvPr>
            <p:ph sz="quarter" idx="4" hasCustomPrompt="1"/>
          </p:nvPr>
        </p:nvSpPr>
        <p:spPr>
          <a:xfrm>
            <a:off x="6633864" y="2909102"/>
            <a:ext cx="4800600" cy="2996398"/>
          </a:xfrm>
        </p:spPr>
        <p:txBody>
          <a:bodyPr rtlCol="0"/>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7" name="Контейнер за дата 6"/>
          <p:cNvSpPr>
            <a:spLocks noGrp="1"/>
          </p:cNvSpPr>
          <p:nvPr>
            <p:ph type="dt" sz="half" idx="10"/>
          </p:nvPr>
        </p:nvSpPr>
        <p:spPr/>
        <p:txBody>
          <a:bodyPr rtlCol="0"/>
          <a:lstStyle/>
          <a:p>
            <a:pPr rtl="0"/>
            <a:fld id="{5DD44E94-DE8B-411F-8814-93F6464837C6}" type="datetime1">
              <a:rPr lang="bg-BG" noProof="1" smtClean="0"/>
              <a:t>27.4.2021 г.</a:t>
            </a:fld>
            <a:endParaRPr lang="bg-BG" noProof="1"/>
          </a:p>
        </p:txBody>
      </p:sp>
      <p:sp>
        <p:nvSpPr>
          <p:cNvPr id="8" name="Контейнер за долен колонтитул 7"/>
          <p:cNvSpPr>
            <a:spLocks noGrp="1"/>
          </p:cNvSpPr>
          <p:nvPr>
            <p:ph type="ftr" sz="quarter" idx="11"/>
          </p:nvPr>
        </p:nvSpPr>
        <p:spPr/>
        <p:txBody>
          <a:bodyPr rtlCol="0"/>
          <a:lstStyle/>
          <a:p>
            <a:pPr rtl="0"/>
            <a:endParaRPr lang="bg-BG" noProof="1"/>
          </a:p>
        </p:txBody>
      </p:sp>
      <p:sp>
        <p:nvSpPr>
          <p:cNvPr id="9" name="Контейнер за номер на слайд 8"/>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hasCustomPrompt="1"/>
          </p:nvPr>
        </p:nvSpPr>
        <p:spPr/>
        <p:txBody>
          <a:bodyPr rtlCol="0"/>
          <a:lstStyle/>
          <a:p>
            <a:pPr rtl="0"/>
            <a:r>
              <a:rPr lang="bg-BG" noProof="1"/>
              <a:t>Щракнете, за да редактирате стила на заглавието в образеца</a:t>
            </a:r>
          </a:p>
        </p:txBody>
      </p:sp>
      <p:sp>
        <p:nvSpPr>
          <p:cNvPr id="3" name="Контейнер за дата 2"/>
          <p:cNvSpPr>
            <a:spLocks noGrp="1"/>
          </p:cNvSpPr>
          <p:nvPr>
            <p:ph type="dt" sz="half" idx="10"/>
          </p:nvPr>
        </p:nvSpPr>
        <p:spPr/>
        <p:txBody>
          <a:bodyPr rtlCol="0"/>
          <a:lstStyle/>
          <a:p>
            <a:pPr rtl="0"/>
            <a:fld id="{452FA1F4-EEB8-4AB9-9FAB-82206FF0F7A6}" type="datetime1">
              <a:rPr lang="bg-BG" noProof="1" smtClean="0"/>
              <a:t>27.4.2021 г.</a:t>
            </a:fld>
            <a:endParaRPr lang="bg-BG" noProof="1"/>
          </a:p>
        </p:txBody>
      </p:sp>
      <p:sp>
        <p:nvSpPr>
          <p:cNvPr id="4" name="Контейнер за долен колонтитул 3"/>
          <p:cNvSpPr>
            <a:spLocks noGrp="1"/>
          </p:cNvSpPr>
          <p:nvPr>
            <p:ph type="ftr" sz="quarter" idx="11"/>
          </p:nvPr>
        </p:nvSpPr>
        <p:spPr/>
        <p:txBody>
          <a:bodyPr rtlCol="0"/>
          <a:lstStyle/>
          <a:p>
            <a:pPr rtl="0"/>
            <a:endParaRPr lang="bg-BG" noProof="1"/>
          </a:p>
        </p:txBody>
      </p:sp>
      <p:sp>
        <p:nvSpPr>
          <p:cNvPr id="5" name="Контейнер за номер на слайд 4"/>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но">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rtlCol="0"/>
          <a:lstStyle/>
          <a:p>
            <a:pPr rtl="0"/>
            <a:fld id="{F072BF04-E3F8-44BF-A8BE-05C96BE1151A}" type="datetime1">
              <a:rPr lang="bg-BG" noProof="1" smtClean="0"/>
              <a:t>27.4.2021 г.</a:t>
            </a:fld>
            <a:endParaRPr lang="bg-BG" noProof="1"/>
          </a:p>
        </p:txBody>
      </p:sp>
      <p:sp>
        <p:nvSpPr>
          <p:cNvPr id="3" name="Контейнер за долен колонтитул 2"/>
          <p:cNvSpPr>
            <a:spLocks noGrp="1"/>
          </p:cNvSpPr>
          <p:nvPr>
            <p:ph type="ftr" sz="quarter" idx="11"/>
          </p:nvPr>
        </p:nvSpPr>
        <p:spPr/>
        <p:txBody>
          <a:bodyPr rtlCol="0"/>
          <a:lstStyle/>
          <a:p>
            <a:pPr rtl="0"/>
            <a:endParaRPr lang="bg-BG" noProof="1"/>
          </a:p>
        </p:txBody>
      </p:sp>
      <p:sp>
        <p:nvSpPr>
          <p:cNvPr id="4" name="Контейнер за номер на слайд 3"/>
          <p:cNvSpPr>
            <a:spLocks noGrp="1"/>
          </p:cNvSpPr>
          <p:nvPr>
            <p:ph type="sldNum" sz="quarter" idx="12"/>
          </p:nvPr>
        </p:nvSpPr>
        <p:spPr/>
        <p:txBody>
          <a:bodyPr rtlCol="0"/>
          <a:lstStyle/>
          <a:p>
            <a:pPr rtl="0"/>
            <a:fld id="{71766878-3199-4EAB-94E7-2D6D11070E14}" type="slidenum">
              <a:rPr lang="bg-BG" noProof="1" dirty="0" smtClean="0"/>
              <a:t>‹#›</a:t>
            </a:fld>
            <a:endParaRPr lang="bg-BG"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Съдържание с надпис">
    <p:spTree>
      <p:nvGrpSpPr>
        <p:cNvPr id="1" name=""/>
        <p:cNvGrpSpPr/>
        <p:nvPr/>
      </p:nvGrpSpPr>
      <p:grpSpPr>
        <a:xfrm>
          <a:off x="0" y="0"/>
          <a:ext cx="0" cy="0"/>
          <a:chOff x="0" y="0"/>
          <a:chExt cx="0" cy="0"/>
        </a:xfrm>
      </p:grpSpPr>
      <p:sp>
        <p:nvSpPr>
          <p:cNvPr id="17" name="Свободна линия 11" title="фигура за фон с десен фестон"/>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Заглавие 1"/>
          <p:cNvSpPr>
            <a:spLocks noGrp="1"/>
          </p:cNvSpPr>
          <p:nvPr>
            <p:ph type="title" hasCustomPrompt="1"/>
          </p:nvPr>
        </p:nvSpPr>
        <p:spPr>
          <a:xfrm>
            <a:off x="8337884" y="457199"/>
            <a:ext cx="3092115" cy="1196671"/>
          </a:xfrm>
        </p:spPr>
        <p:txBody>
          <a:bodyPr rtlCol="0" anchor="b">
            <a:normAutofit/>
          </a:bodyPr>
          <a:lstStyle>
            <a:lvl1pPr>
              <a:lnSpc>
                <a:spcPct val="100000"/>
              </a:lnSpc>
              <a:defRPr sz="1900" b="1" i="0" cap="all" spc="300" baseline="0">
                <a:solidFill>
                  <a:schemeClr val="accent1"/>
                </a:solidFill>
                <a:latin typeface="Calibri" panose="020F0502020204030204" pitchFamily="34" charset="0"/>
              </a:defRPr>
            </a:lvl1pPr>
          </a:lstStyle>
          <a:p>
            <a:pPr rtl="0"/>
            <a:r>
              <a:rPr lang="bg-BG" noProof="1"/>
              <a:t>Щракнете, за да редактирате стила на заглавието в образеца</a:t>
            </a:r>
          </a:p>
        </p:txBody>
      </p:sp>
      <p:sp>
        <p:nvSpPr>
          <p:cNvPr id="3" name="Контейнер на съдържание 2"/>
          <p:cNvSpPr>
            <a:spLocks noGrp="1"/>
          </p:cNvSpPr>
          <p:nvPr>
            <p:ph idx="1" hasCustomPrompt="1"/>
          </p:nvPr>
        </p:nvSpPr>
        <p:spPr>
          <a:xfrm>
            <a:off x="765051" y="920377"/>
            <a:ext cx="6158418" cy="4985124"/>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4" name="Контейнер за текст 3"/>
          <p:cNvSpPr>
            <a:spLocks noGrp="1"/>
          </p:cNvSpPr>
          <p:nvPr>
            <p:ph type="body" sz="half" idx="2" hasCustomPrompt="1"/>
          </p:nvPr>
        </p:nvSpPr>
        <p:spPr>
          <a:xfrm>
            <a:off x="8337885" y="1741336"/>
            <a:ext cx="3092115"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bg-BG" noProof="1"/>
              <a:t>Щракнете, за да редактирате стилове на текст в образеца</a:t>
            </a:r>
          </a:p>
        </p:txBody>
      </p:sp>
      <p:sp>
        <p:nvSpPr>
          <p:cNvPr id="5" name="Контейнер за дата 4"/>
          <p:cNvSpPr>
            <a:spLocks noGrp="1"/>
          </p:cNvSpPr>
          <p:nvPr>
            <p:ph type="dt" sz="half" idx="10"/>
          </p:nvPr>
        </p:nvSpPr>
        <p:spPr>
          <a:xfrm>
            <a:off x="765051" y="6375679"/>
            <a:ext cx="1233355" cy="348462"/>
          </a:xfrm>
        </p:spPr>
        <p:txBody>
          <a:bodyPr rtlCol="0"/>
          <a:lstStyle/>
          <a:p>
            <a:pPr rtl="0"/>
            <a:fld id="{FD755A63-67EF-46B2-AC06-DF832930D6AD}" type="datetime1">
              <a:rPr lang="bg-BG" noProof="1" smtClean="0"/>
              <a:t>27.4.2021 г.</a:t>
            </a:fld>
            <a:endParaRPr lang="bg-BG" noProof="1"/>
          </a:p>
        </p:txBody>
      </p:sp>
      <p:sp>
        <p:nvSpPr>
          <p:cNvPr id="6" name="Контейнер за долен колонтитул 5"/>
          <p:cNvSpPr>
            <a:spLocks noGrp="1"/>
          </p:cNvSpPr>
          <p:nvPr>
            <p:ph type="ftr" sz="quarter" idx="11"/>
          </p:nvPr>
        </p:nvSpPr>
        <p:spPr>
          <a:xfrm>
            <a:off x="2103620" y="6375679"/>
            <a:ext cx="3482179" cy="345796"/>
          </a:xfrm>
        </p:spPr>
        <p:txBody>
          <a:bodyPr rtlCol="0"/>
          <a:lstStyle/>
          <a:p>
            <a:pPr rtl="0"/>
            <a:endParaRPr lang="bg-BG" noProof="1"/>
          </a:p>
        </p:txBody>
      </p:sp>
      <p:sp>
        <p:nvSpPr>
          <p:cNvPr id="7" name="Контейнер за номер на слайд 6"/>
          <p:cNvSpPr>
            <a:spLocks noGrp="1"/>
          </p:cNvSpPr>
          <p:nvPr>
            <p:ph type="sldNum" sz="quarter" idx="12"/>
          </p:nvPr>
        </p:nvSpPr>
        <p:spPr>
          <a:xfrm>
            <a:off x="5691014" y="6375679"/>
            <a:ext cx="1232456" cy="345796"/>
          </a:xfrm>
        </p:spPr>
        <p:txBody>
          <a:bodyPr rtlCol="0"/>
          <a:lstStyle/>
          <a:p>
            <a:pPr rtl="0"/>
            <a:fld id="{71766878-3199-4EAB-94E7-2D6D11070E14}" type="slidenum">
              <a:rPr lang="bg-BG" noProof="1" dirty="0" smtClean="0"/>
              <a:t>‹#›</a:t>
            </a:fld>
            <a:endParaRPr lang="bg-BG" noProof="1"/>
          </a:p>
        </p:txBody>
      </p:sp>
      <p:sp>
        <p:nvSpPr>
          <p:cNvPr id="8" name="Правоъгълник 7" title="граница в левия край"/>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Картина с надпис">
    <p:spTree>
      <p:nvGrpSpPr>
        <p:cNvPr id="1" name=""/>
        <p:cNvGrpSpPr/>
        <p:nvPr/>
      </p:nvGrpSpPr>
      <p:grpSpPr>
        <a:xfrm>
          <a:off x="0" y="0"/>
          <a:ext cx="0" cy="0"/>
          <a:chOff x="0" y="0"/>
          <a:chExt cx="0" cy="0"/>
        </a:xfrm>
      </p:grpSpPr>
      <p:sp>
        <p:nvSpPr>
          <p:cNvPr id="3" name="Контейнер за картина 2"/>
          <p:cNvSpPr>
            <a:spLocks noGrp="1" noChangeAspect="1"/>
          </p:cNvSpPr>
          <p:nvPr>
            <p:ph type="pic" idx="1"/>
          </p:nvPr>
        </p:nvSpPr>
        <p:spPr>
          <a:xfrm>
            <a:off x="283464" y="0"/>
            <a:ext cx="7355585" cy="6857999"/>
          </a:xfrm>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bg-BG" noProof="1"/>
              <a:t>Щракнете върху иконата, за да добавите картина</a:t>
            </a:r>
          </a:p>
        </p:txBody>
      </p:sp>
      <p:sp>
        <p:nvSpPr>
          <p:cNvPr id="11" name="Свободна линия 11" title="фигура за фон с десен фестон"/>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Правоъгълник 11" title="граница в левия край"/>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лавие 1"/>
          <p:cNvSpPr>
            <a:spLocks noGrp="1"/>
          </p:cNvSpPr>
          <p:nvPr>
            <p:ph type="title" hasCustomPrompt="1"/>
          </p:nvPr>
        </p:nvSpPr>
        <p:spPr>
          <a:xfrm>
            <a:off x="8337883" y="457200"/>
            <a:ext cx="3092117" cy="1196670"/>
          </a:xfrm>
        </p:spPr>
        <p:txBody>
          <a:bodyPr rtlCol="0" anchor="b">
            <a:normAutofit/>
          </a:bodyPr>
          <a:lstStyle>
            <a:lvl1pPr>
              <a:lnSpc>
                <a:spcPct val="100000"/>
              </a:lnSpc>
              <a:defRPr sz="1900" b="1" i="0" spc="300" baseline="0">
                <a:solidFill>
                  <a:schemeClr val="accent1"/>
                </a:solidFill>
                <a:latin typeface="Calibri" panose="020F0502020204030204" pitchFamily="34" charset="0"/>
              </a:defRPr>
            </a:lvl1pPr>
          </a:lstStyle>
          <a:p>
            <a:pPr rtl="0"/>
            <a:r>
              <a:rPr lang="bg-BG" noProof="1"/>
              <a:t>Щракнете, за да редактирате стила на заглавието в образеца</a:t>
            </a:r>
          </a:p>
        </p:txBody>
      </p:sp>
      <p:sp>
        <p:nvSpPr>
          <p:cNvPr id="4" name="Контейнер за текст 3"/>
          <p:cNvSpPr>
            <a:spLocks noGrp="1"/>
          </p:cNvSpPr>
          <p:nvPr>
            <p:ph type="body" sz="half" idx="2" hasCustomPrompt="1"/>
          </p:nvPr>
        </p:nvSpPr>
        <p:spPr>
          <a:xfrm>
            <a:off x="8337883" y="1741336"/>
            <a:ext cx="3092117" cy="4164164"/>
          </a:xfrm>
        </p:spPr>
        <p:txBody>
          <a:bodyPr rtlCol="0"/>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bg-BG" noProof="1"/>
              <a:t>Щракнете, за да редактирате стилове на текст в образеца</a:t>
            </a:r>
          </a:p>
        </p:txBody>
      </p:sp>
      <p:sp>
        <p:nvSpPr>
          <p:cNvPr id="5" name="Контейнер за дата 4"/>
          <p:cNvSpPr>
            <a:spLocks noGrp="1"/>
          </p:cNvSpPr>
          <p:nvPr>
            <p:ph type="dt" sz="half" idx="10"/>
          </p:nvPr>
        </p:nvSpPr>
        <p:spPr>
          <a:xfrm>
            <a:off x="765950" y="6375679"/>
            <a:ext cx="1232456" cy="348462"/>
          </a:xfrm>
        </p:spPr>
        <p:txBody>
          <a:bodyPr rtlCol="0"/>
          <a:lstStyle/>
          <a:p>
            <a:pPr rtl="0"/>
            <a:fld id="{8412E2AF-4F45-4A2C-A02C-AF79BE4A2105}" type="datetime1">
              <a:rPr lang="bg-BG" noProof="1" smtClean="0"/>
              <a:t>27.4.2021 г.</a:t>
            </a:fld>
            <a:endParaRPr lang="bg-BG" noProof="1"/>
          </a:p>
        </p:txBody>
      </p:sp>
      <p:sp>
        <p:nvSpPr>
          <p:cNvPr id="6" name="Контейнер за долен колонтитул 5"/>
          <p:cNvSpPr>
            <a:spLocks noGrp="1"/>
          </p:cNvSpPr>
          <p:nvPr>
            <p:ph type="ftr" sz="quarter" idx="11"/>
          </p:nvPr>
        </p:nvSpPr>
        <p:spPr>
          <a:xfrm>
            <a:off x="2103621" y="6375679"/>
            <a:ext cx="3482178" cy="345796"/>
          </a:xfrm>
        </p:spPr>
        <p:txBody>
          <a:bodyPr rtlCol="0"/>
          <a:lstStyle/>
          <a:p>
            <a:pPr rtl="0"/>
            <a:endParaRPr lang="bg-BG" noProof="1"/>
          </a:p>
        </p:txBody>
      </p:sp>
      <p:sp>
        <p:nvSpPr>
          <p:cNvPr id="7" name="Контейнер за номер на слайд 6"/>
          <p:cNvSpPr>
            <a:spLocks noGrp="1"/>
          </p:cNvSpPr>
          <p:nvPr>
            <p:ph type="sldNum" sz="quarter" idx="12"/>
          </p:nvPr>
        </p:nvSpPr>
        <p:spPr>
          <a:xfrm>
            <a:off x="5687568" y="6375679"/>
            <a:ext cx="1234440" cy="345796"/>
          </a:xfrm>
        </p:spPr>
        <p:txBody>
          <a:bodyPr rtlCol="0"/>
          <a:lstStyle/>
          <a:p>
            <a:pPr rtl="0"/>
            <a:fld id="{71766878-3199-4EAB-94E7-2D6D11070E14}" type="slidenum">
              <a:rPr lang="bg-BG" noProof="1" dirty="0" smtClean="0"/>
              <a:t>‹#›</a:t>
            </a:fld>
            <a:endParaRPr lang="bg-BG" noProof="1"/>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pPr rtl="0"/>
            <a:r>
              <a:rPr lang="bg-BG" noProof="1"/>
              <a:t>Щракнете, за да редактирате стила на заглавието в образеца</a:t>
            </a:r>
          </a:p>
        </p:txBody>
      </p:sp>
      <p:sp>
        <p:nvSpPr>
          <p:cNvPr id="3" name="Контейнер за текст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rtl="0"/>
            <a:r>
              <a:rPr lang="bg-BG" noProof="1"/>
              <a:t>Щракнете, за да редактирате стилове на текст в образеца</a:t>
            </a:r>
          </a:p>
          <a:p>
            <a:pPr lvl="1" rtl="0"/>
            <a:r>
              <a:rPr lang="bg-BG" noProof="1"/>
              <a:t>Второ ниво</a:t>
            </a:r>
          </a:p>
          <a:p>
            <a:pPr lvl="2" rtl="0"/>
            <a:r>
              <a:rPr lang="bg-BG" noProof="1"/>
              <a:t>Трето ниво</a:t>
            </a:r>
          </a:p>
          <a:p>
            <a:pPr lvl="3" rtl="0"/>
            <a:r>
              <a:rPr lang="bg-BG" noProof="1"/>
              <a:t>Четвърто ниво</a:t>
            </a:r>
          </a:p>
          <a:p>
            <a:pPr lvl="4" rtl="0"/>
            <a:r>
              <a:rPr lang="bg-BG" noProof="1"/>
              <a:t>Пето ниво</a:t>
            </a:r>
          </a:p>
        </p:txBody>
      </p:sp>
      <p:sp>
        <p:nvSpPr>
          <p:cNvPr id="4" name="Контейнер за дата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latin typeface="Calibri" panose="020F0502020204030204" pitchFamily="34" charset="0"/>
              </a:defRPr>
            </a:lvl1pPr>
          </a:lstStyle>
          <a:p>
            <a:fld id="{E10937AF-25F6-42E8-832C-E71D05811910}" type="datetime1">
              <a:rPr lang="bg-BG" noProof="1" smtClean="0"/>
              <a:pPr/>
              <a:t>27.4.2021 г.</a:t>
            </a:fld>
            <a:endParaRPr lang="bg-BG" noProof="1"/>
          </a:p>
        </p:txBody>
      </p:sp>
      <p:sp>
        <p:nvSpPr>
          <p:cNvPr id="5" name="Контейнер за долен колонтитул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latin typeface="Calibri" panose="020F0502020204030204" pitchFamily="34" charset="0"/>
              </a:defRPr>
            </a:lvl1pPr>
          </a:lstStyle>
          <a:p>
            <a:endParaRPr lang="bg-BG" noProof="1"/>
          </a:p>
        </p:txBody>
      </p:sp>
      <p:sp>
        <p:nvSpPr>
          <p:cNvPr id="6" name="Контейнер за номер на слайд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latin typeface="Calibri" panose="020F0502020204030204" pitchFamily="34" charset="0"/>
              </a:defRPr>
            </a:lvl1pPr>
          </a:lstStyle>
          <a:p>
            <a:fld id="{71766878-3199-4EAB-94E7-2D6D11070E14}" type="slidenum">
              <a:rPr lang="bg-BG" noProof="1" smtClean="0"/>
              <a:pPr/>
              <a:t>‹#›</a:t>
            </a:fld>
            <a:endParaRPr lang="bg-BG" noProof="1"/>
          </a:p>
        </p:txBody>
      </p:sp>
      <p:sp>
        <p:nvSpPr>
          <p:cNvPr id="11" name="Свободна линия 6" title="край с ляв фестон"/>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Правоъгълник 11" title="граница в десния край"/>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Calibri" panose="020F0502020204030204" pitchFamily="34" charset="0"/>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Calibri" panose="020F0502020204030204" pitchFamily="34" charset="0"/>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Calibri" panose="020F0502020204030204" pitchFamily="34" charset="0"/>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Calibri" panose="020F0502020204030204" pitchFamily="34" charset="0"/>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Calibri" panose="020F0502020204030204" pitchFamily="34" charset="0"/>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3.xml"/><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Правоъгълник 16">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bg-BG" noProof="1">
              <a:latin typeface="Calibri" panose="020F0502020204030204" pitchFamily="34" charset="0"/>
            </a:endParaRPr>
          </a:p>
        </p:txBody>
      </p:sp>
      <p:sp>
        <p:nvSpPr>
          <p:cNvPr id="2" name="Заглавие 1">
            <a:extLst>
              <a:ext uri="{FF2B5EF4-FFF2-40B4-BE49-F238E27FC236}">
                <a16:creationId xmlns:a16="http://schemas.microsoft.com/office/drawing/2014/main" id="{C36A1A43-B750-4259-AA02-68777493B108}"/>
              </a:ext>
            </a:extLst>
          </p:cNvPr>
          <p:cNvSpPr>
            <a:spLocks noGrp="1"/>
          </p:cNvSpPr>
          <p:nvPr>
            <p:ph type="ctrTitle"/>
          </p:nvPr>
        </p:nvSpPr>
        <p:spPr>
          <a:xfrm>
            <a:off x="88378" y="-41141"/>
            <a:ext cx="6864145" cy="4504620"/>
          </a:xfrm>
        </p:spPr>
        <p:txBody>
          <a:bodyPr rtlCol="0">
            <a:noAutofit/>
          </a:bodyPr>
          <a:lstStyle/>
          <a:p>
            <a:r>
              <a:rPr lang="en-US" sz="3200" dirty="0"/>
              <a:t>MIGRATION</a:t>
            </a:r>
            <a:br>
              <a:rPr lang="bg-BG" sz="3200" dirty="0"/>
            </a:br>
            <a:r>
              <a:rPr lang="en-US" sz="3200" dirty="0"/>
              <a:t>Interview </a:t>
            </a:r>
            <a:br>
              <a:rPr lang="en-US" sz="3200" dirty="0"/>
            </a:br>
            <a:r>
              <a:rPr lang="en-US" sz="3200" dirty="0"/>
              <a:t>with Mr. </a:t>
            </a:r>
            <a:r>
              <a:rPr lang="en-US" sz="3200" dirty="0" err="1"/>
              <a:t>Yavor</a:t>
            </a:r>
            <a:r>
              <a:rPr lang="en-US" sz="3200" dirty="0"/>
              <a:t> </a:t>
            </a:r>
            <a:r>
              <a:rPr lang="en-US" sz="3200" dirty="0" err="1"/>
              <a:t>Bonev</a:t>
            </a:r>
            <a:br>
              <a:rPr lang="en-US" sz="3200" dirty="0"/>
            </a:br>
            <a:r>
              <a:rPr lang="en-US" sz="3200" dirty="0"/>
              <a:t>Junior Police Inspector in the Sofia Directorate of the Interior, Migration Department</a:t>
            </a:r>
            <a:endParaRPr lang="bg-BG" sz="3200" noProof="1"/>
          </a:p>
        </p:txBody>
      </p:sp>
      <p:sp>
        <p:nvSpPr>
          <p:cNvPr id="19" name="Свободна линия: Фигура 18">
            <a:extLst>
              <a:ext uri="{FF2B5EF4-FFF2-40B4-BE49-F238E27FC236}">
                <a16:creationId xmlns:a16="http://schemas.microsoft.com/office/drawing/2014/main" id="{3242CC7A-3D6E-47A4-B9D1-860978459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bg-BG" noProof="1">
              <a:latin typeface="Calibri" panose="020F0502020204030204" pitchFamily="34" charset="0"/>
            </a:endParaRPr>
          </a:p>
        </p:txBody>
      </p:sp>
      <p:pic>
        <p:nvPicPr>
          <p:cNvPr id="7" name="Картина 6" descr="отражение в локва от някой, който бяга">
            <a:extLst>
              <a:ext uri="{FF2B5EF4-FFF2-40B4-BE49-F238E27FC236}">
                <a16:creationId xmlns:a16="http://schemas.microsoft.com/office/drawing/2014/main" id="{F92AED05-CE03-4017-91A7-1CB221B81A2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
          <a:stretch/>
        </p:blipFill>
        <p:spPr>
          <a:xfrm>
            <a:off x="6909478" y="10"/>
            <a:ext cx="5282519" cy="685799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p:spPr>
      </p:pic>
      <p:sp>
        <p:nvSpPr>
          <p:cNvPr id="5" name="Подзаглавие 4">
            <a:extLst>
              <a:ext uri="{FF2B5EF4-FFF2-40B4-BE49-F238E27FC236}">
                <a16:creationId xmlns:a16="http://schemas.microsoft.com/office/drawing/2014/main" id="{32C546FD-57C6-4525-8DA4-13F773DD6B89}"/>
              </a:ext>
            </a:extLst>
          </p:cNvPr>
          <p:cNvSpPr>
            <a:spLocks noGrp="1"/>
          </p:cNvSpPr>
          <p:nvPr>
            <p:ph type="subTitle" idx="1"/>
          </p:nvPr>
        </p:nvSpPr>
        <p:spPr>
          <a:xfrm>
            <a:off x="418032" y="5721632"/>
            <a:ext cx="6204838" cy="742279"/>
          </a:xfrm>
        </p:spPr>
        <p:txBody>
          <a:bodyPr>
            <a:normAutofit fontScale="70000" lnSpcReduction="20000"/>
          </a:bodyPr>
          <a:lstStyle/>
          <a:p>
            <a:r>
              <a:rPr lang="en-US" b="0" i="0" dirty="0">
                <a:solidFill>
                  <a:srgbClr val="333333"/>
                </a:solidFill>
                <a:effectLst/>
                <a:latin typeface="Open Sans" panose="020B0604020202020204" pitchFamily="34" charset="0"/>
              </a:rPr>
              <a:t>The project</a:t>
            </a:r>
            <a:r>
              <a:rPr lang="bg-BG" b="0" i="0" dirty="0">
                <a:solidFill>
                  <a:srgbClr val="333333"/>
                </a:solidFill>
                <a:effectLst/>
                <a:latin typeface="Open Sans" panose="020B0604020202020204" pitchFamily="34" charset="0"/>
              </a:rPr>
              <a:t> </a:t>
            </a:r>
            <a:r>
              <a:rPr lang="bg-BG" b="0" dirty="0">
                <a:solidFill>
                  <a:srgbClr val="333333"/>
                </a:solidFill>
                <a:latin typeface="Open Sans" panose="020B0604020202020204" pitchFamily="34" charset="0"/>
              </a:rPr>
              <a:t>„</a:t>
            </a:r>
            <a:r>
              <a:rPr lang="en-US" b="0" i="0" dirty="0">
                <a:solidFill>
                  <a:srgbClr val="333333"/>
                </a:solidFill>
                <a:effectLst/>
                <a:latin typeface="Open Sans" panose="020B0604020202020204" pitchFamily="34" charset="0"/>
              </a:rPr>
              <a:t>Research, Discuss, Grow: Becoming Citizens</a:t>
            </a:r>
            <a:r>
              <a:rPr lang="bg-BG" b="0" i="0" dirty="0">
                <a:solidFill>
                  <a:srgbClr val="333333"/>
                </a:solidFill>
                <a:effectLst/>
                <a:latin typeface="Open Sans" panose="020B0604020202020204" pitchFamily="34" charset="0"/>
              </a:rPr>
              <a:t>“</a:t>
            </a:r>
            <a:endParaRPr lang="bg-BG" b="0" dirty="0">
              <a:solidFill>
                <a:srgbClr val="333333"/>
              </a:solidFill>
              <a:latin typeface="Open Sans" panose="020B0604020202020204" pitchFamily="34" charset="0"/>
            </a:endParaRPr>
          </a:p>
          <a:p>
            <a:r>
              <a:rPr lang="bg-BG" b="0" i="0" dirty="0">
                <a:solidFill>
                  <a:srgbClr val="333333"/>
                </a:solidFill>
                <a:effectLst/>
                <a:latin typeface="Open Sans" panose="020B0604020202020204" pitchFamily="34" charset="0"/>
              </a:rPr>
              <a:t>№</a:t>
            </a:r>
            <a:r>
              <a:rPr lang="en-US" b="0" i="0" dirty="0">
                <a:solidFill>
                  <a:srgbClr val="333333"/>
                </a:solidFill>
                <a:effectLst/>
                <a:latin typeface="Open Sans" panose="020B0606030504020204" pitchFamily="34" charset="0"/>
              </a:rPr>
              <a:t>2020-1-HR01-KA229-077823_4</a:t>
            </a:r>
            <a:endParaRPr lang="bg-BG" dirty="0"/>
          </a:p>
        </p:txBody>
      </p:sp>
      <p:pic>
        <p:nvPicPr>
          <p:cNvPr id="8" name="Картина 7" descr="Картина, която съдържа текст, екран, устройство, калибър&#10;&#10;Описанието е генерирано автоматично">
            <a:extLst>
              <a:ext uri="{FF2B5EF4-FFF2-40B4-BE49-F238E27FC236}">
                <a16:creationId xmlns:a16="http://schemas.microsoft.com/office/drawing/2014/main" id="{D8534FDB-4977-45F1-9325-2F5C55DD20C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99225" y="4256814"/>
            <a:ext cx="2075538" cy="1338044"/>
          </a:xfrm>
          <a:prstGeom prst="rect">
            <a:avLst/>
          </a:prstGeom>
        </p:spPr>
      </p:pic>
      <p:pic>
        <p:nvPicPr>
          <p:cNvPr id="10" name="Картина 9">
            <a:extLst>
              <a:ext uri="{FF2B5EF4-FFF2-40B4-BE49-F238E27FC236}">
                <a16:creationId xmlns:a16="http://schemas.microsoft.com/office/drawing/2014/main" id="{848AB8A1-E35F-4C8E-BE35-F49C5687CC1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781171" y="3911329"/>
            <a:ext cx="1841699" cy="1104300"/>
          </a:xfrm>
          <a:prstGeom prst="rect">
            <a:avLst/>
          </a:prstGeom>
        </p:spPr>
      </p:pic>
      <p:pic>
        <p:nvPicPr>
          <p:cNvPr id="12" name="Картина 11" descr="Картина, която съдържа текст&#10;&#10;Описанието е генерирано автоматично">
            <a:extLst>
              <a:ext uri="{FF2B5EF4-FFF2-40B4-BE49-F238E27FC236}">
                <a16:creationId xmlns:a16="http://schemas.microsoft.com/office/drawing/2014/main" id="{B067DBB7-9B87-44B9-A205-FF7C9FEF768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26167" y="3962756"/>
            <a:ext cx="2924064" cy="835234"/>
          </a:xfrm>
          <a:prstGeom prst="rect">
            <a:avLst/>
          </a:prstGeom>
        </p:spPr>
      </p:pic>
    </p:spTree>
    <p:extLst>
      <p:ext uri="{BB962C8B-B14F-4D97-AF65-F5344CB8AC3E}">
        <p14:creationId xmlns:p14="http://schemas.microsoft.com/office/powerpoint/2010/main" val="2718279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C4F2247-3531-48AE-A121-A9F85C04C116}"/>
              </a:ext>
            </a:extLst>
          </p:cNvPr>
          <p:cNvSpPr>
            <a:spLocks noGrp="1"/>
          </p:cNvSpPr>
          <p:nvPr>
            <p:ph type="title"/>
          </p:nvPr>
        </p:nvSpPr>
        <p:spPr>
          <a:xfrm>
            <a:off x="2815091" y="411158"/>
            <a:ext cx="8187071" cy="2759881"/>
          </a:xfrm>
        </p:spPr>
        <p:txBody>
          <a:bodyPr>
            <a:normAutofit/>
          </a:bodyPr>
          <a:lstStyle/>
          <a:p>
            <a:r>
              <a:rPr lang="en-US" sz="4800" dirty="0"/>
              <a:t>What is Bulgaria's policy towards migration and those who remain?</a:t>
            </a:r>
            <a:endParaRPr lang="bg-BG" sz="4800" dirty="0"/>
          </a:p>
        </p:txBody>
      </p:sp>
      <p:sp>
        <p:nvSpPr>
          <p:cNvPr id="3" name="Текстов контейнер 2">
            <a:extLst>
              <a:ext uri="{FF2B5EF4-FFF2-40B4-BE49-F238E27FC236}">
                <a16:creationId xmlns:a16="http://schemas.microsoft.com/office/drawing/2014/main" id="{EA28E749-9253-4856-853B-C416A67BF21C}"/>
              </a:ext>
            </a:extLst>
          </p:cNvPr>
          <p:cNvSpPr>
            <a:spLocks noGrp="1"/>
          </p:cNvSpPr>
          <p:nvPr>
            <p:ph type="body" idx="1"/>
          </p:nvPr>
        </p:nvSpPr>
        <p:spPr>
          <a:xfrm>
            <a:off x="2815091" y="3429000"/>
            <a:ext cx="5077399" cy="3017842"/>
          </a:xfrm>
        </p:spPr>
        <p:txBody>
          <a:bodyPr>
            <a:noAutofit/>
          </a:bodyPr>
          <a:lstStyle/>
          <a:p>
            <a:r>
              <a:rPr lang="en-US" sz="1400" dirty="0"/>
              <a:t>There is an International Organization for Migration in Bulgaria, which provides minimal assistance from European funds. Our policy is to return to their country of origin.</a:t>
            </a:r>
          </a:p>
          <a:p>
            <a:r>
              <a:rPr lang="en-US" sz="1400" dirty="0"/>
              <a:t>Caritas Sofia is the largest charity with a center for the integration of refugees and migrants in Sofia. They help migrants receive legal assistance during their stay. They provide food and housing for a short time.</a:t>
            </a:r>
            <a:endParaRPr lang="bg-BG" sz="1400" dirty="0"/>
          </a:p>
          <a:p>
            <a:endParaRPr lang="bg-BG" sz="1400" dirty="0"/>
          </a:p>
        </p:txBody>
      </p:sp>
      <p:pic>
        <p:nvPicPr>
          <p:cNvPr id="5" name="Картина 4" descr="Картина, която съдържа текст, закрито, лице, кухня&#10;&#10;Описанието е генерирано автоматично">
            <a:extLst>
              <a:ext uri="{FF2B5EF4-FFF2-40B4-BE49-F238E27FC236}">
                <a16:creationId xmlns:a16="http://schemas.microsoft.com/office/drawing/2014/main" id="{E0CAFB58-B6FA-4BD8-A291-0E2F4386F6D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08597" y="2838275"/>
            <a:ext cx="4150415" cy="33203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904213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217FC7EC-6A69-44C0-A762-BAB5010ADECC}"/>
              </a:ext>
            </a:extLst>
          </p:cNvPr>
          <p:cNvSpPr>
            <a:spLocks noGrp="1"/>
          </p:cNvSpPr>
          <p:nvPr>
            <p:ph type="title"/>
          </p:nvPr>
        </p:nvSpPr>
        <p:spPr>
          <a:xfrm>
            <a:off x="2630533" y="612494"/>
            <a:ext cx="8187071" cy="1904204"/>
          </a:xfrm>
        </p:spPr>
        <p:txBody>
          <a:bodyPr>
            <a:normAutofit/>
          </a:bodyPr>
          <a:lstStyle/>
          <a:p>
            <a:r>
              <a:rPr lang="en-US" sz="4800" dirty="0"/>
              <a:t>Why do Bulgarians leave the country?</a:t>
            </a:r>
            <a:endParaRPr lang="bg-BG" sz="4800" dirty="0"/>
          </a:p>
        </p:txBody>
      </p:sp>
      <p:sp>
        <p:nvSpPr>
          <p:cNvPr id="3" name="Текстов контейнер 2">
            <a:extLst>
              <a:ext uri="{FF2B5EF4-FFF2-40B4-BE49-F238E27FC236}">
                <a16:creationId xmlns:a16="http://schemas.microsoft.com/office/drawing/2014/main" id="{1E6EAF79-5187-4D41-A950-15C20BA10153}"/>
              </a:ext>
            </a:extLst>
          </p:cNvPr>
          <p:cNvSpPr>
            <a:spLocks noGrp="1"/>
          </p:cNvSpPr>
          <p:nvPr>
            <p:ph type="body" idx="1"/>
          </p:nvPr>
        </p:nvSpPr>
        <p:spPr>
          <a:xfrm>
            <a:off x="6392411" y="2761788"/>
            <a:ext cx="5680028" cy="3159029"/>
          </a:xfrm>
        </p:spPr>
        <p:txBody>
          <a:bodyPr>
            <a:noAutofit/>
          </a:bodyPr>
          <a:lstStyle/>
          <a:p>
            <a:r>
              <a:rPr lang="en-US" sz="1900" dirty="0"/>
              <a:t>Mostly young people emigrate, looking for better career development, high social benefits, financial security, a calmer life.</a:t>
            </a:r>
          </a:p>
          <a:p>
            <a:r>
              <a:rPr lang="en-US" sz="1900" dirty="0"/>
              <a:t>Upon completion of higher education in Bulgaria, in order to hire an employee, professional experience is required, which cannot be acquired during the training. Abroad, they are immediately given a chance to work.</a:t>
            </a:r>
            <a:endParaRPr lang="bg-BG" sz="1900" dirty="0"/>
          </a:p>
          <a:p>
            <a:endParaRPr lang="bg-BG" sz="1900" dirty="0"/>
          </a:p>
        </p:txBody>
      </p:sp>
      <p:pic>
        <p:nvPicPr>
          <p:cNvPr id="5" name="Картина 4" descr="Картина, която съдържа закрито, багаж, лице&#10;&#10;Описанието е генерирано автоматично">
            <a:extLst>
              <a:ext uri="{FF2B5EF4-FFF2-40B4-BE49-F238E27FC236}">
                <a16:creationId xmlns:a16="http://schemas.microsoft.com/office/drawing/2014/main" id="{55CBBD31-E762-4095-8D2D-7DF477F05328}"/>
              </a:ext>
            </a:extLst>
          </p:cNvPr>
          <p:cNvPicPr>
            <a:picLocks noChangeAspect="1"/>
          </p:cNvPicPr>
          <p:nvPr/>
        </p:nvPicPr>
        <p:blipFill>
          <a:blip r:embed="rId2"/>
          <a:stretch>
            <a:fillRect/>
          </a:stretch>
        </p:blipFill>
        <p:spPr>
          <a:xfrm>
            <a:off x="2630533" y="3745974"/>
            <a:ext cx="3665465" cy="217484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596284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975607CC-0B18-483E-BD36-85087E3BE707}"/>
              </a:ext>
            </a:extLst>
          </p:cNvPr>
          <p:cNvSpPr>
            <a:spLocks noGrp="1"/>
          </p:cNvSpPr>
          <p:nvPr>
            <p:ph type="title"/>
          </p:nvPr>
        </p:nvSpPr>
        <p:spPr>
          <a:xfrm>
            <a:off x="2546512" y="78290"/>
            <a:ext cx="8187071" cy="1719646"/>
          </a:xfrm>
        </p:spPr>
        <p:txBody>
          <a:bodyPr>
            <a:normAutofit/>
          </a:bodyPr>
          <a:lstStyle/>
          <a:p>
            <a:r>
              <a:rPr lang="en-US" sz="4800" dirty="0"/>
              <a:t>Bulgaria's policy towards migrants</a:t>
            </a:r>
            <a:endParaRPr lang="bg-BG" sz="4800" dirty="0"/>
          </a:p>
        </p:txBody>
      </p:sp>
      <p:sp>
        <p:nvSpPr>
          <p:cNvPr id="3" name="Текстов контейнер 2">
            <a:extLst>
              <a:ext uri="{FF2B5EF4-FFF2-40B4-BE49-F238E27FC236}">
                <a16:creationId xmlns:a16="http://schemas.microsoft.com/office/drawing/2014/main" id="{0D289918-4C32-485D-9971-77DFF9C54846}"/>
              </a:ext>
            </a:extLst>
          </p:cNvPr>
          <p:cNvSpPr>
            <a:spLocks noGrp="1"/>
          </p:cNvSpPr>
          <p:nvPr>
            <p:ph type="body" idx="1"/>
          </p:nvPr>
        </p:nvSpPr>
        <p:spPr>
          <a:xfrm>
            <a:off x="2998116" y="1870989"/>
            <a:ext cx="8654191" cy="2423867"/>
          </a:xfrm>
        </p:spPr>
        <p:txBody>
          <a:bodyPr>
            <a:normAutofit fontScale="25000" lnSpcReduction="20000"/>
          </a:bodyPr>
          <a:lstStyle/>
          <a:p>
            <a:r>
              <a:rPr lang="en-US" sz="5800" dirty="0"/>
              <a:t>Bulgaria is part of the European Union and complies with the Law on the Entry, Residence and Departure of the Republic of Bulgaria of Citizens of the European Union and Members of Their Families.</a:t>
            </a:r>
          </a:p>
          <a:p>
            <a:r>
              <a:rPr lang="en-US" sz="5800" dirty="0"/>
              <a:t>Bulgaria is a country that has always been tolerant of all cultures and religions.</a:t>
            </a:r>
          </a:p>
          <a:p>
            <a:r>
              <a:rPr lang="en-US" sz="5800" dirty="0"/>
              <a:t>Sofia is the only capital in the world where an Orthodox and a Catholic church, a mosque and a synagogue stand close together.</a:t>
            </a:r>
            <a:endParaRPr lang="bg-BG" sz="5800" dirty="0"/>
          </a:p>
          <a:p>
            <a:endParaRPr lang="bg-BG" dirty="0"/>
          </a:p>
        </p:txBody>
      </p:sp>
      <p:pic>
        <p:nvPicPr>
          <p:cNvPr id="5" name="Картина 4" descr="Картина, която съдържа небе, открито, джамия, място за поклонение&#10;&#10;Описанието е генерирано автоматично">
            <a:extLst>
              <a:ext uri="{FF2B5EF4-FFF2-40B4-BE49-F238E27FC236}">
                <a16:creationId xmlns:a16="http://schemas.microsoft.com/office/drawing/2014/main" id="{5CB6FE7C-C095-4CC5-88EA-6F689F46667B}"/>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38155" y="3829106"/>
            <a:ext cx="2100127" cy="2019645"/>
          </a:xfrm>
          <a:prstGeom prst="ellipse">
            <a:avLst/>
          </a:prstGeom>
          <a:ln w="3175"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7" name="Картина 6" descr="Картина, която съдържа открито, сграда, небе, дърво&#10;&#10;Описанието е генерирано автоматично">
            <a:extLst>
              <a:ext uri="{FF2B5EF4-FFF2-40B4-BE49-F238E27FC236}">
                <a16:creationId xmlns:a16="http://schemas.microsoft.com/office/drawing/2014/main" id="{1F64B972-CCB6-47E1-8C04-E639650339A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94492" y="4277026"/>
            <a:ext cx="2497508" cy="1877688"/>
          </a:xfrm>
          <a:prstGeom prst="ellipse">
            <a:avLst/>
          </a:prstGeom>
          <a:ln w="3175"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9" name="Картина 8" descr="Картина, която съдържа сграда, открито, кула, правителствена сграда&#10;&#10;Описанието е генерирано автоматично">
            <a:extLst>
              <a:ext uri="{FF2B5EF4-FFF2-40B4-BE49-F238E27FC236}">
                <a16:creationId xmlns:a16="http://schemas.microsoft.com/office/drawing/2014/main" id="{75A7C1B9-2807-4F46-8333-D995BEBB6F2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712672" y="4436197"/>
            <a:ext cx="2497508" cy="1885550"/>
          </a:xfrm>
          <a:prstGeom prst="ellipse">
            <a:avLst/>
          </a:prstGeom>
          <a:ln w="3175"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1" name="Картина 10" descr="Картина, която съдържа дърво, открито, сграда, стара&#10;&#10;Описанието е генерирано автоматично">
            <a:extLst>
              <a:ext uri="{FF2B5EF4-FFF2-40B4-BE49-F238E27FC236}">
                <a16:creationId xmlns:a16="http://schemas.microsoft.com/office/drawing/2014/main" id="{CF9D24DB-7946-4A49-BC20-DBDB2310D17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546512" y="3829106"/>
            <a:ext cx="1938184" cy="1976948"/>
          </a:xfrm>
          <a:prstGeom prst="ellipse">
            <a:avLst/>
          </a:prstGeom>
          <a:ln w="3175"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3" name="Текстово поле 12">
            <a:extLst>
              <a:ext uri="{FF2B5EF4-FFF2-40B4-BE49-F238E27FC236}">
                <a16:creationId xmlns:a16="http://schemas.microsoft.com/office/drawing/2014/main" id="{00FD3B04-7937-4A04-B283-9E7B59E5BF51}"/>
              </a:ext>
            </a:extLst>
          </p:cNvPr>
          <p:cNvSpPr txBox="1"/>
          <p:nvPr/>
        </p:nvSpPr>
        <p:spPr>
          <a:xfrm>
            <a:off x="2574919" y="5848751"/>
            <a:ext cx="2023765" cy="369332"/>
          </a:xfrm>
          <a:prstGeom prst="rect">
            <a:avLst/>
          </a:prstGeom>
          <a:noFill/>
        </p:spPr>
        <p:txBody>
          <a:bodyPr wrap="square">
            <a:spAutoFit/>
          </a:bodyPr>
          <a:lstStyle/>
          <a:p>
            <a:r>
              <a:rPr lang="en-US" dirty="0"/>
              <a:t>Orthodox Church</a:t>
            </a:r>
            <a:endParaRPr lang="bg-BG" dirty="0"/>
          </a:p>
        </p:txBody>
      </p:sp>
      <p:sp>
        <p:nvSpPr>
          <p:cNvPr id="15" name="Текстово поле 14">
            <a:extLst>
              <a:ext uri="{FF2B5EF4-FFF2-40B4-BE49-F238E27FC236}">
                <a16:creationId xmlns:a16="http://schemas.microsoft.com/office/drawing/2014/main" id="{EC647EFE-85E2-430A-8F63-057A26FD91F9}"/>
              </a:ext>
            </a:extLst>
          </p:cNvPr>
          <p:cNvSpPr txBox="1"/>
          <p:nvPr/>
        </p:nvSpPr>
        <p:spPr>
          <a:xfrm>
            <a:off x="5312327" y="6292072"/>
            <a:ext cx="1298197" cy="369332"/>
          </a:xfrm>
          <a:prstGeom prst="rect">
            <a:avLst/>
          </a:prstGeom>
          <a:noFill/>
        </p:spPr>
        <p:txBody>
          <a:bodyPr wrap="square">
            <a:spAutoFit/>
          </a:bodyPr>
          <a:lstStyle/>
          <a:p>
            <a:r>
              <a:rPr lang="bg-BG" dirty="0" err="1"/>
              <a:t>Synagogue</a:t>
            </a:r>
            <a:endParaRPr lang="bg-BG" dirty="0"/>
          </a:p>
        </p:txBody>
      </p:sp>
      <p:sp>
        <p:nvSpPr>
          <p:cNvPr id="17" name="Текстово поле 16">
            <a:extLst>
              <a:ext uri="{FF2B5EF4-FFF2-40B4-BE49-F238E27FC236}">
                <a16:creationId xmlns:a16="http://schemas.microsoft.com/office/drawing/2014/main" id="{484C7E1C-4D9B-40CA-945B-7245F483F94B}"/>
              </a:ext>
            </a:extLst>
          </p:cNvPr>
          <p:cNvSpPr txBox="1"/>
          <p:nvPr/>
        </p:nvSpPr>
        <p:spPr>
          <a:xfrm>
            <a:off x="7942821" y="5822424"/>
            <a:ext cx="1298197" cy="369332"/>
          </a:xfrm>
          <a:prstGeom prst="rect">
            <a:avLst/>
          </a:prstGeom>
          <a:noFill/>
        </p:spPr>
        <p:txBody>
          <a:bodyPr wrap="square">
            <a:spAutoFit/>
          </a:bodyPr>
          <a:lstStyle/>
          <a:p>
            <a:r>
              <a:rPr lang="bg-BG" dirty="0" err="1"/>
              <a:t>Mosque</a:t>
            </a:r>
            <a:endParaRPr lang="bg-BG" dirty="0"/>
          </a:p>
        </p:txBody>
      </p:sp>
      <p:sp>
        <p:nvSpPr>
          <p:cNvPr id="19" name="Текстово поле 18">
            <a:extLst>
              <a:ext uri="{FF2B5EF4-FFF2-40B4-BE49-F238E27FC236}">
                <a16:creationId xmlns:a16="http://schemas.microsoft.com/office/drawing/2014/main" id="{2A3AC23E-4725-44C2-A80C-8FA8161DB872}"/>
              </a:ext>
            </a:extLst>
          </p:cNvPr>
          <p:cNvSpPr txBox="1"/>
          <p:nvPr/>
        </p:nvSpPr>
        <p:spPr>
          <a:xfrm>
            <a:off x="10174995" y="6107406"/>
            <a:ext cx="1938184" cy="369332"/>
          </a:xfrm>
          <a:prstGeom prst="rect">
            <a:avLst/>
          </a:prstGeom>
          <a:noFill/>
        </p:spPr>
        <p:txBody>
          <a:bodyPr wrap="square">
            <a:spAutoFit/>
          </a:bodyPr>
          <a:lstStyle/>
          <a:p>
            <a:r>
              <a:rPr lang="bg-BG" dirty="0" err="1"/>
              <a:t>Catholic</a:t>
            </a:r>
            <a:r>
              <a:rPr lang="bg-BG" dirty="0"/>
              <a:t> </a:t>
            </a:r>
            <a:r>
              <a:rPr lang="bg-BG" dirty="0" err="1"/>
              <a:t>church</a:t>
            </a:r>
            <a:endParaRPr lang="bg-BG" dirty="0"/>
          </a:p>
        </p:txBody>
      </p:sp>
    </p:spTree>
    <p:extLst>
      <p:ext uri="{BB962C8B-B14F-4D97-AF65-F5344CB8AC3E}">
        <p14:creationId xmlns:p14="http://schemas.microsoft.com/office/powerpoint/2010/main" val="3415178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7" name="Правоъгълник 16">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bg-BG" noProof="1">
              <a:latin typeface="Calibri" panose="020F0502020204030204" pitchFamily="34" charset="0"/>
            </a:endParaRPr>
          </a:p>
        </p:txBody>
      </p:sp>
      <p:sp>
        <p:nvSpPr>
          <p:cNvPr id="2" name="Заглавие 1">
            <a:extLst>
              <a:ext uri="{FF2B5EF4-FFF2-40B4-BE49-F238E27FC236}">
                <a16:creationId xmlns:a16="http://schemas.microsoft.com/office/drawing/2014/main" id="{C36A1A43-B750-4259-AA02-68777493B108}"/>
              </a:ext>
            </a:extLst>
          </p:cNvPr>
          <p:cNvSpPr>
            <a:spLocks noGrp="1"/>
          </p:cNvSpPr>
          <p:nvPr>
            <p:ph type="ctrTitle"/>
          </p:nvPr>
        </p:nvSpPr>
        <p:spPr>
          <a:xfrm>
            <a:off x="45333" y="534022"/>
            <a:ext cx="6864145" cy="4504620"/>
          </a:xfrm>
        </p:spPr>
        <p:txBody>
          <a:bodyPr rtlCol="0">
            <a:noAutofit/>
          </a:bodyPr>
          <a:lstStyle/>
          <a:p>
            <a:r>
              <a:rPr lang="en-US" sz="3200" dirty="0"/>
              <a:t>Thank you for your attention</a:t>
            </a:r>
            <a:endParaRPr lang="bg-BG" sz="3200" noProof="1"/>
          </a:p>
        </p:txBody>
      </p:sp>
      <p:sp>
        <p:nvSpPr>
          <p:cNvPr id="3" name="Подзаглавие 2">
            <a:extLst>
              <a:ext uri="{FF2B5EF4-FFF2-40B4-BE49-F238E27FC236}">
                <a16:creationId xmlns:a16="http://schemas.microsoft.com/office/drawing/2014/main" id="{01F61DBF-2C3F-4F06-BAE0-5C6A7317D5C9}"/>
              </a:ext>
            </a:extLst>
          </p:cNvPr>
          <p:cNvSpPr>
            <a:spLocks noGrp="1"/>
          </p:cNvSpPr>
          <p:nvPr>
            <p:ph type="subTitle" idx="1"/>
          </p:nvPr>
        </p:nvSpPr>
        <p:spPr>
          <a:xfrm>
            <a:off x="538712" y="4617740"/>
            <a:ext cx="5877385" cy="841803"/>
          </a:xfrm>
        </p:spPr>
        <p:txBody>
          <a:bodyPr rtlCol="0">
            <a:normAutofit/>
          </a:bodyPr>
          <a:lstStyle/>
          <a:p>
            <a:pPr rtl="0"/>
            <a:r>
              <a:rPr lang="en-US" noProof="1">
                <a:solidFill>
                  <a:schemeClr val="bg2"/>
                </a:solidFill>
              </a:rPr>
              <a:t>Presented by Bulgarian students</a:t>
            </a:r>
            <a:endParaRPr lang="bg-BG" noProof="1">
              <a:solidFill>
                <a:schemeClr val="bg2"/>
              </a:solidFill>
            </a:endParaRPr>
          </a:p>
        </p:txBody>
      </p:sp>
      <p:sp>
        <p:nvSpPr>
          <p:cNvPr id="19" name="Свободна линия: Фигура 18">
            <a:extLst>
              <a:ext uri="{FF2B5EF4-FFF2-40B4-BE49-F238E27FC236}">
                <a16:creationId xmlns:a16="http://schemas.microsoft.com/office/drawing/2014/main" id="{3242CC7A-3D6E-47A4-B9D1-860978459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bg-BG" noProof="1">
              <a:latin typeface="Calibri" panose="020F0502020204030204" pitchFamily="34" charset="0"/>
            </a:endParaRPr>
          </a:p>
        </p:txBody>
      </p:sp>
      <p:pic>
        <p:nvPicPr>
          <p:cNvPr id="7" name="Картина 6" descr="отражение в локва от някой, който бяга">
            <a:extLst>
              <a:ext uri="{FF2B5EF4-FFF2-40B4-BE49-F238E27FC236}">
                <a16:creationId xmlns:a16="http://schemas.microsoft.com/office/drawing/2014/main" id="{F92AED05-CE03-4017-91A7-1CB221B81A2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
          <a:stretch/>
        </p:blipFill>
        <p:spPr>
          <a:xfrm>
            <a:off x="6909478" y="10"/>
            <a:ext cx="5282519" cy="685799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p:spPr>
      </p:pic>
    </p:spTree>
    <p:extLst>
      <p:ext uri="{BB962C8B-B14F-4D97-AF65-F5344CB8AC3E}">
        <p14:creationId xmlns:p14="http://schemas.microsoft.com/office/powerpoint/2010/main" val="306650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лавие 5">
            <a:extLst>
              <a:ext uri="{FF2B5EF4-FFF2-40B4-BE49-F238E27FC236}">
                <a16:creationId xmlns:a16="http://schemas.microsoft.com/office/drawing/2014/main" id="{45DBE8FF-6AEF-42EB-AB14-C5D826145D0B}"/>
              </a:ext>
            </a:extLst>
          </p:cNvPr>
          <p:cNvSpPr>
            <a:spLocks noGrp="1"/>
          </p:cNvSpPr>
          <p:nvPr>
            <p:ph type="title"/>
          </p:nvPr>
        </p:nvSpPr>
        <p:spPr>
          <a:xfrm>
            <a:off x="2473332" y="144531"/>
            <a:ext cx="7048356" cy="2355112"/>
          </a:xfrm>
        </p:spPr>
        <p:txBody>
          <a:bodyPr>
            <a:normAutofit/>
          </a:bodyPr>
          <a:lstStyle/>
          <a:p>
            <a:r>
              <a:rPr lang="en-US" sz="6000" dirty="0"/>
              <a:t>Migration Directorate</a:t>
            </a:r>
            <a:endParaRPr lang="bg-BG" sz="6000" dirty="0"/>
          </a:p>
        </p:txBody>
      </p:sp>
      <p:sp>
        <p:nvSpPr>
          <p:cNvPr id="7" name="Текстов контейнер 6">
            <a:extLst>
              <a:ext uri="{FF2B5EF4-FFF2-40B4-BE49-F238E27FC236}">
                <a16:creationId xmlns:a16="http://schemas.microsoft.com/office/drawing/2014/main" id="{BBC94FE9-F550-4797-9F0F-59EC9129F943}"/>
              </a:ext>
            </a:extLst>
          </p:cNvPr>
          <p:cNvSpPr>
            <a:spLocks noGrp="1"/>
          </p:cNvSpPr>
          <p:nvPr>
            <p:ph type="body" idx="1"/>
          </p:nvPr>
        </p:nvSpPr>
        <p:spPr>
          <a:xfrm>
            <a:off x="2778132" y="3677480"/>
            <a:ext cx="9483442" cy="2681916"/>
          </a:xfrm>
        </p:spPr>
        <p:txBody>
          <a:bodyPr>
            <a:normAutofit fontScale="85000" lnSpcReduction="10000"/>
          </a:bodyPr>
          <a:lstStyle/>
          <a:p>
            <a:r>
              <a:rPr lang="en-US" dirty="0"/>
              <a:t>The Migration Directorate is a national specialized structure of the Ministry of Interior for regulation and control of the migration processes of foreigners residing in the Republic of Bulgaria and for administrative services to the citizens of the European Union, the citizens of countries - parties to the Agreement on the European Economic Area, the citizens of the Confederation. Switzerland, as well as the members of their families, according to the Law on the entry, residence and departure of the Republic of Bulgaria of the citizens of the European Union and the members of their families.</a:t>
            </a:r>
            <a:endParaRPr lang="bg-BG" dirty="0"/>
          </a:p>
          <a:p>
            <a:endParaRPr lang="bg-BG" dirty="0"/>
          </a:p>
        </p:txBody>
      </p:sp>
      <p:pic>
        <p:nvPicPr>
          <p:cNvPr id="10" name="Картина 9" descr="Картина, която съдържа текст, дърво, открито&#10;&#10;Описанието е генерирано автоматично">
            <a:extLst>
              <a:ext uri="{FF2B5EF4-FFF2-40B4-BE49-F238E27FC236}">
                <a16:creationId xmlns:a16="http://schemas.microsoft.com/office/drawing/2014/main" id="{98B1196E-DAAA-46AA-818F-2F3E84FAB65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84204" y="825408"/>
            <a:ext cx="4165154" cy="23551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11104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Правоъгълник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bg-BG" noProof="1">
              <a:latin typeface="Calibri" panose="020F0502020204030204" pitchFamily="34" charset="0"/>
            </a:endParaRPr>
          </a:p>
        </p:txBody>
      </p:sp>
      <p:sp>
        <p:nvSpPr>
          <p:cNvPr id="17" name="Свободна линия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8" name="Правоъгълник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лавие 1">
            <a:extLst>
              <a:ext uri="{FF2B5EF4-FFF2-40B4-BE49-F238E27FC236}">
                <a16:creationId xmlns:a16="http://schemas.microsoft.com/office/drawing/2014/main" id="{784806D2-3CDF-4070-AF3B-DC017A5A0A83}"/>
              </a:ext>
            </a:extLst>
          </p:cNvPr>
          <p:cNvSpPr>
            <a:spLocks noGrp="1"/>
          </p:cNvSpPr>
          <p:nvPr>
            <p:ph type="title"/>
          </p:nvPr>
        </p:nvSpPr>
        <p:spPr>
          <a:xfrm>
            <a:off x="5614331" y="205297"/>
            <a:ext cx="6094601" cy="2243917"/>
          </a:xfrm>
        </p:spPr>
        <p:txBody>
          <a:bodyPr rtlCol="0" anchor="ctr">
            <a:normAutofit/>
          </a:bodyPr>
          <a:lstStyle/>
          <a:p>
            <a:pPr rtl="0"/>
            <a:r>
              <a:rPr lang="en-US" dirty="0"/>
              <a:t>Migration from the village to the city</a:t>
            </a:r>
            <a:endParaRPr lang="bg-BG" noProof="1"/>
          </a:p>
        </p:txBody>
      </p:sp>
      <p:sp>
        <p:nvSpPr>
          <p:cNvPr id="9" name="Текстово поле 8">
            <a:extLst>
              <a:ext uri="{FF2B5EF4-FFF2-40B4-BE49-F238E27FC236}">
                <a16:creationId xmlns:a16="http://schemas.microsoft.com/office/drawing/2014/main" id="{A7D109DA-5BA0-4562-B711-FE7A084EAFC9}"/>
              </a:ext>
            </a:extLst>
          </p:cNvPr>
          <p:cNvSpPr txBox="1"/>
          <p:nvPr/>
        </p:nvSpPr>
        <p:spPr>
          <a:xfrm>
            <a:off x="5732604" y="2496527"/>
            <a:ext cx="6094602" cy="3377463"/>
          </a:xfrm>
          <a:prstGeom prst="rect">
            <a:avLst/>
          </a:prstGeom>
          <a:noFill/>
        </p:spPr>
        <p:txBody>
          <a:bodyPr wrap="square">
            <a:spAutoFit/>
          </a:bodyPr>
          <a:lstStyle/>
          <a:p>
            <a:pPr algn="just">
              <a:lnSpc>
                <a:spcPct val="107000"/>
              </a:lnSpc>
              <a:spcAft>
                <a:spcPts val="800"/>
              </a:spcAft>
            </a:pPr>
            <a:r>
              <a:rPr lang="en-US" dirty="0">
                <a:latin typeface="Calibri" panose="020F0502020204030204" pitchFamily="34" charset="0"/>
                <a:ea typeface="Calibri" panose="020F0502020204030204" pitchFamily="34" charset="0"/>
                <a:cs typeface="Calibri" panose="020F0502020204030204" pitchFamily="34" charset="0"/>
              </a:rPr>
              <a:t>After the forced collectivization in the villages, farmers remain without land and food. Part of the villagers remain in their villages, while they work in</a:t>
            </a:r>
            <a:r>
              <a:rPr lang="bg-BG" dirty="0">
                <a:latin typeface="Calibri" panose="020F0502020204030204" pitchFamily="34" charset="0"/>
                <a:ea typeface="Calibri" panose="020F0502020204030204" pitchFamily="34" charset="0"/>
                <a:cs typeface="Calibri" panose="020F0502020204030204" pitchFamily="34" charset="0"/>
              </a:rPr>
              <a:t> а </a:t>
            </a:r>
            <a:r>
              <a:rPr lang="en-US" dirty="0">
                <a:latin typeface="Calibri" panose="020F0502020204030204" pitchFamily="34" charset="0"/>
                <a:ea typeface="Calibri" panose="020F0502020204030204" pitchFamily="34" charset="0"/>
                <a:cs typeface="Calibri" panose="020F0502020204030204" pitchFamily="34" charset="0"/>
              </a:rPr>
              <a:t>co-operative farm</a:t>
            </a:r>
            <a:r>
              <a:rPr lang="bg-BG" dirty="0">
                <a:latin typeface="Calibri" panose="020F0502020204030204" pitchFamily="34" charset="0"/>
                <a:ea typeface="Calibri" panose="020F0502020204030204" pitchFamily="34" charset="0"/>
                <a:cs typeface="Calibri" panose="020F0502020204030204" pitchFamily="34" charset="0"/>
              </a:rPr>
              <a:t>. </a:t>
            </a:r>
            <a:r>
              <a:rPr lang="en-US" dirty="0">
                <a:latin typeface="Calibri" panose="020F0502020204030204" pitchFamily="34" charset="0"/>
                <a:ea typeface="Calibri" panose="020F0502020204030204" pitchFamily="34" charset="0"/>
                <a:cs typeface="Calibri" panose="020F0502020204030204" pitchFamily="34" charset="0"/>
              </a:rPr>
              <a:t>A big part of the residents move to cities, where the accelerating industrialization needs labor. T</a:t>
            </a:r>
            <a:r>
              <a:rPr lang="en-US" dirty="0">
                <a:latin typeface="Calibri" panose="020F0502020204030204" pitchFamily="34" charset="0"/>
                <a:cs typeface="Calibri" panose="020F0502020204030204" pitchFamily="34" charset="0"/>
              </a:rPr>
              <a:t>he people began to migrate to the big cities, where factories and plants began to be built, as well as large residential complexes.</a:t>
            </a:r>
          </a:p>
          <a:p>
            <a:r>
              <a:rPr lang="en-US" dirty="0">
                <a:latin typeface="Calibri" panose="020F0502020204030204" pitchFamily="34" charset="0"/>
                <a:cs typeface="Calibri" panose="020F0502020204030204" pitchFamily="34" charset="0"/>
              </a:rPr>
              <a:t>The needs of younger people for education and realization increased and this was one of the reasons to go to bigger cities</a:t>
            </a:r>
            <a:r>
              <a:rPr lang="bg-BG" dirty="0">
                <a:latin typeface="Calibri" panose="020F0502020204030204" pitchFamily="34" charset="0"/>
                <a:cs typeface="Calibri" panose="020F0502020204030204" pitchFamily="34" charset="0"/>
              </a:rPr>
              <a:t>.</a:t>
            </a:r>
          </a:p>
          <a:p>
            <a:r>
              <a:rPr lang="en-US" dirty="0">
                <a:latin typeface="Calibri" panose="020F0502020204030204" pitchFamily="34" charset="0"/>
                <a:ea typeface="Calibri" panose="020F0502020204030204" pitchFamily="34" charset="0"/>
                <a:cs typeface="Calibri" panose="020F0502020204030204" pitchFamily="34" charset="0"/>
              </a:rPr>
              <a:t>In the 70s in order to unite agricultural production, the state creates the so-called agro-industrial complexes (AIC)</a:t>
            </a:r>
          </a:p>
        </p:txBody>
      </p:sp>
      <p:pic>
        <p:nvPicPr>
          <p:cNvPr id="6" name="Картина 5" descr="Картина, която съдържа лице, земя, сграда, открито&#10;&#10;Описанието е генерирано автоматично">
            <a:extLst>
              <a:ext uri="{FF2B5EF4-FFF2-40B4-BE49-F238E27FC236}">
                <a16:creationId xmlns:a16="http://schemas.microsoft.com/office/drawing/2014/main" id="{E206AC8D-7F38-477C-B5F3-70A2B51F393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0005" y="158505"/>
            <a:ext cx="4397785" cy="317058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1" name="Картина 10" descr="Картина, която съдържа сграда, открито, ходене, улица&#10;&#10;Описанието е генерирано автоматично">
            <a:extLst>
              <a:ext uri="{FF2B5EF4-FFF2-40B4-BE49-F238E27FC236}">
                <a16:creationId xmlns:a16="http://schemas.microsoft.com/office/drawing/2014/main" id="{20381C02-852D-42BA-A1FC-86F586CEFF2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32810" y="3703237"/>
            <a:ext cx="5107486" cy="271918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78878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Правоъгълник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bg-BG" noProof="1">
              <a:latin typeface="Calibri" panose="020F0502020204030204" pitchFamily="34" charset="0"/>
            </a:endParaRPr>
          </a:p>
        </p:txBody>
      </p:sp>
      <p:sp>
        <p:nvSpPr>
          <p:cNvPr id="17" name="Свободна линия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8" name="Правоъгълник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9" name="Контейнер на съдържание 2" descr="Контейнер за времевата линия SmartArt">
            <a:extLst>
              <a:ext uri="{FF2B5EF4-FFF2-40B4-BE49-F238E27FC236}">
                <a16:creationId xmlns:a16="http://schemas.microsoft.com/office/drawing/2014/main" id="{93C3D81C-D261-4493-942F-A53CECB4AAB1}"/>
              </a:ext>
            </a:extLst>
          </p:cNvPr>
          <p:cNvGraphicFramePr>
            <a:graphicFrameLocks noGrp="1"/>
          </p:cNvGraphicFramePr>
          <p:nvPr>
            <p:ph idx="1"/>
            <p:extLst>
              <p:ext uri="{D42A27DB-BD31-4B8C-83A1-F6EECF244321}">
                <p14:modId xmlns:p14="http://schemas.microsoft.com/office/powerpoint/2010/main" val="1304726209"/>
              </p:ext>
            </p:extLst>
          </p:nvPr>
        </p:nvGraphicFramePr>
        <p:xfrm>
          <a:off x="765175" y="481013"/>
          <a:ext cx="6305550" cy="5573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лавие 1">
            <a:extLst>
              <a:ext uri="{FF2B5EF4-FFF2-40B4-BE49-F238E27FC236}">
                <a16:creationId xmlns:a16="http://schemas.microsoft.com/office/drawing/2014/main" id="{784806D2-3CDF-4070-AF3B-DC017A5A0A83}"/>
              </a:ext>
            </a:extLst>
          </p:cNvPr>
          <p:cNvSpPr>
            <a:spLocks noGrp="1"/>
          </p:cNvSpPr>
          <p:nvPr>
            <p:ph type="title"/>
          </p:nvPr>
        </p:nvSpPr>
        <p:spPr>
          <a:xfrm>
            <a:off x="1429211" y="-184326"/>
            <a:ext cx="9391569" cy="2671940"/>
          </a:xfrm>
        </p:spPr>
        <p:txBody>
          <a:bodyPr rtlCol="0" anchor="ctr">
            <a:normAutofit/>
          </a:bodyPr>
          <a:lstStyle/>
          <a:p>
            <a:pPr rtl="0"/>
            <a:r>
              <a:rPr lang="en-US" dirty="0"/>
              <a:t>"Revival process" -1984/1989</a:t>
            </a:r>
            <a:endParaRPr lang="bg-BG" noProof="1"/>
          </a:p>
        </p:txBody>
      </p:sp>
      <p:sp>
        <p:nvSpPr>
          <p:cNvPr id="8" name="Текстово поле 7">
            <a:extLst>
              <a:ext uri="{FF2B5EF4-FFF2-40B4-BE49-F238E27FC236}">
                <a16:creationId xmlns:a16="http://schemas.microsoft.com/office/drawing/2014/main" id="{2CCA6FF9-63ED-4E67-A878-D48BEDDF36A1}"/>
              </a:ext>
            </a:extLst>
          </p:cNvPr>
          <p:cNvSpPr txBox="1"/>
          <p:nvPr/>
        </p:nvSpPr>
        <p:spPr>
          <a:xfrm>
            <a:off x="5038821" y="2550870"/>
            <a:ext cx="7239141" cy="3139321"/>
          </a:xfrm>
          <a:prstGeom prst="rect">
            <a:avLst/>
          </a:prstGeom>
          <a:noFill/>
        </p:spPr>
        <p:txBody>
          <a:bodyPr wrap="square">
            <a:spAutoFit/>
          </a:bodyPr>
          <a:lstStyle/>
          <a:p>
            <a:pPr lvl="0"/>
            <a:r>
              <a:rPr lang="en-US" dirty="0">
                <a:latin typeface="Calibri" panose="020F0502020204030204" pitchFamily="34" charset="0"/>
                <a:cs typeface="Calibri" panose="020F0502020204030204" pitchFamily="34" charset="0"/>
              </a:rPr>
              <a:t>The revival process was an attempt by the Bulgarian Communist Party to impose the forced assimilation of the Muslim population (Turks, </a:t>
            </a:r>
            <a:r>
              <a:rPr lang="en-US" dirty="0" err="1">
                <a:latin typeface="Calibri" panose="020F0502020204030204" pitchFamily="34" charset="0"/>
                <a:cs typeface="Calibri" panose="020F0502020204030204" pitchFamily="34" charset="0"/>
              </a:rPr>
              <a:t>Pomaks</a:t>
            </a:r>
            <a:r>
              <a:rPr lang="en-US" dirty="0">
                <a:latin typeface="Calibri" panose="020F0502020204030204" pitchFamily="34" charset="0"/>
                <a:cs typeface="Calibri" panose="020F0502020204030204" pitchFamily="34" charset="0"/>
              </a:rPr>
              <a:t> and Roma).</a:t>
            </a:r>
            <a:endParaRPr lang="bg-BG"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This was the name by which the process of systemic repression against these social groups and ethnic groups is known in society. The revival process began in the early 1970s and lasted until the late 1980s.</a:t>
            </a:r>
            <a:endParaRPr lang="bg-BG"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Measures to implement this policy include forcibly changing Arabic-Turkish names to Bulgarian, restricting the use of the mother tongue by members of these groups, forcibly restricting their traditional customs and rituals, and professing their religion.</a:t>
            </a:r>
            <a:endParaRPr lang="bg-BG" dirty="0">
              <a:latin typeface="Calibri" panose="020F0502020204030204" pitchFamily="34" charset="0"/>
              <a:cs typeface="Calibri" panose="020F0502020204030204" pitchFamily="34" charset="0"/>
            </a:endParaRPr>
          </a:p>
          <a:p>
            <a:pPr lvl="0"/>
            <a:r>
              <a:rPr lang="en-US" dirty="0">
                <a:latin typeface="Calibri" panose="020F0502020204030204" pitchFamily="34" charset="0"/>
                <a:cs typeface="Calibri" panose="020F0502020204030204" pitchFamily="34" charset="0"/>
              </a:rPr>
              <a:t>This leads to the migration of the Muslim population to neighboring Turkey</a:t>
            </a:r>
            <a:endParaRPr lang="bg-BG" dirty="0">
              <a:latin typeface="Calibri" panose="020F0502020204030204" pitchFamily="34" charset="0"/>
              <a:cs typeface="Calibri" panose="020F0502020204030204" pitchFamily="34" charset="0"/>
            </a:endParaRPr>
          </a:p>
        </p:txBody>
      </p:sp>
      <p:pic>
        <p:nvPicPr>
          <p:cNvPr id="5" name="Картина 4" descr="Картина, която съдържа лице, открито, тълпа&#10;&#10;Описанието е генерирано автоматично">
            <a:extLst>
              <a:ext uri="{FF2B5EF4-FFF2-40B4-BE49-F238E27FC236}">
                <a16:creationId xmlns:a16="http://schemas.microsoft.com/office/drawing/2014/main" id="{243AD999-A8EF-472A-A56A-D26603CC4B78}"/>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55389" y="2620723"/>
            <a:ext cx="4583432" cy="303652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3161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D44ED551-4EFF-4DDF-9E46-0D53EC1723EE}"/>
              </a:ext>
            </a:extLst>
          </p:cNvPr>
          <p:cNvSpPr>
            <a:spLocks noGrp="1"/>
          </p:cNvSpPr>
          <p:nvPr>
            <p:ph type="title"/>
          </p:nvPr>
        </p:nvSpPr>
        <p:spPr>
          <a:xfrm>
            <a:off x="2435732" y="180193"/>
            <a:ext cx="9659339" cy="951136"/>
          </a:xfrm>
        </p:spPr>
        <p:txBody>
          <a:bodyPr>
            <a:normAutofit/>
          </a:bodyPr>
          <a:lstStyle/>
          <a:p>
            <a:r>
              <a:rPr lang="en-US" sz="4400" dirty="0"/>
              <a:t>Details of Mr. </a:t>
            </a:r>
            <a:r>
              <a:rPr lang="en-US" sz="4400" dirty="0" err="1"/>
              <a:t>Bonev's</a:t>
            </a:r>
            <a:r>
              <a:rPr lang="en-US" sz="4400" dirty="0"/>
              <a:t> work</a:t>
            </a:r>
            <a:endParaRPr lang="bg-BG" sz="4400" dirty="0"/>
          </a:p>
        </p:txBody>
      </p:sp>
      <p:sp>
        <p:nvSpPr>
          <p:cNvPr id="3" name="Текстов контейнер 2">
            <a:extLst>
              <a:ext uri="{FF2B5EF4-FFF2-40B4-BE49-F238E27FC236}">
                <a16:creationId xmlns:a16="http://schemas.microsoft.com/office/drawing/2014/main" id="{EC56C503-8151-476F-BA79-988426345910}"/>
              </a:ext>
            </a:extLst>
          </p:cNvPr>
          <p:cNvSpPr>
            <a:spLocks noGrp="1"/>
          </p:cNvSpPr>
          <p:nvPr>
            <p:ph type="body" idx="1"/>
          </p:nvPr>
        </p:nvSpPr>
        <p:spPr>
          <a:xfrm>
            <a:off x="2725608" y="1465119"/>
            <a:ext cx="9659339" cy="1741245"/>
          </a:xfrm>
        </p:spPr>
        <p:txBody>
          <a:bodyPr>
            <a:normAutofit fontScale="92500" lnSpcReduction="20000"/>
          </a:bodyPr>
          <a:lstStyle/>
          <a:p>
            <a:r>
              <a:rPr lang="en-US" dirty="0"/>
              <a:t>The Migration Directorate was established in 2004.</a:t>
            </a:r>
          </a:p>
          <a:p>
            <a:r>
              <a:rPr lang="en-US" dirty="0"/>
              <a:t>It controls the residence of citizens from so-called third countries.</a:t>
            </a:r>
          </a:p>
          <a:p>
            <a:r>
              <a:rPr lang="en-US" dirty="0"/>
              <a:t>In recent years, Mr. </a:t>
            </a:r>
            <a:r>
              <a:rPr lang="en-US" dirty="0" err="1"/>
              <a:t>Bonev</a:t>
            </a:r>
            <a:r>
              <a:rPr lang="en-US" dirty="0"/>
              <a:t> has been dealing with the control related to illegal immigrants residing in our country.</a:t>
            </a:r>
            <a:endParaRPr lang="bg-BG" dirty="0"/>
          </a:p>
          <a:p>
            <a:endParaRPr lang="bg-BG" dirty="0"/>
          </a:p>
        </p:txBody>
      </p:sp>
      <p:pic>
        <p:nvPicPr>
          <p:cNvPr id="5" name="Картина 4" descr="Картина, която съдържа текст, знак, сграда, открито&#10;&#10;Описанието е генерирано автоматично">
            <a:extLst>
              <a:ext uri="{FF2B5EF4-FFF2-40B4-BE49-F238E27FC236}">
                <a16:creationId xmlns:a16="http://schemas.microsoft.com/office/drawing/2014/main" id="{6CC3B18F-55CB-407A-B8DA-F97693CB02C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728836" y="3540155"/>
            <a:ext cx="3885223" cy="2911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3648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Картина 4" descr="Картина, която съдържа трева, лице, открито, тълпа&#10;&#10;Описанието е генерирано автоматично">
            <a:extLst>
              <a:ext uri="{FF2B5EF4-FFF2-40B4-BE49-F238E27FC236}">
                <a16:creationId xmlns:a16="http://schemas.microsoft.com/office/drawing/2014/main" id="{31C84022-04D2-4FA3-9FE3-AE0D0CDAAF5D}"/>
              </a:ext>
            </a:extLst>
          </p:cNvPr>
          <p:cNvPicPr>
            <a:picLocks noChangeAspect="1"/>
          </p:cNvPicPr>
          <p:nvPr/>
        </p:nvPicPr>
        <p:blipFill>
          <a:blip r:embed="rId2"/>
          <a:stretch>
            <a:fillRect/>
          </a:stretch>
        </p:blipFill>
        <p:spPr>
          <a:xfrm>
            <a:off x="283464" y="1415408"/>
            <a:ext cx="7355585" cy="4027182"/>
          </a:xfrm>
          <a:prstGeom prst="rect">
            <a:avLst/>
          </a:prstGeom>
          <a:noFill/>
        </p:spPr>
      </p:pic>
      <p:sp>
        <p:nvSpPr>
          <p:cNvPr id="2" name="Заглавие 1">
            <a:extLst>
              <a:ext uri="{FF2B5EF4-FFF2-40B4-BE49-F238E27FC236}">
                <a16:creationId xmlns:a16="http://schemas.microsoft.com/office/drawing/2014/main" id="{9FEB880B-7716-4F7C-A41A-B314BAA93378}"/>
              </a:ext>
            </a:extLst>
          </p:cNvPr>
          <p:cNvSpPr>
            <a:spLocks noGrp="1"/>
          </p:cNvSpPr>
          <p:nvPr>
            <p:ph type="title"/>
          </p:nvPr>
        </p:nvSpPr>
        <p:spPr>
          <a:xfrm>
            <a:off x="7903752" y="348144"/>
            <a:ext cx="3775820" cy="1196670"/>
          </a:xfrm>
        </p:spPr>
        <p:txBody>
          <a:bodyPr anchor="b">
            <a:normAutofit/>
          </a:bodyPr>
          <a:lstStyle/>
          <a:p>
            <a:r>
              <a:rPr lang="en-US" dirty="0"/>
              <a:t>Where do most of migrants in Bulgaria come from?</a:t>
            </a:r>
            <a:endParaRPr lang="bg-BG" dirty="0"/>
          </a:p>
        </p:txBody>
      </p:sp>
      <p:sp>
        <p:nvSpPr>
          <p:cNvPr id="3" name="Текстов контейнер 2">
            <a:extLst>
              <a:ext uri="{FF2B5EF4-FFF2-40B4-BE49-F238E27FC236}">
                <a16:creationId xmlns:a16="http://schemas.microsoft.com/office/drawing/2014/main" id="{817B3C6C-C679-42A8-A002-AC9E64CDF848}"/>
              </a:ext>
            </a:extLst>
          </p:cNvPr>
          <p:cNvSpPr>
            <a:spLocks noGrp="1"/>
          </p:cNvSpPr>
          <p:nvPr>
            <p:ph type="body" sz="half" idx="2"/>
          </p:nvPr>
        </p:nvSpPr>
        <p:spPr>
          <a:xfrm>
            <a:off x="8245604" y="2301533"/>
            <a:ext cx="3092117" cy="3141057"/>
          </a:xfrm>
        </p:spPr>
        <p:txBody>
          <a:bodyPr>
            <a:normAutofit/>
          </a:bodyPr>
          <a:lstStyle/>
          <a:p>
            <a:r>
              <a:rPr lang="en-US" dirty="0"/>
              <a:t>Illegal immigrants come from the Middle East, Iraq, Afghanistan and Syria.</a:t>
            </a:r>
          </a:p>
          <a:p>
            <a:r>
              <a:rPr lang="en-US" dirty="0"/>
              <a:t>As legal emigrants in Bulgaria live people from countries close to us such as Serbia, Macedonia, Russia.</a:t>
            </a:r>
          </a:p>
          <a:p>
            <a:r>
              <a:rPr lang="en-US" dirty="0"/>
              <a:t>People from Brazil, Chile and Venezuela are seeking asylum.</a:t>
            </a:r>
            <a:endParaRPr lang="bg-BG" dirty="0"/>
          </a:p>
          <a:p>
            <a:endParaRPr lang="bg-BG" dirty="0"/>
          </a:p>
        </p:txBody>
      </p:sp>
    </p:spTree>
    <p:extLst>
      <p:ext uri="{BB962C8B-B14F-4D97-AF65-F5344CB8AC3E}">
        <p14:creationId xmlns:p14="http://schemas.microsoft.com/office/powerpoint/2010/main" val="48114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A997609-5CA5-4737-8A5E-F562F9379A70}"/>
              </a:ext>
            </a:extLst>
          </p:cNvPr>
          <p:cNvSpPr>
            <a:spLocks noGrp="1"/>
          </p:cNvSpPr>
          <p:nvPr>
            <p:ph type="title"/>
          </p:nvPr>
        </p:nvSpPr>
        <p:spPr>
          <a:xfrm>
            <a:off x="2848647" y="408963"/>
            <a:ext cx="8187071" cy="1709515"/>
          </a:xfrm>
        </p:spPr>
        <p:txBody>
          <a:bodyPr>
            <a:normAutofit/>
          </a:bodyPr>
          <a:lstStyle/>
          <a:p>
            <a:r>
              <a:rPr lang="en-US" sz="4800"/>
              <a:t>What is their age group?</a:t>
            </a:r>
            <a:endParaRPr lang="bg-BG" sz="4800" dirty="0"/>
          </a:p>
        </p:txBody>
      </p:sp>
      <p:sp>
        <p:nvSpPr>
          <p:cNvPr id="3" name="Текстов контейнер 2">
            <a:extLst>
              <a:ext uri="{FF2B5EF4-FFF2-40B4-BE49-F238E27FC236}">
                <a16:creationId xmlns:a16="http://schemas.microsoft.com/office/drawing/2014/main" id="{4DAF6417-CEAD-4752-AAB9-CB8ECA0F7233}"/>
              </a:ext>
            </a:extLst>
          </p:cNvPr>
          <p:cNvSpPr>
            <a:spLocks noGrp="1"/>
          </p:cNvSpPr>
          <p:nvPr>
            <p:ph type="body" idx="1"/>
          </p:nvPr>
        </p:nvSpPr>
        <p:spPr>
          <a:xfrm>
            <a:off x="2980075" y="2708058"/>
            <a:ext cx="4679074" cy="3139068"/>
          </a:xfrm>
        </p:spPr>
        <p:txBody>
          <a:bodyPr>
            <a:normAutofit/>
          </a:bodyPr>
          <a:lstStyle/>
          <a:p>
            <a:r>
              <a:rPr lang="en-US" sz="1900" dirty="0"/>
              <a:t>Mostly men migrate.</a:t>
            </a:r>
          </a:p>
          <a:p>
            <a:r>
              <a:rPr lang="en-US" sz="1900" dirty="0"/>
              <a:t>As legal and illegal emigrants, young people predominate, who are looking for a change in their lifestyle and better financial realization.</a:t>
            </a:r>
          </a:p>
          <a:p>
            <a:r>
              <a:rPr lang="en-US" sz="1900" dirty="0"/>
              <a:t>A small part are families with small children.</a:t>
            </a:r>
            <a:endParaRPr lang="bg-BG" sz="1900" dirty="0"/>
          </a:p>
          <a:p>
            <a:endParaRPr lang="bg-BG" sz="1900" dirty="0"/>
          </a:p>
        </p:txBody>
      </p:sp>
      <p:pic>
        <p:nvPicPr>
          <p:cNvPr id="5" name="Картина 4" descr="Картина, която съдържа небе, открито, земя, природа&#10;&#10;Описанието е генерирано автоматично">
            <a:extLst>
              <a:ext uri="{FF2B5EF4-FFF2-40B4-BE49-F238E27FC236}">
                <a16:creationId xmlns:a16="http://schemas.microsoft.com/office/drawing/2014/main" id="{2CCBB034-7624-4D9C-897C-825EC566EEF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46719" y="2708058"/>
            <a:ext cx="3547403" cy="25644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866642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E1F6CE05-8003-4261-B4CD-69EECBDF058C}"/>
              </a:ext>
            </a:extLst>
          </p:cNvPr>
          <p:cNvSpPr>
            <a:spLocks noGrp="1"/>
          </p:cNvSpPr>
          <p:nvPr>
            <p:ph type="title"/>
          </p:nvPr>
        </p:nvSpPr>
        <p:spPr>
          <a:xfrm>
            <a:off x="2898980" y="234990"/>
            <a:ext cx="8187071" cy="1786758"/>
          </a:xfrm>
        </p:spPr>
        <p:txBody>
          <a:bodyPr>
            <a:normAutofit/>
          </a:bodyPr>
          <a:lstStyle/>
          <a:p>
            <a:r>
              <a:rPr lang="en-US" sz="4800" dirty="0"/>
              <a:t>Why do people migrate?</a:t>
            </a:r>
            <a:endParaRPr lang="bg-BG" sz="4800" dirty="0"/>
          </a:p>
        </p:txBody>
      </p:sp>
      <p:sp>
        <p:nvSpPr>
          <p:cNvPr id="3" name="Текстов контейнер 2">
            <a:extLst>
              <a:ext uri="{FF2B5EF4-FFF2-40B4-BE49-F238E27FC236}">
                <a16:creationId xmlns:a16="http://schemas.microsoft.com/office/drawing/2014/main" id="{F3490D17-1E12-4631-B14E-1E0B2B5D6E60}"/>
              </a:ext>
            </a:extLst>
          </p:cNvPr>
          <p:cNvSpPr>
            <a:spLocks noGrp="1"/>
          </p:cNvSpPr>
          <p:nvPr>
            <p:ph type="body" idx="1"/>
          </p:nvPr>
        </p:nvSpPr>
        <p:spPr>
          <a:xfrm>
            <a:off x="3016426" y="2192209"/>
            <a:ext cx="7755037" cy="1512980"/>
          </a:xfrm>
        </p:spPr>
        <p:txBody>
          <a:bodyPr>
            <a:noAutofit/>
          </a:bodyPr>
          <a:lstStyle/>
          <a:p>
            <a:r>
              <a:rPr lang="en-US" sz="1900" dirty="0"/>
              <a:t>They are looking for a better economic life.</a:t>
            </a:r>
          </a:p>
          <a:p>
            <a:r>
              <a:rPr lang="en-US" sz="1900" dirty="0"/>
              <a:t>Military action in their own countries.</a:t>
            </a:r>
          </a:p>
          <a:p>
            <a:r>
              <a:rPr lang="en-US" sz="1900" dirty="0"/>
              <a:t>They need a good social life.</a:t>
            </a:r>
            <a:endParaRPr lang="bg-BG" sz="1900" dirty="0"/>
          </a:p>
          <a:p>
            <a:endParaRPr lang="bg-BG" sz="1900" dirty="0"/>
          </a:p>
        </p:txBody>
      </p:sp>
      <p:pic>
        <p:nvPicPr>
          <p:cNvPr id="1026" name="Picture 2" descr="Социална миграция">
            <a:extLst>
              <a:ext uri="{FF2B5EF4-FFF2-40B4-BE49-F238E27FC236}">
                <a16:creationId xmlns:a16="http://schemas.microsoft.com/office/drawing/2014/main" id="{7620B830-32FA-43A8-8FEE-6DC1C79512B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056805" y="3506534"/>
            <a:ext cx="5302526" cy="29297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120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C8BF281F-CDF2-4188-9ADD-1557CEF79E4B}"/>
              </a:ext>
            </a:extLst>
          </p:cNvPr>
          <p:cNvSpPr>
            <a:spLocks noGrp="1"/>
          </p:cNvSpPr>
          <p:nvPr>
            <p:ph type="title"/>
          </p:nvPr>
        </p:nvSpPr>
        <p:spPr>
          <a:xfrm>
            <a:off x="2890592" y="476075"/>
            <a:ext cx="8187071" cy="1709515"/>
          </a:xfrm>
        </p:spPr>
        <p:txBody>
          <a:bodyPr>
            <a:normAutofit/>
          </a:bodyPr>
          <a:lstStyle/>
          <a:p>
            <a:r>
              <a:rPr lang="en-US" sz="4800" dirty="0"/>
              <a:t>Why do migrants not stay in Bulgaria?</a:t>
            </a:r>
            <a:endParaRPr lang="bg-BG" sz="4800" dirty="0"/>
          </a:p>
        </p:txBody>
      </p:sp>
      <p:sp>
        <p:nvSpPr>
          <p:cNvPr id="3" name="Текстов контейнер 2">
            <a:extLst>
              <a:ext uri="{FF2B5EF4-FFF2-40B4-BE49-F238E27FC236}">
                <a16:creationId xmlns:a16="http://schemas.microsoft.com/office/drawing/2014/main" id="{7B6A5920-68F0-4A79-9BAA-CF967F8E72AA}"/>
              </a:ext>
            </a:extLst>
          </p:cNvPr>
          <p:cNvSpPr>
            <a:spLocks noGrp="1"/>
          </p:cNvSpPr>
          <p:nvPr>
            <p:ph type="body" idx="1"/>
          </p:nvPr>
        </p:nvSpPr>
        <p:spPr>
          <a:xfrm>
            <a:off x="3175818" y="2676640"/>
            <a:ext cx="6698024" cy="3447323"/>
          </a:xfrm>
        </p:spPr>
        <p:txBody>
          <a:bodyPr>
            <a:noAutofit/>
          </a:bodyPr>
          <a:lstStyle/>
          <a:p>
            <a:r>
              <a:rPr lang="en-US" sz="1900" dirty="0"/>
              <a:t>Bulgaria does not have the financial resources for their integration.</a:t>
            </a:r>
          </a:p>
          <a:p>
            <a:r>
              <a:rPr lang="en-US" sz="1900" dirty="0"/>
              <a:t>They do not receive social benefits from our country.</a:t>
            </a:r>
          </a:p>
          <a:p>
            <a:r>
              <a:rPr lang="en-US" sz="1900" dirty="0"/>
              <a:t>Only food is provided in the refugee centers.</a:t>
            </a:r>
          </a:p>
          <a:p>
            <a:r>
              <a:rPr lang="en-US" sz="1900" dirty="0"/>
              <a:t>They transit through our country because we are in a key position in the transition from one country to another.</a:t>
            </a:r>
            <a:endParaRPr lang="bg-BG" sz="1900" dirty="0"/>
          </a:p>
          <a:p>
            <a:endParaRPr lang="bg-BG" sz="1900" dirty="0"/>
          </a:p>
        </p:txBody>
      </p:sp>
    </p:spTree>
    <p:extLst>
      <p:ext uri="{BB962C8B-B14F-4D97-AF65-F5344CB8AC3E}">
        <p14:creationId xmlns:p14="http://schemas.microsoft.com/office/powerpoint/2010/main" val="1371812080"/>
      </p:ext>
    </p:extLst>
  </p:cSld>
  <p:clrMapOvr>
    <a:masterClrMapping/>
  </p:clrMapOvr>
</p:sld>
</file>

<file path=ppt/theme/theme1.xml><?xml version="1.0" encoding="utf-8"?>
<a:theme xmlns:a="http://schemas.openxmlformats.org/drawingml/2006/main" name="Значка">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803957_TF67530480.potx" id="{43DC1B4C-7AD6-4F11-9C38-2BE844F5BD10}" vid="{CEB77F18-B7FC-4AB9-9CD1-529FC69141F4}"/>
    </a:ext>
  </a:extLst>
</a:theme>
</file>

<file path=ppt/theme/theme2.xml><?xml version="1.0" encoding="utf-8"?>
<a:theme xmlns:a="http://schemas.openxmlformats.org/drawingml/2006/main" name="Тема н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н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32C9D10-CA80-4BC9-9D59-B4B9486E9328}">
  <ds:schemaRefs>
    <ds:schemaRef ds:uri="http://schemas.microsoft.com/sharepoint/v3/contenttype/forms"/>
  </ds:schemaRefs>
</ds:datastoreItem>
</file>

<file path=customXml/itemProps2.xml><?xml version="1.0" encoding="utf-8"?>
<ds:datastoreItem xmlns:ds="http://schemas.openxmlformats.org/officeDocument/2006/customXml" ds:itemID="{DD0DBFED-7AB5-403D-9982-F81C20C3F5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5D5C12-9048-448D-A69C-F00736C0732E}">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tf67530480_win32</Template>
  <TotalTime>167</TotalTime>
  <Words>867</Words>
  <Application>Microsoft Office PowerPoint</Application>
  <PresentationFormat>Широк екран</PresentationFormat>
  <Paragraphs>55</Paragraphs>
  <Slides>13</Slides>
  <Notes>4</Notes>
  <HiddenSlides>0</HiddenSlides>
  <MMClips>0</MMClips>
  <ScaleCrop>false</ScaleCrop>
  <HeadingPairs>
    <vt:vector size="6" baseType="variant">
      <vt:variant>
        <vt:lpstr>Използвани шрифтове</vt:lpstr>
      </vt:variant>
      <vt:variant>
        <vt:i4>6</vt:i4>
      </vt:variant>
      <vt:variant>
        <vt:lpstr>Тема</vt:lpstr>
      </vt:variant>
      <vt:variant>
        <vt:i4>1</vt:i4>
      </vt:variant>
      <vt:variant>
        <vt:lpstr>Заглавия на слайдовете</vt:lpstr>
      </vt:variant>
      <vt:variant>
        <vt:i4>13</vt:i4>
      </vt:variant>
    </vt:vector>
  </HeadingPairs>
  <TitlesOfParts>
    <vt:vector size="20" baseType="lpstr">
      <vt:lpstr>Arial</vt:lpstr>
      <vt:lpstr>Calibri</vt:lpstr>
      <vt:lpstr>Corbel</vt:lpstr>
      <vt:lpstr>Gill Sans MT</vt:lpstr>
      <vt:lpstr>Impact</vt:lpstr>
      <vt:lpstr>Open Sans</vt:lpstr>
      <vt:lpstr>Значка</vt:lpstr>
      <vt:lpstr>MIGRATION Interview  with Mr. Yavor Bonev Junior Police Inspector in the Sofia Directorate of the Interior, Migration Department</vt:lpstr>
      <vt:lpstr>Migration Directorate</vt:lpstr>
      <vt:lpstr>Migration from the village to the city</vt:lpstr>
      <vt:lpstr>"Revival process" -1984/1989</vt:lpstr>
      <vt:lpstr>Details of Mr. Bonev's work</vt:lpstr>
      <vt:lpstr>Where do most of migrants in Bulgaria come from?</vt:lpstr>
      <vt:lpstr>What is their age group?</vt:lpstr>
      <vt:lpstr>Why do people migrate?</vt:lpstr>
      <vt:lpstr>Why do migrants not stay in Bulgaria?</vt:lpstr>
      <vt:lpstr>What is Bulgaria's policy towards migration and those who remain?</vt:lpstr>
      <vt:lpstr>Why do Bulgarians leave the country?</vt:lpstr>
      <vt:lpstr>Bulgaria's policy towards migrants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Заглавие Lorem Ipsum</dc:title>
  <dc:creator>Илияна Илиева</dc:creator>
  <cp:lastModifiedBy>Илияна Илиева</cp:lastModifiedBy>
  <cp:revision>21</cp:revision>
  <dcterms:created xsi:type="dcterms:W3CDTF">2021-04-27T05:30:51Z</dcterms:created>
  <dcterms:modified xsi:type="dcterms:W3CDTF">2021-04-27T13:15:13Z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