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Caveat"/>
      <p:regular r:id="rId15"/>
      <p:bold r:id="rId16"/>
    </p:embeddedFont>
    <p:embeddedFont>
      <p:font typeface="Lobster"/>
      <p:regular r:id="rId17"/>
    </p:embeddedFont>
    <p:embeddedFont>
      <p:font typeface="Abel"/>
      <p:regular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Caveat-regular.fntdata"/><Relationship Id="rId14" Type="http://schemas.openxmlformats.org/officeDocument/2006/relationships/slide" Target="slides/slide9.xml"/><Relationship Id="rId17" Type="http://schemas.openxmlformats.org/officeDocument/2006/relationships/font" Target="fonts/Lobster-regular.fntdata"/><Relationship Id="rId16" Type="http://schemas.openxmlformats.org/officeDocument/2006/relationships/font" Target="fonts/Caveat-bold.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Abel-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14b42c4a1fe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14b42c4a1fe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14b42c4a1f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14b42c4a1f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14b42c4a1fe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14b42c4a1fe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14b42c4a1fe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14b42c4a1fe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14b42c4a1fe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14b42c4a1fe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4b42c4a1fe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14b42c4a1fe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4b42c4a1fe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14b42c4a1fe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14b42c4a1fe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14b42c4a1fe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Dads can do anything</a:t>
            </a:r>
            <a:endParaRPr/>
          </a:p>
        </p:txBody>
      </p:sp>
      <p:pic>
        <p:nvPicPr>
          <p:cNvPr id="55" name="Google Shape;55;p13"/>
          <p:cNvPicPr preferRelativeResize="0"/>
          <p:nvPr/>
        </p:nvPicPr>
        <p:blipFill>
          <a:blip r:embed="rId3">
            <a:alphaModFix/>
          </a:blip>
          <a:stretch>
            <a:fillRect/>
          </a:stretch>
        </p:blipFill>
        <p:spPr>
          <a:xfrm>
            <a:off x="7112450" y="248550"/>
            <a:ext cx="1600200" cy="1028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Cooking</a:t>
            </a:r>
            <a:endParaRPr/>
          </a:p>
        </p:txBody>
      </p:sp>
      <p:sp>
        <p:nvSpPr>
          <p:cNvPr id="61" name="Google Shape;61;p14"/>
          <p:cNvSpPr txBox="1"/>
          <p:nvPr>
            <p:ph idx="1" type="body"/>
          </p:nvPr>
        </p:nvSpPr>
        <p:spPr>
          <a:xfrm>
            <a:off x="311700" y="1152475"/>
            <a:ext cx="4906200" cy="34164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lang="en">
                <a:latin typeface="Caveat"/>
                <a:ea typeface="Caveat"/>
                <a:cs typeface="Caveat"/>
                <a:sym typeface="Caveat"/>
              </a:rPr>
              <a:t>My dad likes to cook. His food is very delicious. My dad sometimes helps my mother with doing the dishes, too. They like to cook together sarmale, this is a traditional Romanian food and we like to eat sarmale for Christmas. My dad is the one who makes cozonac because my mum cannot make them. We eat cozonac for Easter.</a:t>
            </a:r>
            <a:endParaRPr>
              <a:latin typeface="Caveat"/>
              <a:ea typeface="Caveat"/>
              <a:cs typeface="Caveat"/>
              <a:sym typeface="Caveat"/>
            </a:endParaRPr>
          </a:p>
          <a:p>
            <a:pPr indent="0" lvl="0" marL="0" rtl="0" algn="just">
              <a:spcBef>
                <a:spcPts val="1200"/>
              </a:spcBef>
              <a:spcAft>
                <a:spcPts val="1200"/>
              </a:spcAft>
              <a:buNone/>
            </a:pPr>
            <a:r>
              <a:rPr lang="en">
                <a:latin typeface="Caveat"/>
                <a:ea typeface="Caveat"/>
                <a:cs typeface="Caveat"/>
                <a:sym typeface="Caveat"/>
              </a:rPr>
              <a:t>My both parents are working and they are dividing the house chores according to their working hours. </a:t>
            </a:r>
            <a:endParaRPr>
              <a:latin typeface="Caveat"/>
              <a:ea typeface="Caveat"/>
              <a:cs typeface="Caveat"/>
              <a:sym typeface="Caveat"/>
            </a:endParaRPr>
          </a:p>
        </p:txBody>
      </p:sp>
      <p:pic>
        <p:nvPicPr>
          <p:cNvPr id="62" name="Google Shape;62;p14"/>
          <p:cNvPicPr preferRelativeResize="0"/>
          <p:nvPr/>
        </p:nvPicPr>
        <p:blipFill>
          <a:blip r:embed="rId3">
            <a:alphaModFix/>
          </a:blip>
          <a:stretch>
            <a:fillRect/>
          </a:stretch>
        </p:blipFill>
        <p:spPr>
          <a:xfrm>
            <a:off x="5312900" y="3191575"/>
            <a:ext cx="3195924" cy="1677874"/>
          </a:xfrm>
          <a:prstGeom prst="rect">
            <a:avLst/>
          </a:prstGeom>
          <a:noFill/>
          <a:ln>
            <a:noFill/>
          </a:ln>
        </p:spPr>
      </p:pic>
      <p:pic>
        <p:nvPicPr>
          <p:cNvPr id="63" name="Google Shape;63;p14"/>
          <p:cNvPicPr preferRelativeResize="0"/>
          <p:nvPr/>
        </p:nvPicPr>
        <p:blipFill>
          <a:blip r:embed="rId4">
            <a:alphaModFix/>
          </a:blip>
          <a:stretch>
            <a:fillRect/>
          </a:stretch>
        </p:blipFill>
        <p:spPr>
          <a:xfrm>
            <a:off x="5371775" y="608825"/>
            <a:ext cx="3137049" cy="19629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Ironing</a:t>
            </a:r>
            <a:endParaRPr/>
          </a:p>
        </p:txBody>
      </p:sp>
      <p:sp>
        <p:nvSpPr>
          <p:cNvPr id="69" name="Google Shape;69;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just">
              <a:spcBef>
                <a:spcPts val="0"/>
              </a:spcBef>
              <a:spcAft>
                <a:spcPts val="1200"/>
              </a:spcAft>
              <a:buNone/>
            </a:pPr>
            <a:r>
              <a:rPr lang="en">
                <a:latin typeface="Lobster"/>
                <a:ea typeface="Lobster"/>
                <a:cs typeface="Lobster"/>
                <a:sym typeface="Lobster"/>
              </a:rPr>
              <a:t>My father is the one who irons our clothes because my mother does not like to do it. My father is more patient and he seems to enjoy doing the ironing.</a:t>
            </a:r>
            <a:endParaRPr>
              <a:latin typeface="Lobster"/>
              <a:ea typeface="Lobster"/>
              <a:cs typeface="Lobster"/>
              <a:sym typeface="Lobster"/>
            </a:endParaRPr>
          </a:p>
        </p:txBody>
      </p:sp>
      <p:pic>
        <p:nvPicPr>
          <p:cNvPr id="70" name="Google Shape;70;p15"/>
          <p:cNvPicPr preferRelativeResize="0"/>
          <p:nvPr/>
        </p:nvPicPr>
        <p:blipFill>
          <a:blip r:embed="rId3">
            <a:alphaModFix/>
          </a:blip>
          <a:stretch>
            <a:fillRect/>
          </a:stretch>
        </p:blipFill>
        <p:spPr>
          <a:xfrm>
            <a:off x="2259150" y="1952450"/>
            <a:ext cx="4478576" cy="29874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Doing the dishes</a:t>
            </a:r>
            <a:endParaRPr/>
          </a:p>
        </p:txBody>
      </p:sp>
      <p:sp>
        <p:nvSpPr>
          <p:cNvPr id="76" name="Google Shape;76;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lang="en">
                <a:solidFill>
                  <a:schemeClr val="dk1"/>
                </a:solidFill>
              </a:rPr>
              <a:t>We have a </a:t>
            </a:r>
            <a:r>
              <a:rPr lang="en">
                <a:solidFill>
                  <a:schemeClr val="dk1"/>
                </a:solidFill>
              </a:rPr>
              <a:t>timetable for doing the dishes. My mother is the one who cooks and we (my father, my brother and I) help her. However, we all take turns to do the dishes because my mother think we should all contribute when it comes to chores.</a:t>
            </a:r>
            <a:endParaRPr>
              <a:solidFill>
                <a:schemeClr val="dk1"/>
              </a:solidFill>
            </a:endParaRPr>
          </a:p>
          <a:p>
            <a:pPr indent="0" lvl="0" marL="0" rtl="0" algn="just">
              <a:spcBef>
                <a:spcPts val="1200"/>
              </a:spcBef>
              <a:spcAft>
                <a:spcPts val="0"/>
              </a:spcAft>
              <a:buNone/>
            </a:pPr>
            <a:r>
              <a:rPr lang="en">
                <a:solidFill>
                  <a:schemeClr val="dk1"/>
                </a:solidFill>
              </a:rPr>
              <a:t>My father sings while doing the dishes, this is what makes me think he likes to do it.</a:t>
            </a:r>
            <a:endParaRPr>
              <a:solidFill>
                <a:schemeClr val="dk1"/>
              </a:solidFill>
            </a:endParaRPr>
          </a:p>
          <a:p>
            <a:pPr indent="0" lvl="0" marL="0" rtl="0" algn="l">
              <a:spcBef>
                <a:spcPts val="1200"/>
              </a:spcBef>
              <a:spcAft>
                <a:spcPts val="1200"/>
              </a:spcAft>
              <a:buNone/>
            </a:pPr>
            <a:r>
              <a:t/>
            </a:r>
            <a:endParaRPr/>
          </a:p>
        </p:txBody>
      </p:sp>
      <p:pic>
        <p:nvPicPr>
          <p:cNvPr id="77" name="Google Shape;77;p16"/>
          <p:cNvPicPr preferRelativeResize="0"/>
          <p:nvPr/>
        </p:nvPicPr>
        <p:blipFill>
          <a:blip r:embed="rId3">
            <a:alphaModFix/>
          </a:blip>
          <a:stretch>
            <a:fillRect/>
          </a:stretch>
        </p:blipFill>
        <p:spPr>
          <a:xfrm>
            <a:off x="3231999" y="2789175"/>
            <a:ext cx="3074799" cy="22732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Mop the floor</a:t>
            </a:r>
            <a:endParaRPr/>
          </a:p>
        </p:txBody>
      </p:sp>
      <p:sp>
        <p:nvSpPr>
          <p:cNvPr id="83" name="Google Shape;83;p17"/>
          <p:cNvSpPr txBox="1"/>
          <p:nvPr>
            <p:ph idx="1" type="body"/>
          </p:nvPr>
        </p:nvSpPr>
        <p:spPr>
          <a:xfrm>
            <a:off x="311700" y="1152475"/>
            <a:ext cx="4170000" cy="34164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lang="en">
                <a:solidFill>
                  <a:schemeClr val="dk1"/>
                </a:solidFill>
                <a:latin typeface="Georgia"/>
                <a:ea typeface="Georgia"/>
                <a:cs typeface="Georgia"/>
                <a:sym typeface="Georgia"/>
              </a:rPr>
              <a:t>My father does not really help with chores. He also does not have so much free time because he is working all day, sometimes he works during the night as well. My mum is a housewife and she is at home all day. </a:t>
            </a:r>
            <a:endParaRPr>
              <a:solidFill>
                <a:schemeClr val="dk1"/>
              </a:solidFill>
              <a:latin typeface="Georgia"/>
              <a:ea typeface="Georgia"/>
              <a:cs typeface="Georgia"/>
              <a:sym typeface="Georgia"/>
            </a:endParaRPr>
          </a:p>
          <a:p>
            <a:pPr indent="0" lvl="0" marL="0" rtl="0" algn="just">
              <a:spcBef>
                <a:spcPts val="1200"/>
              </a:spcBef>
              <a:spcAft>
                <a:spcPts val="1200"/>
              </a:spcAft>
              <a:buNone/>
            </a:pPr>
            <a:r>
              <a:rPr lang="en">
                <a:solidFill>
                  <a:schemeClr val="dk1"/>
                </a:solidFill>
                <a:latin typeface="Georgia"/>
                <a:ea typeface="Georgia"/>
                <a:cs typeface="Georgia"/>
                <a:sym typeface="Georgia"/>
              </a:rPr>
              <a:t>From time to time, he helps her and mops the floor.</a:t>
            </a:r>
            <a:endParaRPr>
              <a:solidFill>
                <a:schemeClr val="dk1"/>
              </a:solidFill>
              <a:latin typeface="Georgia"/>
              <a:ea typeface="Georgia"/>
              <a:cs typeface="Georgia"/>
              <a:sym typeface="Georgia"/>
            </a:endParaRPr>
          </a:p>
        </p:txBody>
      </p:sp>
      <p:pic>
        <p:nvPicPr>
          <p:cNvPr id="84" name="Google Shape;84;p17"/>
          <p:cNvPicPr preferRelativeResize="0"/>
          <p:nvPr/>
        </p:nvPicPr>
        <p:blipFill>
          <a:blip r:embed="rId3">
            <a:alphaModFix/>
          </a:blip>
          <a:stretch>
            <a:fillRect/>
          </a:stretch>
        </p:blipFill>
        <p:spPr>
          <a:xfrm>
            <a:off x="4513253" y="1408299"/>
            <a:ext cx="4222000" cy="29047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Shopping</a:t>
            </a:r>
            <a:endParaRPr/>
          </a:p>
        </p:txBody>
      </p:sp>
      <p:sp>
        <p:nvSpPr>
          <p:cNvPr id="90" name="Google Shape;90;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lang="en">
                <a:solidFill>
                  <a:schemeClr val="dk1"/>
                </a:solidFill>
                <a:latin typeface="Abel"/>
                <a:ea typeface="Abel"/>
                <a:cs typeface="Abel"/>
                <a:sym typeface="Abel"/>
              </a:rPr>
              <a:t>My father is the one who does the shopping when it comes to food. My mum makes a list with what he should buy. My father works in the city and there are many supermarkets. On his way home, he stops to buy what is necessary.</a:t>
            </a:r>
            <a:endParaRPr>
              <a:solidFill>
                <a:schemeClr val="dk1"/>
              </a:solidFill>
              <a:latin typeface="Abel"/>
              <a:ea typeface="Abel"/>
              <a:cs typeface="Abel"/>
              <a:sym typeface="Abel"/>
            </a:endParaRPr>
          </a:p>
          <a:p>
            <a:pPr indent="0" lvl="0" marL="0" rtl="0" algn="just">
              <a:spcBef>
                <a:spcPts val="1200"/>
              </a:spcBef>
              <a:spcAft>
                <a:spcPts val="1200"/>
              </a:spcAft>
              <a:buNone/>
            </a:pPr>
            <a:r>
              <a:t/>
            </a:r>
            <a:endParaRPr>
              <a:solidFill>
                <a:schemeClr val="dk1"/>
              </a:solidFill>
              <a:latin typeface="Abel"/>
              <a:ea typeface="Abel"/>
              <a:cs typeface="Abel"/>
              <a:sym typeface="Abel"/>
            </a:endParaRPr>
          </a:p>
        </p:txBody>
      </p:sp>
      <p:pic>
        <p:nvPicPr>
          <p:cNvPr id="91" name="Google Shape;91;p18"/>
          <p:cNvPicPr preferRelativeResize="0"/>
          <p:nvPr/>
        </p:nvPicPr>
        <p:blipFill>
          <a:blip r:embed="rId3">
            <a:alphaModFix/>
          </a:blip>
          <a:stretch>
            <a:fillRect/>
          </a:stretch>
        </p:blipFill>
        <p:spPr>
          <a:xfrm>
            <a:off x="2179425" y="2370650"/>
            <a:ext cx="4632150" cy="25090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Set the table</a:t>
            </a:r>
            <a:endParaRPr/>
          </a:p>
        </p:txBody>
      </p:sp>
      <p:sp>
        <p:nvSpPr>
          <p:cNvPr id="97" name="Google Shape;97;p19"/>
          <p:cNvSpPr txBox="1"/>
          <p:nvPr>
            <p:ph idx="1" type="body"/>
          </p:nvPr>
        </p:nvSpPr>
        <p:spPr>
          <a:xfrm>
            <a:off x="311700" y="1152475"/>
            <a:ext cx="3548700" cy="3416400"/>
          </a:xfrm>
          <a:prstGeom prst="rect">
            <a:avLst/>
          </a:prstGeom>
        </p:spPr>
        <p:txBody>
          <a:bodyPr anchorCtr="0" anchor="t" bIns="91425" lIns="91425" spcFirstLastPara="1" rIns="91425" wrap="square" tIns="91425">
            <a:normAutofit fontScale="77500" lnSpcReduction="10000"/>
          </a:bodyPr>
          <a:lstStyle/>
          <a:p>
            <a:pPr indent="0" lvl="0" marL="0" rtl="0" algn="just">
              <a:lnSpc>
                <a:spcPct val="150000"/>
              </a:lnSpc>
              <a:spcBef>
                <a:spcPts val="0"/>
              </a:spcBef>
              <a:spcAft>
                <a:spcPts val="0"/>
              </a:spcAft>
              <a:buNone/>
            </a:pPr>
            <a:r>
              <a:rPr lang="en">
                <a:solidFill>
                  <a:schemeClr val="dk1"/>
                </a:solidFill>
                <a:latin typeface="Georgia"/>
                <a:ea typeface="Georgia"/>
                <a:cs typeface="Georgia"/>
                <a:sym typeface="Georgia"/>
              </a:rPr>
              <a:t>My father does not like to cook but he helps my mother in the kitchen. He also sets the table and sometimes does the dishes. When we have guests, he has plenty of elegant setting table ideas. He likes to watch tutorials on </a:t>
            </a:r>
            <a:r>
              <a:rPr lang="en">
                <a:solidFill>
                  <a:schemeClr val="dk1"/>
                </a:solidFill>
                <a:latin typeface="Georgia"/>
                <a:ea typeface="Georgia"/>
                <a:cs typeface="Georgia"/>
                <a:sym typeface="Georgia"/>
              </a:rPr>
              <a:t>youtube</a:t>
            </a:r>
            <a:r>
              <a:rPr lang="en">
                <a:solidFill>
                  <a:schemeClr val="dk1"/>
                </a:solidFill>
                <a:latin typeface="Georgia"/>
                <a:ea typeface="Georgia"/>
                <a:cs typeface="Georgia"/>
                <a:sym typeface="Georgia"/>
              </a:rPr>
              <a:t> to learn how to fold napkins in a creative way. I think he is expert with napkin folding.</a:t>
            </a:r>
            <a:endParaRPr>
              <a:solidFill>
                <a:schemeClr val="dk1"/>
              </a:solidFill>
              <a:latin typeface="Georgia"/>
              <a:ea typeface="Georgia"/>
              <a:cs typeface="Georgia"/>
              <a:sym typeface="Georgia"/>
            </a:endParaRPr>
          </a:p>
          <a:p>
            <a:pPr indent="0" lvl="0" marL="0" rtl="0" algn="just">
              <a:lnSpc>
                <a:spcPct val="150000"/>
              </a:lnSpc>
              <a:spcBef>
                <a:spcPts val="1200"/>
              </a:spcBef>
              <a:spcAft>
                <a:spcPts val="0"/>
              </a:spcAft>
              <a:buNone/>
            </a:pPr>
            <a:r>
              <a:rPr lang="en" sz="1050">
                <a:solidFill>
                  <a:srgbClr val="4D5156"/>
                </a:solidFill>
                <a:highlight>
                  <a:srgbClr val="FFFFFF"/>
                </a:highlight>
              </a:rPr>
              <a:t> </a:t>
            </a:r>
            <a:endParaRPr/>
          </a:p>
          <a:p>
            <a:pPr indent="0" lvl="0" marL="0" rtl="0" algn="just">
              <a:lnSpc>
                <a:spcPct val="150000"/>
              </a:lnSpc>
              <a:spcBef>
                <a:spcPts val="1200"/>
              </a:spcBef>
              <a:spcAft>
                <a:spcPts val="1200"/>
              </a:spcAft>
              <a:buNone/>
            </a:pPr>
            <a:r>
              <a:t/>
            </a:r>
            <a:endParaRPr/>
          </a:p>
        </p:txBody>
      </p:sp>
      <p:pic>
        <p:nvPicPr>
          <p:cNvPr id="98" name="Google Shape;98;p19"/>
          <p:cNvPicPr preferRelativeResize="0"/>
          <p:nvPr/>
        </p:nvPicPr>
        <p:blipFill>
          <a:blip r:embed="rId3">
            <a:alphaModFix/>
          </a:blip>
          <a:stretch>
            <a:fillRect/>
          </a:stretch>
        </p:blipFill>
        <p:spPr>
          <a:xfrm>
            <a:off x="4766975" y="1426250"/>
            <a:ext cx="3191075" cy="23961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Hoovering</a:t>
            </a:r>
            <a:endParaRPr/>
          </a:p>
        </p:txBody>
      </p:sp>
      <p:sp>
        <p:nvSpPr>
          <p:cNvPr id="104" name="Google Shape;104;p20"/>
          <p:cNvSpPr txBox="1"/>
          <p:nvPr>
            <p:ph idx="1" type="body"/>
          </p:nvPr>
        </p:nvSpPr>
        <p:spPr>
          <a:xfrm>
            <a:off x="311700" y="1152475"/>
            <a:ext cx="3874800" cy="34164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lang="en">
                <a:solidFill>
                  <a:schemeClr val="dk1"/>
                </a:solidFill>
                <a:latin typeface="Courier New"/>
                <a:ea typeface="Courier New"/>
                <a:cs typeface="Courier New"/>
                <a:sym typeface="Courier New"/>
              </a:rPr>
              <a:t>My dad is hoovering the house. He does not cook, but helps when it comes to clean the house.</a:t>
            </a:r>
            <a:endParaRPr>
              <a:solidFill>
                <a:schemeClr val="dk1"/>
              </a:solidFill>
              <a:latin typeface="Courier New"/>
              <a:ea typeface="Courier New"/>
              <a:cs typeface="Courier New"/>
              <a:sym typeface="Courier New"/>
            </a:endParaRPr>
          </a:p>
          <a:p>
            <a:pPr indent="0" lvl="0" marL="0" rtl="0" algn="just">
              <a:spcBef>
                <a:spcPts val="1200"/>
              </a:spcBef>
              <a:spcAft>
                <a:spcPts val="0"/>
              </a:spcAft>
              <a:buNone/>
            </a:pPr>
            <a:r>
              <a:rPr lang="en">
                <a:solidFill>
                  <a:schemeClr val="dk1"/>
                </a:solidFill>
                <a:latin typeface="Courier New"/>
                <a:ea typeface="Courier New"/>
                <a:cs typeface="Courier New"/>
                <a:sym typeface="Courier New"/>
              </a:rPr>
              <a:t>He like to hoover and to help my mother. </a:t>
            </a:r>
            <a:endParaRPr>
              <a:solidFill>
                <a:schemeClr val="dk1"/>
              </a:solidFill>
              <a:latin typeface="Courier New"/>
              <a:ea typeface="Courier New"/>
              <a:cs typeface="Courier New"/>
              <a:sym typeface="Courier New"/>
            </a:endParaRPr>
          </a:p>
          <a:p>
            <a:pPr indent="0" lvl="0" marL="0" rtl="0" algn="just">
              <a:spcBef>
                <a:spcPts val="1200"/>
              </a:spcBef>
              <a:spcAft>
                <a:spcPts val="1200"/>
              </a:spcAft>
              <a:buNone/>
            </a:pPr>
            <a:r>
              <a:t/>
            </a:r>
            <a:endParaRPr>
              <a:solidFill>
                <a:schemeClr val="dk1"/>
              </a:solidFill>
              <a:latin typeface="Courier New"/>
              <a:ea typeface="Courier New"/>
              <a:cs typeface="Courier New"/>
              <a:sym typeface="Courier New"/>
            </a:endParaRPr>
          </a:p>
        </p:txBody>
      </p:sp>
      <p:pic>
        <p:nvPicPr>
          <p:cNvPr id="105" name="Google Shape;105;p20"/>
          <p:cNvPicPr preferRelativeResize="0"/>
          <p:nvPr/>
        </p:nvPicPr>
        <p:blipFill>
          <a:blip r:embed="rId3">
            <a:alphaModFix/>
          </a:blip>
          <a:stretch>
            <a:fillRect/>
          </a:stretch>
        </p:blipFill>
        <p:spPr>
          <a:xfrm>
            <a:off x="4455500" y="1308288"/>
            <a:ext cx="4286250" cy="28479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just">
              <a:spcBef>
                <a:spcPts val="0"/>
              </a:spcBef>
              <a:spcAft>
                <a:spcPts val="1200"/>
              </a:spcAft>
              <a:buNone/>
            </a:pPr>
            <a:r>
              <a:rPr lang="en" sz="1400">
                <a:solidFill>
                  <a:schemeClr val="dk1"/>
                </a:solidFill>
              </a:rPr>
              <a:t>This presentation was done by the students from the 8th grade from Scoala Gimnaziala Romanu.</a:t>
            </a:r>
            <a:endParaRPr sz="1400">
              <a:solidFill>
                <a:schemeClr val="dk1"/>
              </a:solidFill>
            </a:endParaRPr>
          </a:p>
        </p:txBody>
      </p:sp>
      <p:pic>
        <p:nvPicPr>
          <p:cNvPr id="111" name="Google Shape;111;p21"/>
          <p:cNvPicPr preferRelativeResize="0"/>
          <p:nvPr/>
        </p:nvPicPr>
        <p:blipFill>
          <a:blip r:embed="rId3">
            <a:alphaModFix/>
          </a:blip>
          <a:stretch>
            <a:fillRect/>
          </a:stretch>
        </p:blipFill>
        <p:spPr>
          <a:xfrm>
            <a:off x="3600450" y="1981200"/>
            <a:ext cx="2552700" cy="17907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