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05" r:id="rId6"/>
    <p:sldId id="267" r:id="rId7"/>
    <p:sldId id="258" r:id="rId8"/>
    <p:sldId id="261" r:id="rId9"/>
    <p:sldId id="266" r:id="rId10"/>
    <p:sldId id="262" r:id="rId11"/>
    <p:sldId id="260" r:id="rId12"/>
    <p:sldId id="263" r:id="rId13"/>
    <p:sldId id="264" r:id="rId14"/>
    <p:sldId id="265" r:id="rId15"/>
    <p:sldId id="275" r:id="rId16"/>
    <p:sldId id="297" r:id="rId17"/>
    <p:sldId id="268" r:id="rId18"/>
    <p:sldId id="278" r:id="rId19"/>
    <p:sldId id="276" r:id="rId20"/>
    <p:sldId id="299" r:id="rId21"/>
    <p:sldId id="279" r:id="rId22"/>
    <p:sldId id="280" r:id="rId23"/>
    <p:sldId id="288" r:id="rId24"/>
    <p:sldId id="287" r:id="rId25"/>
    <p:sldId id="286" r:id="rId26"/>
    <p:sldId id="298" r:id="rId27"/>
    <p:sldId id="283" r:id="rId28"/>
    <p:sldId id="290" r:id="rId29"/>
    <p:sldId id="291" r:id="rId30"/>
    <p:sldId id="289" r:id="rId31"/>
    <p:sldId id="272" r:id="rId32"/>
    <p:sldId id="304" r:id="rId33"/>
    <p:sldId id="296" r:id="rId34"/>
    <p:sldId id="292" r:id="rId35"/>
    <p:sldId id="302" r:id="rId36"/>
    <p:sldId id="301" r:id="rId37"/>
    <p:sldId id="303" r:id="rId38"/>
    <p:sldId id="300" r:id="rId39"/>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06088-1680-A325-71E3-CCD1E16431D8}" v="10" dt="2020-12-12T11:36:10.023"/>
    <p1510:client id="{31269577-6EE9-46F6-8681-B83935F67BD7}" v="13" dt="2020-12-12T11:29:31.945"/>
    <p1510:client id="{42DF311F-4C97-4258-919D-A5D1CAEAE071}" v="1052" dt="2020-12-12T11:15:48.030"/>
    <p1510:client id="{7925558E-773A-9ED3-7F87-DDE6E11B8015}" v="648" dt="2020-12-13T20:52:21.387"/>
    <p1510:client id="{842F16D7-3C90-3A06-A537-5353A663B908}" v="271" dt="2020-12-12T12:08:31.677"/>
    <p1510:client id="{CF3775F0-4321-F06D-C478-FC9B6FBEFD50}" v="258" dt="2020-12-12T11:51:30.677"/>
    <p1510:client id="{D56A105E-82E1-4E4D-AB4F-A485241C0054}" v="130" dt="2020-12-12T10:21:16.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er Zahariev" userId="S::zaharievd@iata.org::a475b089-5a8c-4a05-a93f-137f6d741e90" providerId="AD" clId="Web-{7925558E-773A-9ED3-7F87-DDE6E11B8015}"/>
    <pc:docChg chg="modSld">
      <pc:chgData name="Dimiter Zahariev" userId="S::zaharievd@iata.org::a475b089-5a8c-4a05-a93f-137f6d741e90" providerId="AD" clId="Web-{7925558E-773A-9ED3-7F87-DDE6E11B8015}" dt="2020-12-13T20:52:21.387" v="645" actId="20577"/>
      <pc:docMkLst>
        <pc:docMk/>
      </pc:docMkLst>
      <pc:sldChg chg="addSp delSp modSp mod setBg">
        <pc:chgData name="Dimiter Zahariev" userId="S::zaharievd@iata.org::a475b089-5a8c-4a05-a93f-137f6d741e90" providerId="AD" clId="Web-{7925558E-773A-9ED3-7F87-DDE6E11B8015}" dt="2020-12-13T20:36:18.682" v="6"/>
        <pc:sldMkLst>
          <pc:docMk/>
          <pc:sldMk cId="1187187530" sldId="272"/>
        </pc:sldMkLst>
        <pc:spChg chg="mod">
          <ac:chgData name="Dimiter Zahariev" userId="S::zaharievd@iata.org::a475b089-5a8c-4a05-a93f-137f6d741e90" providerId="AD" clId="Web-{7925558E-773A-9ED3-7F87-DDE6E11B8015}" dt="2020-12-13T20:36:18.682" v="5"/>
          <ac:spMkLst>
            <pc:docMk/>
            <pc:sldMk cId="1187187530" sldId="272"/>
            <ac:spMk id="2" creationId="{00000000-0000-0000-0000-000000000000}"/>
          </ac:spMkLst>
        </pc:spChg>
        <pc:spChg chg="mod ord">
          <ac:chgData name="Dimiter Zahariev" userId="S::zaharievd@iata.org::a475b089-5a8c-4a05-a93f-137f6d741e90" providerId="AD" clId="Web-{7925558E-773A-9ED3-7F87-DDE6E11B8015}" dt="2020-12-13T20:36:18.682" v="6"/>
          <ac:spMkLst>
            <pc:docMk/>
            <pc:sldMk cId="1187187530" sldId="272"/>
            <ac:spMk id="3" creationId="{00000000-0000-0000-0000-000000000000}"/>
          </ac:spMkLst>
        </pc:spChg>
        <pc:spChg chg="add del">
          <ac:chgData name="Dimiter Zahariev" userId="S::zaharievd@iata.org::a475b089-5a8c-4a05-a93f-137f6d741e90" providerId="AD" clId="Web-{7925558E-773A-9ED3-7F87-DDE6E11B8015}" dt="2020-12-13T20:36:18.682" v="6"/>
          <ac:spMkLst>
            <pc:docMk/>
            <pc:sldMk cId="1187187530" sldId="272"/>
            <ac:spMk id="21" creationId="{231BF440-39FA-4087-84CC-2EEC0BBDAF29}"/>
          </ac:spMkLst>
        </pc:spChg>
        <pc:spChg chg="add del">
          <ac:chgData name="Dimiter Zahariev" userId="S::zaharievd@iata.org::a475b089-5a8c-4a05-a93f-137f6d741e90" providerId="AD" clId="Web-{7925558E-773A-9ED3-7F87-DDE6E11B8015}" dt="2020-12-13T20:36:18.682" v="6"/>
          <ac:spMkLst>
            <pc:docMk/>
            <pc:sldMk cId="1187187530" sldId="272"/>
            <ac:spMk id="23" creationId="{F04E4CBA-303B-48BD-8451-C2701CB0EEBF}"/>
          </ac:spMkLst>
        </pc:spChg>
        <pc:spChg chg="add del">
          <ac:chgData name="Dimiter Zahariev" userId="S::zaharievd@iata.org::a475b089-5a8c-4a05-a93f-137f6d741e90" providerId="AD" clId="Web-{7925558E-773A-9ED3-7F87-DDE6E11B8015}" dt="2020-12-13T20:36:18.682" v="6"/>
          <ac:spMkLst>
            <pc:docMk/>
            <pc:sldMk cId="1187187530" sldId="272"/>
            <ac:spMk id="25" creationId="{F6CA58B3-AFCC-4A40-9882-50D5080879B0}"/>
          </ac:spMkLst>
        </pc:spChg>
        <pc:spChg chg="add del">
          <ac:chgData name="Dimiter Zahariev" userId="S::zaharievd@iata.org::a475b089-5a8c-4a05-a93f-137f6d741e90" providerId="AD" clId="Web-{7925558E-773A-9ED3-7F87-DDE6E11B8015}" dt="2020-12-13T20:36:18.682" v="6"/>
          <ac:spMkLst>
            <pc:docMk/>
            <pc:sldMk cId="1187187530" sldId="272"/>
            <ac:spMk id="26" creationId="{CA00AE6B-AA30-4CF8-BA6F-339B780AD76C}"/>
          </ac:spMkLst>
        </pc:spChg>
        <pc:spChg chg="add del">
          <ac:chgData name="Dimiter Zahariev" userId="S::zaharievd@iata.org::a475b089-5a8c-4a05-a93f-137f6d741e90" providerId="AD" clId="Web-{7925558E-773A-9ED3-7F87-DDE6E11B8015}" dt="2020-12-13T20:36:18.682" v="6"/>
          <ac:spMkLst>
            <pc:docMk/>
            <pc:sldMk cId="1187187530" sldId="272"/>
            <ac:spMk id="27" creationId="{75C56826-D4E5-42ED-8529-079651CB3005}"/>
          </ac:spMkLst>
        </pc:spChg>
        <pc:spChg chg="add del">
          <ac:chgData name="Dimiter Zahariev" userId="S::zaharievd@iata.org::a475b089-5a8c-4a05-a93f-137f6d741e90" providerId="AD" clId="Web-{7925558E-773A-9ED3-7F87-DDE6E11B8015}" dt="2020-12-13T20:36:18.682" v="6"/>
          <ac:spMkLst>
            <pc:docMk/>
            <pc:sldMk cId="1187187530" sldId="272"/>
            <ac:spMk id="28" creationId="{82095FCE-EF05-4443-B97A-85DEE3A5CA17}"/>
          </ac:spMkLst>
        </pc:spChg>
        <pc:spChg chg="add del">
          <ac:chgData name="Dimiter Zahariev" userId="S::zaharievd@iata.org::a475b089-5a8c-4a05-a93f-137f6d741e90" providerId="AD" clId="Web-{7925558E-773A-9ED3-7F87-DDE6E11B8015}" dt="2020-12-13T20:36:14.213" v="3"/>
          <ac:spMkLst>
            <pc:docMk/>
            <pc:sldMk cId="1187187530" sldId="272"/>
            <ac:spMk id="30" creationId="{F64F6814-96D5-4463-898E-405CC0C40147}"/>
          </ac:spMkLst>
        </pc:spChg>
        <pc:spChg chg="add del">
          <ac:chgData name="Dimiter Zahariev" userId="S::zaharievd@iata.org::a475b089-5a8c-4a05-a93f-137f6d741e90" providerId="AD" clId="Web-{7925558E-773A-9ED3-7F87-DDE6E11B8015}" dt="2020-12-13T20:36:18.682" v="5"/>
          <ac:spMkLst>
            <pc:docMk/>
            <pc:sldMk cId="1187187530" sldId="272"/>
            <ac:spMk id="31" creationId="{DC14B3F1-8CC5-4623-94B0-4445E3775D41}"/>
          </ac:spMkLst>
        </pc:spChg>
        <pc:spChg chg="add del">
          <ac:chgData name="Dimiter Zahariev" userId="S::zaharievd@iata.org::a475b089-5a8c-4a05-a93f-137f6d741e90" providerId="AD" clId="Web-{7925558E-773A-9ED3-7F87-DDE6E11B8015}" dt="2020-12-13T20:36:11.260" v="1"/>
          <ac:spMkLst>
            <pc:docMk/>
            <pc:sldMk cId="1187187530" sldId="272"/>
            <ac:spMk id="33" creationId="{231BF440-39FA-4087-84CC-2EEC0BBDAF29}"/>
          </ac:spMkLst>
        </pc:spChg>
        <pc:spChg chg="add">
          <ac:chgData name="Dimiter Zahariev" userId="S::zaharievd@iata.org::a475b089-5a8c-4a05-a93f-137f6d741e90" providerId="AD" clId="Web-{7925558E-773A-9ED3-7F87-DDE6E11B8015}" dt="2020-12-13T20:36:18.682" v="6"/>
          <ac:spMkLst>
            <pc:docMk/>
            <pc:sldMk cId="1187187530" sldId="272"/>
            <ac:spMk id="34" creationId="{231BF440-39FA-4087-84CC-2EEC0BBDAF29}"/>
          </ac:spMkLst>
        </pc:spChg>
        <pc:spChg chg="add del">
          <ac:chgData name="Dimiter Zahariev" userId="S::zaharievd@iata.org::a475b089-5a8c-4a05-a93f-137f6d741e90" providerId="AD" clId="Web-{7925558E-773A-9ED3-7F87-DDE6E11B8015}" dt="2020-12-13T20:36:11.260" v="1"/>
          <ac:spMkLst>
            <pc:docMk/>
            <pc:sldMk cId="1187187530" sldId="272"/>
            <ac:spMk id="35" creationId="{F04E4CBA-303B-48BD-8451-C2701CB0EEBF}"/>
          </ac:spMkLst>
        </pc:spChg>
        <pc:spChg chg="add">
          <ac:chgData name="Dimiter Zahariev" userId="S::zaharievd@iata.org::a475b089-5a8c-4a05-a93f-137f6d741e90" providerId="AD" clId="Web-{7925558E-773A-9ED3-7F87-DDE6E11B8015}" dt="2020-12-13T20:36:18.682" v="6"/>
          <ac:spMkLst>
            <pc:docMk/>
            <pc:sldMk cId="1187187530" sldId="272"/>
            <ac:spMk id="36" creationId="{F04E4CBA-303B-48BD-8451-C2701CB0EEBF}"/>
          </ac:spMkLst>
        </pc:spChg>
        <pc:spChg chg="add del">
          <ac:chgData name="Dimiter Zahariev" userId="S::zaharievd@iata.org::a475b089-5a8c-4a05-a93f-137f6d741e90" providerId="AD" clId="Web-{7925558E-773A-9ED3-7F87-DDE6E11B8015}" dt="2020-12-13T20:36:11.260" v="1"/>
          <ac:spMkLst>
            <pc:docMk/>
            <pc:sldMk cId="1187187530" sldId="272"/>
            <ac:spMk id="37" creationId="{F6CA58B3-AFCC-4A40-9882-50D5080879B0}"/>
          </ac:spMkLst>
        </pc:spChg>
        <pc:spChg chg="add">
          <ac:chgData name="Dimiter Zahariev" userId="S::zaharievd@iata.org::a475b089-5a8c-4a05-a93f-137f6d741e90" providerId="AD" clId="Web-{7925558E-773A-9ED3-7F87-DDE6E11B8015}" dt="2020-12-13T20:36:18.682" v="6"/>
          <ac:spMkLst>
            <pc:docMk/>
            <pc:sldMk cId="1187187530" sldId="272"/>
            <ac:spMk id="38" creationId="{F6CA58B3-AFCC-4A40-9882-50D5080879B0}"/>
          </ac:spMkLst>
        </pc:spChg>
        <pc:spChg chg="add del">
          <ac:chgData name="Dimiter Zahariev" userId="S::zaharievd@iata.org::a475b089-5a8c-4a05-a93f-137f6d741e90" providerId="AD" clId="Web-{7925558E-773A-9ED3-7F87-DDE6E11B8015}" dt="2020-12-13T20:36:11.260" v="1"/>
          <ac:spMkLst>
            <pc:docMk/>
            <pc:sldMk cId="1187187530" sldId="272"/>
            <ac:spMk id="39" creationId="{75C56826-D4E5-42ED-8529-079651CB3005}"/>
          </ac:spMkLst>
        </pc:spChg>
        <pc:spChg chg="add">
          <ac:chgData name="Dimiter Zahariev" userId="S::zaharievd@iata.org::a475b089-5a8c-4a05-a93f-137f6d741e90" providerId="AD" clId="Web-{7925558E-773A-9ED3-7F87-DDE6E11B8015}" dt="2020-12-13T20:36:18.682" v="6"/>
          <ac:spMkLst>
            <pc:docMk/>
            <pc:sldMk cId="1187187530" sldId="272"/>
            <ac:spMk id="40" creationId="{75C56826-D4E5-42ED-8529-079651CB3005}"/>
          </ac:spMkLst>
        </pc:spChg>
        <pc:spChg chg="add del">
          <ac:chgData name="Dimiter Zahariev" userId="S::zaharievd@iata.org::a475b089-5a8c-4a05-a93f-137f6d741e90" providerId="AD" clId="Web-{7925558E-773A-9ED3-7F87-DDE6E11B8015}" dt="2020-12-13T20:36:11.260" v="1"/>
          <ac:spMkLst>
            <pc:docMk/>
            <pc:sldMk cId="1187187530" sldId="272"/>
            <ac:spMk id="41" creationId="{82095FCE-EF05-4443-B97A-85DEE3A5CA17}"/>
          </ac:spMkLst>
        </pc:spChg>
        <pc:spChg chg="add">
          <ac:chgData name="Dimiter Zahariev" userId="S::zaharievd@iata.org::a475b089-5a8c-4a05-a93f-137f6d741e90" providerId="AD" clId="Web-{7925558E-773A-9ED3-7F87-DDE6E11B8015}" dt="2020-12-13T20:36:18.682" v="6"/>
          <ac:spMkLst>
            <pc:docMk/>
            <pc:sldMk cId="1187187530" sldId="272"/>
            <ac:spMk id="42" creationId="{82095FCE-EF05-4443-B97A-85DEE3A5CA17}"/>
          </ac:spMkLst>
        </pc:spChg>
        <pc:spChg chg="add del">
          <ac:chgData name="Dimiter Zahariev" userId="S::zaharievd@iata.org::a475b089-5a8c-4a05-a93f-137f6d741e90" providerId="AD" clId="Web-{7925558E-773A-9ED3-7F87-DDE6E11B8015}" dt="2020-12-13T20:36:11.260" v="1"/>
          <ac:spMkLst>
            <pc:docMk/>
            <pc:sldMk cId="1187187530" sldId="272"/>
            <ac:spMk id="43" creationId="{CA00AE6B-AA30-4CF8-BA6F-339B780AD76C}"/>
          </ac:spMkLst>
        </pc:spChg>
        <pc:spChg chg="add">
          <ac:chgData name="Dimiter Zahariev" userId="S::zaharievd@iata.org::a475b089-5a8c-4a05-a93f-137f6d741e90" providerId="AD" clId="Web-{7925558E-773A-9ED3-7F87-DDE6E11B8015}" dt="2020-12-13T20:36:18.682" v="6"/>
          <ac:spMkLst>
            <pc:docMk/>
            <pc:sldMk cId="1187187530" sldId="272"/>
            <ac:spMk id="44" creationId="{CA00AE6B-AA30-4CF8-BA6F-339B780AD76C}"/>
          </ac:spMkLst>
        </pc:spChg>
        <pc:picChg chg="mod ord">
          <ac:chgData name="Dimiter Zahariev" userId="S::zaharievd@iata.org::a475b089-5a8c-4a05-a93f-137f6d741e90" providerId="AD" clId="Web-{7925558E-773A-9ED3-7F87-DDE6E11B8015}" dt="2020-12-13T20:36:18.682" v="6"/>
          <ac:picMkLst>
            <pc:docMk/>
            <pc:sldMk cId="1187187530" sldId="272"/>
            <ac:picMk id="6" creationId="{00000000-0000-0000-0000-000000000000}"/>
          </ac:picMkLst>
        </pc:picChg>
        <pc:picChg chg="mod ord">
          <ac:chgData name="Dimiter Zahariev" userId="S::zaharievd@iata.org::a475b089-5a8c-4a05-a93f-137f6d741e90" providerId="AD" clId="Web-{7925558E-773A-9ED3-7F87-DDE6E11B8015}" dt="2020-12-13T20:36:18.682" v="6"/>
          <ac:picMkLst>
            <pc:docMk/>
            <pc:sldMk cId="1187187530" sldId="272"/>
            <ac:picMk id="12" creationId="{00000000-0000-0000-0000-000000000000}"/>
          </ac:picMkLst>
        </pc:picChg>
        <pc:cxnChg chg="add del">
          <ac:chgData name="Dimiter Zahariev" userId="S::zaharievd@iata.org::a475b089-5a8c-4a05-a93f-137f6d741e90" providerId="AD" clId="Web-{7925558E-773A-9ED3-7F87-DDE6E11B8015}" dt="2020-12-13T20:36:18.682" v="5"/>
          <ac:cxnSpMkLst>
            <pc:docMk/>
            <pc:sldMk cId="1187187530" sldId="272"/>
            <ac:cxnSpMk id="32" creationId="{B8EC0F70-6AFD-45BE-8F70-52888FC304F7}"/>
          </ac:cxnSpMkLst>
        </pc:cxnChg>
      </pc:sldChg>
      <pc:sldChg chg="modSp">
        <pc:chgData name="Dimiter Zahariev" userId="S::zaharievd@iata.org::a475b089-5a8c-4a05-a93f-137f6d741e90" providerId="AD" clId="Web-{7925558E-773A-9ED3-7F87-DDE6E11B8015}" dt="2020-12-13T20:52:21.387" v="644" actId="20577"/>
        <pc:sldMkLst>
          <pc:docMk/>
          <pc:sldMk cId="3420169010" sldId="292"/>
        </pc:sldMkLst>
        <pc:spChg chg="mod">
          <ac:chgData name="Dimiter Zahariev" userId="S::zaharievd@iata.org::a475b089-5a8c-4a05-a93f-137f6d741e90" providerId="AD" clId="Web-{7925558E-773A-9ED3-7F87-DDE6E11B8015}" dt="2020-12-13T20:49:03.211" v="543" actId="20577"/>
          <ac:spMkLst>
            <pc:docMk/>
            <pc:sldMk cId="3420169010" sldId="292"/>
            <ac:spMk id="2" creationId="{00000000-0000-0000-0000-000000000000}"/>
          </ac:spMkLst>
        </pc:spChg>
        <pc:spChg chg="mod">
          <ac:chgData name="Dimiter Zahariev" userId="S::zaharievd@iata.org::a475b089-5a8c-4a05-a93f-137f6d741e90" providerId="AD" clId="Web-{7925558E-773A-9ED3-7F87-DDE6E11B8015}" dt="2020-12-13T20:52:21.387" v="644" actId="20577"/>
          <ac:spMkLst>
            <pc:docMk/>
            <pc:sldMk cId="3420169010" sldId="292"/>
            <ac:spMk id="3" creationId="{00000000-0000-0000-0000-000000000000}"/>
          </ac:spMkLst>
        </pc:spChg>
      </pc:sldChg>
      <pc:sldChg chg="modSp">
        <pc:chgData name="Dimiter Zahariev" userId="S::zaharievd@iata.org::a475b089-5a8c-4a05-a93f-137f6d741e90" providerId="AD" clId="Web-{7925558E-773A-9ED3-7F87-DDE6E11B8015}" dt="2020-12-13T20:48:26.226" v="519" actId="20577"/>
        <pc:sldMkLst>
          <pc:docMk/>
          <pc:sldMk cId="1390972501" sldId="301"/>
        </pc:sldMkLst>
        <pc:spChg chg="mod">
          <ac:chgData name="Dimiter Zahariev" userId="S::zaharievd@iata.org::a475b089-5a8c-4a05-a93f-137f6d741e90" providerId="AD" clId="Web-{7925558E-773A-9ED3-7F87-DDE6E11B8015}" dt="2020-12-13T20:48:26.226" v="519" actId="20577"/>
          <ac:spMkLst>
            <pc:docMk/>
            <pc:sldMk cId="1390972501" sldId="301"/>
            <ac:spMk id="2" creationId="{00000000-0000-0000-0000-000000000000}"/>
          </ac:spMkLst>
        </pc:spChg>
      </pc:sldChg>
      <pc:sldChg chg="modSp">
        <pc:chgData name="Dimiter Zahariev" userId="S::zaharievd@iata.org::a475b089-5a8c-4a05-a93f-137f6d741e90" providerId="AD" clId="Web-{7925558E-773A-9ED3-7F87-DDE6E11B8015}" dt="2020-12-13T20:39:18.045" v="202"/>
        <pc:sldMkLst>
          <pc:docMk/>
          <pc:sldMk cId="1805775928" sldId="302"/>
        </pc:sldMkLst>
        <pc:spChg chg="mod">
          <ac:chgData name="Dimiter Zahariev" userId="S::zaharievd@iata.org::a475b089-5a8c-4a05-a93f-137f6d741e90" providerId="AD" clId="Web-{7925558E-773A-9ED3-7F87-DDE6E11B8015}" dt="2020-12-13T20:39:18.045" v="202"/>
          <ac:spMkLst>
            <pc:docMk/>
            <pc:sldMk cId="1805775928" sldId="302"/>
            <ac:spMk id="6" creationId="{00000000-0000-0000-0000-000000000000}"/>
          </ac:spMkLst>
        </pc:spChg>
      </pc:sldChg>
      <pc:sldChg chg="modSp">
        <pc:chgData name="Dimiter Zahariev" userId="S::zaharievd@iata.org::a475b089-5a8c-4a05-a93f-137f6d741e90" providerId="AD" clId="Web-{7925558E-773A-9ED3-7F87-DDE6E11B8015}" dt="2020-12-13T20:47:37.678" v="508" actId="20577"/>
        <pc:sldMkLst>
          <pc:docMk/>
          <pc:sldMk cId="1255701476" sldId="303"/>
        </pc:sldMkLst>
        <pc:spChg chg="mod">
          <ac:chgData name="Dimiter Zahariev" userId="S::zaharievd@iata.org::a475b089-5a8c-4a05-a93f-137f6d741e90" providerId="AD" clId="Web-{7925558E-773A-9ED3-7F87-DDE6E11B8015}" dt="2020-12-13T20:47:37.678" v="508" actId="20577"/>
          <ac:spMkLst>
            <pc:docMk/>
            <pc:sldMk cId="1255701476" sldId="303"/>
            <ac:spMk id="3" creationId="{00000000-0000-0000-0000-000000000000}"/>
          </ac:spMkLst>
        </pc:spChg>
      </pc:sldChg>
      <pc:sldChg chg="addSp delSp modSp">
        <pc:chgData name="Dimiter Zahariev" userId="S::zaharievd@iata.org::a475b089-5a8c-4a05-a93f-137f6d741e90" providerId="AD" clId="Web-{7925558E-773A-9ED3-7F87-DDE6E11B8015}" dt="2020-12-13T20:47:09.131" v="502" actId="1076"/>
        <pc:sldMkLst>
          <pc:docMk/>
          <pc:sldMk cId="3522412082" sldId="304"/>
        </pc:sldMkLst>
        <pc:spChg chg="mod ord">
          <ac:chgData name="Dimiter Zahariev" userId="S::zaharievd@iata.org::a475b089-5a8c-4a05-a93f-137f6d741e90" providerId="AD" clId="Web-{7925558E-773A-9ED3-7F87-DDE6E11B8015}" dt="2020-12-13T20:41:33.656" v="329" actId="1076"/>
          <ac:spMkLst>
            <pc:docMk/>
            <pc:sldMk cId="3522412082" sldId="304"/>
            <ac:spMk id="2" creationId="{00000000-0000-0000-0000-000000000000}"/>
          </ac:spMkLst>
        </pc:spChg>
        <pc:spChg chg="mod">
          <ac:chgData name="Dimiter Zahariev" userId="S::zaharievd@iata.org::a475b089-5a8c-4a05-a93f-137f6d741e90" providerId="AD" clId="Web-{7925558E-773A-9ED3-7F87-DDE6E11B8015}" dt="2020-12-13T20:47:09.131" v="502" actId="1076"/>
          <ac:spMkLst>
            <pc:docMk/>
            <pc:sldMk cId="3522412082" sldId="304"/>
            <ac:spMk id="3" creationId="{00000000-0000-0000-0000-000000000000}"/>
          </ac:spMkLst>
        </pc:spChg>
        <pc:spChg chg="add del">
          <ac:chgData name="Dimiter Zahariev" userId="S::zaharievd@iata.org::a475b089-5a8c-4a05-a93f-137f6d741e90" providerId="AD" clId="Web-{7925558E-773A-9ED3-7F87-DDE6E11B8015}" dt="2020-12-13T20:36:59.230" v="8"/>
          <ac:spMkLst>
            <pc:docMk/>
            <pc:sldMk cId="3522412082" sldId="304"/>
            <ac:spMk id="48" creationId="{1557A916-FDD1-44A1-A7A1-70009FD6BE46}"/>
          </ac:spMkLst>
        </pc:spChg>
        <pc:spChg chg="add del">
          <ac:chgData name="Dimiter Zahariev" userId="S::zaharievd@iata.org::a475b089-5a8c-4a05-a93f-137f6d741e90" providerId="AD" clId="Web-{7925558E-773A-9ED3-7F87-DDE6E11B8015}" dt="2020-12-13T20:36:59.230" v="8"/>
          <ac:spMkLst>
            <pc:docMk/>
            <pc:sldMk cId="3522412082" sldId="304"/>
            <ac:spMk id="53" creationId="{B43B9CA2-4B31-4ACD-9A9F-B8E6C6420386}"/>
          </ac:spMkLst>
        </pc:spChg>
        <pc:spChg chg="add del">
          <ac:chgData name="Dimiter Zahariev" userId="S::zaharievd@iata.org::a475b089-5a8c-4a05-a93f-137f6d741e90" providerId="AD" clId="Web-{7925558E-773A-9ED3-7F87-DDE6E11B8015}" dt="2020-12-13T20:36:59.230" v="8"/>
          <ac:spMkLst>
            <pc:docMk/>
            <pc:sldMk cId="3522412082" sldId="304"/>
            <ac:spMk id="55" creationId="{33F94DB1-BC5D-454D-845C-7BA3A1F46999}"/>
          </ac:spMkLst>
        </pc:spChg>
        <pc:spChg chg="add del">
          <ac:chgData name="Dimiter Zahariev" userId="S::zaharievd@iata.org::a475b089-5a8c-4a05-a93f-137f6d741e90" providerId="AD" clId="Web-{7925558E-773A-9ED3-7F87-DDE6E11B8015}" dt="2020-12-13T20:36:59.230" v="8"/>
          <ac:spMkLst>
            <pc:docMk/>
            <pc:sldMk cId="3522412082" sldId="304"/>
            <ac:spMk id="57" creationId="{5676B86F-860B-4586-BCAA-C0650C09B7B9}"/>
          </ac:spMkLst>
        </pc:spChg>
        <pc:spChg chg="add del">
          <ac:chgData name="Dimiter Zahariev" userId="S::zaharievd@iata.org::a475b089-5a8c-4a05-a93f-137f6d741e90" providerId="AD" clId="Web-{7925558E-773A-9ED3-7F87-DDE6E11B8015}" dt="2020-12-13T20:36:59.230" v="8"/>
          <ac:spMkLst>
            <pc:docMk/>
            <pc:sldMk cId="3522412082" sldId="304"/>
            <ac:spMk id="59" creationId="{8C818ED5-2F56-4171-9445-3AA4F4462396}"/>
          </ac:spMkLst>
        </pc:spChg>
        <pc:spChg chg="add del">
          <ac:chgData name="Dimiter Zahariev" userId="S::zaharievd@iata.org::a475b089-5a8c-4a05-a93f-137f6d741e90" providerId="AD" clId="Web-{7925558E-773A-9ED3-7F87-DDE6E11B8015}" dt="2020-12-13T20:36:59.230" v="8"/>
          <ac:spMkLst>
            <pc:docMk/>
            <pc:sldMk cId="3522412082" sldId="304"/>
            <ac:spMk id="61" creationId="{DE74FCE8-866C-4AFA-B45C-FACE2A6094E4}"/>
          </ac:spMkLst>
        </pc:spChg>
        <pc:picChg chg="mod ord">
          <ac:chgData name="Dimiter Zahariev" userId="S::zaharievd@iata.org::a475b089-5a8c-4a05-a93f-137f6d741e90" providerId="AD" clId="Web-{7925558E-773A-9ED3-7F87-DDE6E11B8015}" dt="2020-12-13T20:36:59.230" v="8"/>
          <ac:picMkLst>
            <pc:docMk/>
            <pc:sldMk cId="3522412082" sldId="304"/>
            <ac:picMk id="6" creationId="{894A10A2-CD76-495A-9625-F6970F1F1348}"/>
          </ac:picMkLst>
        </pc:picChg>
        <pc:picChg chg="mod">
          <ac:chgData name="Dimiter Zahariev" userId="S::zaharievd@iata.org::a475b089-5a8c-4a05-a93f-137f6d741e90" providerId="AD" clId="Web-{7925558E-773A-9ED3-7F87-DDE6E11B8015}" dt="2020-12-13T20:36:59.230" v="8"/>
          <ac:picMkLst>
            <pc:docMk/>
            <pc:sldMk cId="3522412082" sldId="304"/>
            <ac:picMk id="7" creationId="{FF1B8203-C8D1-41EF-B990-CED54B35D8C1}"/>
          </ac:picMkLst>
        </pc:picChg>
        <pc:picChg chg="mod">
          <ac:chgData name="Dimiter Zahariev" userId="S::zaharievd@iata.org::a475b089-5a8c-4a05-a93f-137f6d741e90" providerId="AD" clId="Web-{7925558E-773A-9ED3-7F87-DDE6E11B8015}" dt="2020-12-13T20:36:59.230" v="8"/>
          <ac:picMkLst>
            <pc:docMk/>
            <pc:sldMk cId="3522412082" sldId="304"/>
            <ac:picMk id="8" creationId="{C1679975-1E1D-4EFD-BD0F-E511B0C2AA1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p>
            <a:fld id="{E678F589-F42C-4B42-B5A9-0C4A095A097B}" type="datetimeFigureOut">
              <a:rPr lang="bg-BG" smtClean="0"/>
              <a:t>21.12.2020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191033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E678F589-F42C-4B42-B5A9-0C4A095A097B}" type="datetimeFigureOut">
              <a:rPr lang="bg-BG" smtClean="0"/>
              <a:t>21.12.2020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220977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E678F589-F42C-4B42-B5A9-0C4A095A097B}" type="datetimeFigureOut">
              <a:rPr lang="bg-BG" smtClean="0"/>
              <a:t>21.12.2020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321949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E678F589-F42C-4B42-B5A9-0C4A095A097B}" type="datetimeFigureOut">
              <a:rPr lang="bg-BG" smtClean="0"/>
              <a:t>21.12.2020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277286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78F589-F42C-4B42-B5A9-0C4A095A097B}" type="datetimeFigureOut">
              <a:rPr lang="bg-BG" smtClean="0"/>
              <a:t>21.12.2020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159966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p>
            <a:fld id="{E678F589-F42C-4B42-B5A9-0C4A095A097B}" type="datetimeFigureOut">
              <a:rPr lang="bg-BG" smtClean="0"/>
              <a:t>21.12.2020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24212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p>
            <a:fld id="{E678F589-F42C-4B42-B5A9-0C4A095A097B}" type="datetimeFigureOut">
              <a:rPr lang="bg-BG" smtClean="0"/>
              <a:t>21.12.2020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23483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p>
            <a:fld id="{E678F589-F42C-4B42-B5A9-0C4A095A097B}" type="datetimeFigureOut">
              <a:rPr lang="bg-BG" smtClean="0"/>
              <a:t>21.12.2020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279674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F589-F42C-4B42-B5A9-0C4A095A097B}" type="datetimeFigureOut">
              <a:rPr lang="bg-BG" smtClean="0"/>
              <a:t>21.12.2020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324293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78F589-F42C-4B42-B5A9-0C4A095A097B}" type="datetimeFigureOut">
              <a:rPr lang="bg-BG" smtClean="0"/>
              <a:t>21.12.2020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372971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78F589-F42C-4B42-B5A9-0C4A095A097B}" type="datetimeFigureOut">
              <a:rPr lang="bg-BG" smtClean="0"/>
              <a:t>21.12.2020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50DB4AB-5B86-4690-B8A0-D61D27FBD1B2}" type="slidenum">
              <a:rPr lang="bg-BG" smtClean="0"/>
              <a:t>‹#›</a:t>
            </a:fld>
            <a:endParaRPr lang="bg-BG"/>
          </a:p>
        </p:txBody>
      </p:sp>
    </p:spTree>
    <p:extLst>
      <p:ext uri="{BB962C8B-B14F-4D97-AF65-F5344CB8AC3E}">
        <p14:creationId xmlns:p14="http://schemas.microsoft.com/office/powerpoint/2010/main" val="26369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F589-F42C-4B42-B5A9-0C4A095A097B}" type="datetimeFigureOut">
              <a:rPr lang="bg-BG" smtClean="0"/>
              <a:t>21.12.2020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DB4AB-5B86-4690-B8A0-D61D27FBD1B2}" type="slidenum">
              <a:rPr lang="bg-BG" smtClean="0"/>
              <a:t>‹#›</a:t>
            </a:fld>
            <a:endParaRPr lang="bg-BG"/>
          </a:p>
        </p:txBody>
      </p:sp>
    </p:spTree>
    <p:extLst>
      <p:ext uri="{BB962C8B-B14F-4D97-AF65-F5344CB8AC3E}">
        <p14:creationId xmlns:p14="http://schemas.microsoft.com/office/powerpoint/2010/main" val="13645265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4.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BAD76F3E-3A97-486B-B402-44400A8B91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199" y="1093788"/>
            <a:ext cx="10506455" cy="2967208"/>
          </a:xfrm>
        </p:spPr>
        <p:txBody>
          <a:bodyPr>
            <a:normAutofit/>
          </a:bodyPr>
          <a:lstStyle/>
          <a:p>
            <a:r>
              <a:rPr lang="en-US" sz="8000" dirty="0"/>
              <a:t>Politics in the period from 1960 until now</a:t>
            </a:r>
            <a:endParaRPr lang="bg-BG" sz="8000" dirty="0"/>
          </a:p>
        </p:txBody>
      </p:sp>
      <p:sp>
        <p:nvSpPr>
          <p:cNvPr id="3" name="Subtitle 2"/>
          <p:cNvSpPr>
            <a:spLocks noGrp="1"/>
          </p:cNvSpPr>
          <p:nvPr>
            <p:ph type="subTitle" idx="1"/>
          </p:nvPr>
        </p:nvSpPr>
        <p:spPr>
          <a:xfrm>
            <a:off x="7400924" y="4619624"/>
            <a:ext cx="3946780" cy="1038225"/>
          </a:xfrm>
        </p:spPr>
        <p:txBody>
          <a:bodyPr>
            <a:normAutofit/>
          </a:bodyPr>
          <a:lstStyle/>
          <a:p>
            <a:pPr algn="r"/>
            <a:r>
              <a:rPr lang="en-US" dirty="0" err="1"/>
              <a:t>Hristo</a:t>
            </a:r>
            <a:r>
              <a:rPr lang="en-US" dirty="0"/>
              <a:t> </a:t>
            </a:r>
            <a:r>
              <a:rPr lang="en-US" dirty="0" err="1" smtClean="0"/>
              <a:t>Nikolov</a:t>
            </a:r>
            <a:r>
              <a:rPr lang="en-US" dirty="0" smtClean="0"/>
              <a:t> </a:t>
            </a:r>
            <a:r>
              <a:rPr lang="en-US" dirty="0" err="1"/>
              <a:t>Zahariev</a:t>
            </a:r>
            <a:r>
              <a:rPr lang="en-US" dirty="0"/>
              <a:t> </a:t>
            </a:r>
            <a:r>
              <a:rPr lang="en-US" dirty="0" smtClean="0"/>
              <a:t>6</a:t>
            </a:r>
            <a:r>
              <a:rPr lang="en-US" baseline="30000" dirty="0" smtClean="0"/>
              <a:t>th</a:t>
            </a:r>
            <a:r>
              <a:rPr lang="en-US" dirty="0" smtClean="0"/>
              <a:t> class </a:t>
            </a:r>
            <a:endParaRPr lang="bg-BG" dirty="0"/>
          </a:p>
        </p:txBody>
      </p:sp>
      <p:sp>
        <p:nvSpPr>
          <p:cNvPr id="24" name="Rectangle 13">
            <a:extLst>
              <a:ext uri="{FF2B5EF4-FFF2-40B4-BE49-F238E27FC236}">
                <a16:creationId xmlns:a16="http://schemas.microsoft.com/office/drawing/2014/main" id="{391F6B52-91F4-4AEB-B6DB-29FEBCF28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5">
            <a:extLst>
              <a:ext uri="{FF2B5EF4-FFF2-40B4-BE49-F238E27FC236}">
                <a16:creationId xmlns:a16="http://schemas.microsoft.com/office/drawing/2014/main" id="{2CD6F061-7C53-44F4-9794-953DB70A45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469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43B9CA2-4B31-4ACD-9A9F-B8E6C64203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37" r="12530" b="-4"/>
          <a:stretch/>
        </p:blipFill>
        <p:spPr>
          <a:xfrm>
            <a:off x="5032936" y="-8238"/>
            <a:ext cx="4118110" cy="3464670"/>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518" r="-1"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22" name="Freeform: Shape 21">
            <a:extLst>
              <a:ext uri="{FF2B5EF4-FFF2-40B4-BE49-F238E27FC236}">
                <a16:creationId xmlns:a16="http://schemas.microsoft.com/office/drawing/2014/main" id="{33F94DB1-BC5D-454D-845C-7BA3A1F469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5676B86F-860B-4586-BCAA-C0650C09B7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8056" y="685800"/>
            <a:ext cx="4922338" cy="1325563"/>
          </a:xfrm>
        </p:spPr>
        <p:txBody>
          <a:bodyPr>
            <a:normAutofit/>
          </a:bodyPr>
          <a:lstStyle/>
          <a:p>
            <a:r>
              <a:rPr lang="bg-BG" sz="3400" dirty="0"/>
              <a:t> </a:t>
            </a:r>
            <a:r>
              <a:rPr lang="en-US" sz="3400" dirty="0"/>
              <a:t>Industrialization of Bulgaria - </a:t>
            </a:r>
            <a:r>
              <a:rPr lang="en-US" sz="3400" dirty="0" smtClean="0"/>
              <a:t>CIV</a:t>
            </a:r>
            <a:endParaRPr lang="bg-BG" sz="3400" dirty="0"/>
          </a:p>
        </p:txBody>
      </p:sp>
      <p:sp>
        <p:nvSpPr>
          <p:cNvPr id="26" name="Rectangle 25">
            <a:extLst>
              <a:ext uri="{FF2B5EF4-FFF2-40B4-BE49-F238E27FC236}">
                <a16:creationId xmlns:a16="http://schemas.microsoft.com/office/drawing/2014/main" id="{8C818ED5-2F56-4171-9445-3AA4F4462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E74FCE8-866C-4AFA-B45C-FACE2A6094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25327" y="2299447"/>
            <a:ext cx="5370573" cy="3666744"/>
          </a:xfrm>
        </p:spPr>
        <p:txBody>
          <a:bodyPr vert="horz" lIns="91440" tIns="45720" rIns="91440" bIns="45720" rtlCol="0" anchor="t">
            <a:noAutofit/>
          </a:bodyPr>
          <a:lstStyle/>
          <a:p>
            <a:pPr>
              <a:buFont typeface="Wingdings" panose="05000000000000000000" pitchFamily="2" charset="2"/>
              <a:buChar char="Ø"/>
            </a:pPr>
            <a:r>
              <a:rPr lang="ru-RU" sz="1600" dirty="0"/>
              <a:t> </a:t>
            </a:r>
            <a:r>
              <a:rPr lang="en-US" sz="1600" dirty="0" smtClean="0"/>
              <a:t>CIV </a:t>
            </a:r>
            <a:r>
              <a:rPr lang="en-US" sz="1600" dirty="0"/>
              <a:t>(Council for Mutual Economic Assistance) established in 1949 by the USSR and </a:t>
            </a:r>
            <a:r>
              <a:rPr lang="en-US" sz="1600" dirty="0" smtClean="0"/>
              <a:t>included </a:t>
            </a:r>
            <a:r>
              <a:rPr lang="en-US" sz="1600" dirty="0"/>
              <a:t>Bulgaria for decades in a regulated and limited range of economic relations.</a:t>
            </a:r>
          </a:p>
          <a:p>
            <a:pPr>
              <a:buFont typeface="Wingdings" panose="05000000000000000000" pitchFamily="2" charset="2"/>
              <a:buChar char="Ø"/>
            </a:pPr>
            <a:r>
              <a:rPr lang="en-US" sz="1600" dirty="0"/>
              <a:t>The implementation of the planning principle in industrialization </a:t>
            </a:r>
            <a:r>
              <a:rPr lang="en-US" sz="1600" dirty="0" smtClean="0"/>
              <a:t>was </a:t>
            </a:r>
            <a:r>
              <a:rPr lang="en-US" sz="1600" dirty="0"/>
              <a:t>assigned to the State Planning Committee, which </a:t>
            </a:r>
            <a:r>
              <a:rPr lang="en-US" sz="1600" dirty="0" smtClean="0"/>
              <a:t>prepared </a:t>
            </a:r>
            <a:r>
              <a:rPr lang="en-US" sz="1600" dirty="0"/>
              <a:t>5-year business plans.</a:t>
            </a:r>
          </a:p>
          <a:p>
            <a:pPr>
              <a:buFont typeface="Wingdings" panose="05000000000000000000" pitchFamily="2" charset="2"/>
              <a:buChar char="Ø"/>
            </a:pPr>
            <a:r>
              <a:rPr lang="en-US" sz="1600" dirty="0"/>
              <a:t>The branches of energy, metallurgy, machine building and heavy chemistry </a:t>
            </a:r>
            <a:r>
              <a:rPr lang="en-US" sz="1600" dirty="0" smtClean="0"/>
              <a:t>were developed.</a:t>
            </a:r>
            <a:endParaRPr lang="en-US" sz="1600" dirty="0"/>
          </a:p>
          <a:p>
            <a:pPr>
              <a:buFont typeface="Wingdings" panose="05000000000000000000" pitchFamily="2" charset="2"/>
              <a:buChar char="Ø"/>
            </a:pPr>
            <a:r>
              <a:rPr lang="en-US" sz="1600" dirty="0"/>
              <a:t>Thermal and hydroelectric power plants </a:t>
            </a:r>
            <a:r>
              <a:rPr lang="en-US" sz="1600" dirty="0" smtClean="0"/>
              <a:t>were </a:t>
            </a:r>
            <a:r>
              <a:rPr lang="en-US" sz="1600" dirty="0"/>
              <a:t>built. The extraction of iron, lead-zinc and iron increased, ferrous (Lenin plant in Pernik) and non-ferrous metallurgy (Lead-zinc plant near </a:t>
            </a:r>
            <a:r>
              <a:rPr lang="en-US" sz="1600" dirty="0" err="1"/>
              <a:t>Kardzhali</a:t>
            </a:r>
            <a:r>
              <a:rPr lang="en-US" sz="1600" dirty="0"/>
              <a:t> and the </a:t>
            </a:r>
            <a:r>
              <a:rPr lang="en-US" sz="1600" dirty="0" err="1"/>
              <a:t>Pirdop</a:t>
            </a:r>
            <a:r>
              <a:rPr lang="en-US" sz="1600" dirty="0"/>
              <a:t> copper mine) </a:t>
            </a:r>
            <a:r>
              <a:rPr lang="en-US" sz="1600" dirty="0" smtClean="0"/>
              <a:t>were </a:t>
            </a:r>
            <a:r>
              <a:rPr lang="en-US" sz="1600" dirty="0"/>
              <a:t>built.</a:t>
            </a:r>
          </a:p>
          <a:p>
            <a:pPr>
              <a:buFont typeface="Wingdings" panose="05000000000000000000" pitchFamily="2" charset="2"/>
              <a:buChar char="Ø"/>
            </a:pPr>
            <a:r>
              <a:rPr lang="en-US" sz="1600" dirty="0"/>
              <a:t>The chemical industry and the production of construction materials </a:t>
            </a:r>
            <a:r>
              <a:rPr lang="en-US" sz="1600" dirty="0" smtClean="0"/>
              <a:t>were developed. </a:t>
            </a:r>
            <a:r>
              <a:rPr lang="en-US" sz="1600" dirty="0"/>
              <a:t>Coal production </a:t>
            </a:r>
            <a:r>
              <a:rPr lang="en-US" sz="1600" dirty="0" smtClean="0"/>
              <a:t> </a:t>
            </a:r>
            <a:r>
              <a:rPr lang="en-US" sz="1600" dirty="0"/>
              <a:t>also </a:t>
            </a:r>
            <a:r>
              <a:rPr lang="en-US" sz="1600" dirty="0" smtClean="0"/>
              <a:t> increased significantly</a:t>
            </a:r>
            <a:r>
              <a:rPr lang="en-US" sz="1600" dirty="0"/>
              <a:t>.</a:t>
            </a:r>
            <a:endParaRPr lang="bg-BG" sz="1600" dirty="0">
              <a:cs typeface="Calibri"/>
            </a:endParaRPr>
          </a:p>
        </p:txBody>
      </p:sp>
      <p:pic>
        <p:nvPicPr>
          <p:cNvPr id="1028" name="Picture 4" descr="Съвет за икономическа взаимопомощ – Уикипед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6614" y="1343818"/>
            <a:ext cx="805681" cy="53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5434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312" r="-2" b="1358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4318" r="-2" b="429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a:normAutofit/>
          </a:bodyPr>
          <a:lstStyle/>
          <a:p>
            <a:r>
              <a:rPr lang="en-US" sz="3400" dirty="0"/>
              <a:t>Social change</a:t>
            </a:r>
            <a:endParaRPr lang="bg-BG" sz="3400" dirty="0"/>
          </a:p>
        </p:txBody>
      </p:sp>
      <p:sp>
        <p:nvSpPr>
          <p:cNvPr id="19" name="Rectangle 18">
            <a:extLst>
              <a:ext uri="{FF2B5EF4-FFF2-40B4-BE49-F238E27FC236}">
                <a16:creationId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128016" y="2340864"/>
            <a:ext cx="4832803" cy="3664351"/>
          </a:xfrm>
        </p:spPr>
        <p:txBody>
          <a:bodyPr vert="horz" lIns="91440" tIns="45720" rIns="91440" bIns="45720" rtlCol="0" anchor="t">
            <a:noAutofit/>
          </a:bodyPr>
          <a:lstStyle/>
          <a:p>
            <a:pPr>
              <a:buFont typeface="Wingdings" panose="05000000000000000000" pitchFamily="2" charset="2"/>
              <a:buChar char="Ø"/>
            </a:pPr>
            <a:r>
              <a:rPr lang="en-US" sz="2000" dirty="0">
                <a:cs typeface="Calibri"/>
              </a:rPr>
              <a:t>The policy of the Central Committee of the Bulgarian Communist Party towards its citizens was for them to have  </a:t>
            </a:r>
            <a:r>
              <a:rPr lang="en-US" sz="2000" dirty="0" smtClean="0">
                <a:cs typeface="Calibri"/>
              </a:rPr>
              <a:t>a ,,brighter future” </a:t>
            </a:r>
            <a:r>
              <a:rPr lang="en-US" sz="2000" dirty="0">
                <a:cs typeface="Calibri"/>
              </a:rPr>
              <a:t>and to have everything at their disposal.</a:t>
            </a:r>
          </a:p>
          <a:p>
            <a:pPr>
              <a:buFont typeface="Wingdings" panose="05000000000000000000" pitchFamily="2" charset="2"/>
              <a:buChar char="Ø"/>
            </a:pPr>
            <a:r>
              <a:rPr lang="en-US" sz="2000" dirty="0">
                <a:cs typeface="Calibri"/>
              </a:rPr>
              <a:t>Bulgarian citizens </a:t>
            </a:r>
            <a:r>
              <a:rPr lang="en-US" sz="2000" dirty="0" smtClean="0">
                <a:cs typeface="Calibri"/>
              </a:rPr>
              <a:t>had </a:t>
            </a:r>
            <a:r>
              <a:rPr lang="en-US" sz="2000" dirty="0">
                <a:cs typeface="Calibri"/>
              </a:rPr>
              <a:t>an apartment in a panel building, a Soviet-made car (Lada, </a:t>
            </a:r>
            <a:r>
              <a:rPr lang="en-US" sz="2000" dirty="0" err="1">
                <a:cs typeface="Calibri"/>
              </a:rPr>
              <a:t>Moskvich</a:t>
            </a:r>
            <a:r>
              <a:rPr lang="en-US" sz="2000" dirty="0">
                <a:cs typeface="Calibri"/>
              </a:rPr>
              <a:t>), an </a:t>
            </a:r>
            <a:r>
              <a:rPr lang="en-US" sz="2000" dirty="0" smtClean="0">
                <a:cs typeface="Calibri"/>
              </a:rPr>
              <a:t>“Electron” </a:t>
            </a:r>
            <a:r>
              <a:rPr lang="en-US" sz="2000" dirty="0">
                <a:cs typeface="Calibri"/>
              </a:rPr>
              <a:t>TV and an Mraz refrigerator.</a:t>
            </a:r>
          </a:p>
          <a:p>
            <a:pPr>
              <a:buFont typeface="Wingdings" panose="05000000000000000000" pitchFamily="2" charset="2"/>
              <a:buChar char="Ø"/>
            </a:pPr>
            <a:r>
              <a:rPr lang="en-US" sz="2000" dirty="0">
                <a:cs typeface="Calibri"/>
              </a:rPr>
              <a:t>The state, in the face of the factories and enterprises in which people </a:t>
            </a:r>
            <a:r>
              <a:rPr lang="en-US" sz="2000" dirty="0" smtClean="0">
                <a:cs typeface="Calibri"/>
              </a:rPr>
              <a:t>worked, </a:t>
            </a:r>
            <a:r>
              <a:rPr lang="en-US" sz="2000" dirty="0" err="1" smtClean="0">
                <a:cs typeface="Calibri"/>
              </a:rPr>
              <a:t>provideds</a:t>
            </a:r>
            <a:r>
              <a:rPr lang="en-US" sz="2000" dirty="0" smtClean="0">
                <a:cs typeface="Calibri"/>
              </a:rPr>
              <a:t> </a:t>
            </a:r>
            <a:r>
              <a:rPr lang="en-US" sz="2000" dirty="0">
                <a:cs typeface="Calibri"/>
              </a:rPr>
              <a:t>a holiday at </a:t>
            </a:r>
            <a:r>
              <a:rPr lang="en-US" sz="2000" dirty="0" smtClean="0">
                <a:cs typeface="Calibri"/>
              </a:rPr>
              <a:t>the sea </a:t>
            </a:r>
            <a:r>
              <a:rPr lang="en-US" sz="2000" dirty="0">
                <a:cs typeface="Calibri"/>
              </a:rPr>
              <a:t>and </a:t>
            </a:r>
            <a:r>
              <a:rPr lang="en-US" sz="2000" dirty="0" smtClean="0">
                <a:cs typeface="Calibri"/>
              </a:rPr>
              <a:t> </a:t>
            </a:r>
            <a:r>
              <a:rPr lang="en-US" sz="2000" dirty="0">
                <a:cs typeface="Calibri"/>
              </a:rPr>
              <a:t>the mountains every summer</a:t>
            </a:r>
            <a:r>
              <a:rPr lang="en-US" sz="2000" dirty="0" smtClean="0">
                <a:cs typeface="Calibri"/>
              </a:rPr>
              <a:t>.</a:t>
            </a:r>
            <a:endParaRPr lang="en-US" sz="2000" dirty="0">
              <a:cs typeface="Calibri"/>
            </a:endParaRPr>
          </a:p>
        </p:txBody>
      </p:sp>
    </p:spTree>
    <p:extLst>
      <p:ext uri="{BB962C8B-B14F-4D97-AF65-F5344CB8AC3E}">
        <p14:creationId xmlns:p14="http://schemas.microsoft.com/office/powerpoint/2010/main" val="811875092"/>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2A0AC-3DCE-4672-BCAF-28FEF91F60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6F1C77-EDC9-4C5F-8C1C-62DD46BDA3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alphaModFix amt="40000"/>
            <a:extLst>
              <a:ext uri="{28A0092B-C50C-407E-A947-70E740481C1C}">
                <a14:useLocalDpi xmlns:a14="http://schemas.microsoft.com/office/drawing/2010/main" val="0"/>
              </a:ext>
            </a:extLst>
          </a:blip>
          <a:srcRect l="8540" r="9210" b="-1"/>
          <a:stretch/>
        </p:blipFill>
        <p:spPr>
          <a:xfrm>
            <a:off x="20" y="10"/>
            <a:ext cx="8450297" cy="6857990"/>
          </a:xfrm>
          <a:prstGeom prst="rect">
            <a:avLst/>
          </a:prstGeom>
        </p:spPr>
      </p:pic>
      <p:sp>
        <p:nvSpPr>
          <p:cNvPr id="2" name="Title 1"/>
          <p:cNvSpPr>
            <a:spLocks noGrp="1"/>
          </p:cNvSpPr>
          <p:nvPr>
            <p:ph type="title"/>
          </p:nvPr>
        </p:nvSpPr>
        <p:spPr>
          <a:xfrm>
            <a:off x="838201" y="365125"/>
            <a:ext cx="5251316" cy="1627636"/>
          </a:xfrm>
        </p:spPr>
        <p:txBody>
          <a:bodyPr>
            <a:normAutofit/>
          </a:bodyPr>
          <a:lstStyle/>
          <a:p>
            <a:r>
              <a:rPr lang="en-US" sz="4100" dirty="0">
                <a:solidFill>
                  <a:srgbClr val="FFFFFF"/>
                </a:solidFill>
              </a:rPr>
              <a:t>"Revival process" - 1984/1989</a:t>
            </a:r>
            <a:endParaRPr lang="bg-BG" sz="4100" dirty="0">
              <a:solidFill>
                <a:srgbClr val="FFFFFF"/>
              </a:solidFill>
            </a:endParaRPr>
          </a:p>
        </p:txBody>
      </p:sp>
      <p:sp>
        <p:nvSpPr>
          <p:cNvPr id="3" name="Content Placeholder 2"/>
          <p:cNvSpPr>
            <a:spLocks noGrp="1"/>
          </p:cNvSpPr>
          <p:nvPr>
            <p:ph idx="1"/>
          </p:nvPr>
        </p:nvSpPr>
        <p:spPr>
          <a:xfrm>
            <a:off x="838200" y="2219785"/>
            <a:ext cx="5534021" cy="3957178"/>
          </a:xfrm>
        </p:spPr>
        <p:txBody>
          <a:bodyPr vert="horz" lIns="91440" tIns="45720" rIns="91440" bIns="45720" rtlCol="0" anchor="t">
            <a:normAutofit/>
          </a:bodyPr>
          <a:lstStyle/>
          <a:p>
            <a:pPr>
              <a:buFont typeface="Wingdings" panose="05000000000000000000" pitchFamily="2" charset="2"/>
              <a:buChar char="Ø"/>
            </a:pPr>
            <a:r>
              <a:rPr lang="en-US" sz="1800" dirty="0">
                <a:solidFill>
                  <a:srgbClr val="FFFFFF"/>
                </a:solidFill>
              </a:rPr>
              <a:t>The revival process was an attempt by the Bulgarian Communist Party to impose the forced assimilation of the Muslim population (Turks, </a:t>
            </a:r>
            <a:r>
              <a:rPr lang="en-US" sz="1800" dirty="0" err="1">
                <a:solidFill>
                  <a:srgbClr val="FFFFFF"/>
                </a:solidFill>
              </a:rPr>
              <a:t>Pomaks</a:t>
            </a:r>
            <a:r>
              <a:rPr lang="en-US" sz="1800" dirty="0">
                <a:solidFill>
                  <a:srgbClr val="FFFFFF"/>
                </a:solidFill>
              </a:rPr>
              <a:t> and Roma).</a:t>
            </a:r>
          </a:p>
          <a:p>
            <a:pPr>
              <a:buFont typeface="Wingdings" panose="05000000000000000000" pitchFamily="2" charset="2"/>
              <a:buChar char="Ø"/>
            </a:pPr>
            <a:r>
              <a:rPr lang="en-US" sz="1800" dirty="0">
                <a:solidFill>
                  <a:srgbClr val="FFFFFF"/>
                </a:solidFill>
              </a:rPr>
              <a:t>This </a:t>
            </a:r>
            <a:r>
              <a:rPr lang="en-US" sz="1800" dirty="0" smtClean="0">
                <a:solidFill>
                  <a:srgbClr val="FFFFFF"/>
                </a:solidFill>
              </a:rPr>
              <a:t>was </a:t>
            </a:r>
            <a:r>
              <a:rPr lang="en-US" sz="1800" dirty="0">
                <a:solidFill>
                  <a:srgbClr val="FFFFFF"/>
                </a:solidFill>
              </a:rPr>
              <a:t>the name by which the process of systemic repression against these social groups and ethnic groups is known in society. The revival process began in the early 1970s and lasted until the late 1980s.</a:t>
            </a:r>
          </a:p>
          <a:p>
            <a:pPr>
              <a:buFont typeface="Wingdings" panose="05000000000000000000" pitchFamily="2" charset="2"/>
              <a:buChar char="Ø"/>
            </a:pPr>
            <a:r>
              <a:rPr lang="en-US" sz="1800" dirty="0">
                <a:solidFill>
                  <a:srgbClr val="FFFFFF"/>
                </a:solidFill>
              </a:rPr>
              <a:t>Measures to implement this policy include forcibly changing Arabic-Turkish names to Bulgarian, restricting the use of the mother tongue by members of these groups, forcibly restricting their traditional customs and rituals, and professing their religion.</a:t>
            </a:r>
            <a:endParaRPr lang="bg-BG" sz="1800" dirty="0">
              <a:solidFill>
                <a:srgbClr val="FFFFFF"/>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495" r="18163"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70475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1">
            <a:extLst>
              <a:ext uri="{FF2B5EF4-FFF2-40B4-BE49-F238E27FC236}">
                <a16:creationId xmlns:a16="http://schemas.microsoft.com/office/drawing/2014/main" id="{DAF1966E-FD40-4A4A-B61B-C4DF7FA05F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23">
            <a:extLst>
              <a:ext uri="{FF2B5EF4-FFF2-40B4-BE49-F238E27FC236}">
                <a16:creationId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Rectangle 25">
            <a:extLst>
              <a:ext uri="{FF2B5EF4-FFF2-40B4-BE49-F238E27FC236}">
                <a16:creationId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672309-C1B5-4846-B792-B1D0991E56C0}"/>
              </a:ext>
            </a:extLst>
          </p:cNvPr>
          <p:cNvSpPr>
            <a:spLocks noGrp="1"/>
          </p:cNvSpPr>
          <p:nvPr>
            <p:ph type="title"/>
          </p:nvPr>
        </p:nvSpPr>
        <p:spPr>
          <a:xfrm>
            <a:off x="1115568" y="548640"/>
            <a:ext cx="6114488" cy="1179576"/>
          </a:xfrm>
        </p:spPr>
        <p:txBody>
          <a:bodyPr>
            <a:normAutofit/>
          </a:bodyPr>
          <a:lstStyle/>
          <a:p>
            <a:r>
              <a:rPr lang="en-US" sz="3700" dirty="0">
                <a:cs typeface="Calibri Light"/>
              </a:rPr>
              <a:t>The murder of </a:t>
            </a:r>
            <a:r>
              <a:rPr lang="en-US" sz="3700" dirty="0" err="1">
                <a:cs typeface="Calibri Light"/>
              </a:rPr>
              <a:t>Georgi</a:t>
            </a:r>
            <a:r>
              <a:rPr lang="en-US" sz="3700" dirty="0">
                <a:cs typeface="Calibri Light"/>
              </a:rPr>
              <a:t> Markov - "The Bulgarian umbrella"</a:t>
            </a:r>
            <a:endParaRPr lang="en-GB" sz="3700" dirty="0">
              <a:cs typeface="Calibri Light"/>
            </a:endParaRPr>
          </a:p>
        </p:txBody>
      </p:sp>
      <p:sp>
        <p:nvSpPr>
          <p:cNvPr id="43" name="Rectangle 27">
            <a:extLst>
              <a:ext uri="{FF2B5EF4-FFF2-40B4-BE49-F238E27FC236}">
                <a16:creationId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08D3BF6-B251-4452-B349-8E6BFB0A77C4}"/>
              </a:ext>
            </a:extLst>
          </p:cNvPr>
          <p:cNvSpPr>
            <a:spLocks noGrp="1"/>
          </p:cNvSpPr>
          <p:nvPr>
            <p:ph idx="1"/>
          </p:nvPr>
        </p:nvSpPr>
        <p:spPr>
          <a:xfrm>
            <a:off x="558210" y="2487168"/>
            <a:ext cx="6608710" cy="3695020"/>
          </a:xfrm>
        </p:spPr>
        <p:txBody>
          <a:bodyPr vert="horz" lIns="91440" tIns="45720" rIns="91440" bIns="45720" rtlCol="0">
            <a:normAutofit lnSpcReduction="10000"/>
          </a:bodyPr>
          <a:lstStyle/>
          <a:p>
            <a:pPr>
              <a:buFont typeface="Wingdings" panose="05000000000000000000" pitchFamily="2" charset="2"/>
              <a:buChar char="Ø"/>
            </a:pPr>
            <a:r>
              <a:rPr lang="en-US" sz="1900" dirty="0" err="1">
                <a:ea typeface="+mn-lt"/>
                <a:cs typeface="+mn-lt"/>
              </a:rPr>
              <a:t>Georgi</a:t>
            </a:r>
            <a:r>
              <a:rPr lang="en-US" sz="1900" dirty="0">
                <a:ea typeface="+mn-lt"/>
                <a:cs typeface="+mn-lt"/>
              </a:rPr>
              <a:t> Markov </a:t>
            </a:r>
            <a:r>
              <a:rPr lang="en-US" sz="1900" dirty="0" smtClean="0">
                <a:ea typeface="+mn-lt"/>
                <a:cs typeface="+mn-lt"/>
              </a:rPr>
              <a:t>was </a:t>
            </a:r>
            <a:r>
              <a:rPr lang="en-US" sz="1900" dirty="0">
                <a:ea typeface="+mn-lt"/>
                <a:cs typeface="+mn-lt"/>
              </a:rPr>
              <a:t>a Bulgarian writer and dissident, a journalist in the Bulgarian section of the BBC.</a:t>
            </a:r>
          </a:p>
          <a:p>
            <a:pPr>
              <a:buFont typeface="Wingdings" panose="05000000000000000000" pitchFamily="2" charset="2"/>
              <a:buChar char="Ø"/>
            </a:pPr>
            <a:r>
              <a:rPr lang="en-US" sz="1900" dirty="0">
                <a:ea typeface="+mn-lt"/>
                <a:cs typeface="+mn-lt"/>
              </a:rPr>
              <a:t>The assassination attempt on him took place on September 7, 1978 on the Waterloo Bridge in London, which ended with his death on September 11.</a:t>
            </a:r>
          </a:p>
          <a:p>
            <a:pPr>
              <a:buFont typeface="Wingdings" panose="05000000000000000000" pitchFamily="2" charset="2"/>
              <a:buChar char="Ø"/>
            </a:pPr>
            <a:r>
              <a:rPr lang="en-US" sz="1900" dirty="0">
                <a:ea typeface="+mn-lt"/>
                <a:cs typeface="+mn-lt"/>
              </a:rPr>
              <a:t>An investigation into Markov's assassination became possible after the fall of the communist regime in Bulgaria in 1989.</a:t>
            </a:r>
          </a:p>
          <a:p>
            <a:pPr>
              <a:buFont typeface="Wingdings" panose="05000000000000000000" pitchFamily="2" charset="2"/>
              <a:buChar char="Ø"/>
            </a:pPr>
            <a:r>
              <a:rPr lang="en-US" sz="1900" dirty="0">
                <a:ea typeface="+mn-lt"/>
                <a:cs typeface="+mn-lt"/>
              </a:rPr>
              <a:t>According to the investigation, the murder was prepared and carried out by the secret services of the USSR (KGB) and the People's Republic of Bulgaria (DS).</a:t>
            </a:r>
          </a:p>
          <a:p>
            <a:pPr>
              <a:buFont typeface="Wingdings" panose="05000000000000000000" pitchFamily="2" charset="2"/>
              <a:buChar char="Ø"/>
            </a:pPr>
            <a:r>
              <a:rPr lang="en-US" sz="1900" dirty="0">
                <a:ea typeface="+mn-lt"/>
                <a:cs typeface="+mn-lt"/>
              </a:rPr>
              <a:t>The writer was killed by a poison bullet containing castor oil and fired from a miniature pistol embedded in an umbrella. Hence the case is known as the "Bulgarian umbrella"</a:t>
            </a:r>
            <a:endParaRPr lang="en-GB" sz="1900" dirty="0">
              <a:ea typeface="+mn-lt"/>
              <a:cs typeface="+mn-lt"/>
            </a:endParaRPr>
          </a:p>
        </p:txBody>
      </p:sp>
      <p:pic>
        <p:nvPicPr>
          <p:cNvPr id="3074" name="Picture 2" descr="На този ден: Чадър с отрова убива Георги Марков - Общество - Стандарт Ню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760" y="2092410"/>
            <a:ext cx="4911461" cy="25995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Събудете се, Българи!: Българският чадъ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760" y="4691974"/>
            <a:ext cx="4898808" cy="217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048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352" r="-2" b="2599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943" r="-2" b="2767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a:normAutofit/>
          </a:bodyPr>
          <a:lstStyle/>
          <a:p>
            <a:r>
              <a:rPr lang="bg-BG" sz="3400" dirty="0"/>
              <a:t> </a:t>
            </a:r>
            <a:r>
              <a:rPr lang="en-US" sz="3400" dirty="0"/>
              <a:t>Eastern Bloc - Warsaw Pact</a:t>
            </a:r>
            <a:endParaRPr lang="bg-BG" sz="3400" dirty="0"/>
          </a:p>
        </p:txBody>
      </p:sp>
      <p:sp>
        <p:nvSpPr>
          <p:cNvPr id="17" name="Rectangle 16">
            <a:extLst>
              <a:ext uri="{FF2B5EF4-FFF2-40B4-BE49-F238E27FC236}">
                <a16:creationId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48056" y="2512611"/>
            <a:ext cx="4832803" cy="3664351"/>
          </a:xfrm>
        </p:spPr>
        <p:txBody>
          <a:bodyPr vert="horz" lIns="91440" tIns="45720" rIns="91440" bIns="45720" rtlCol="0">
            <a:noAutofit/>
          </a:bodyPr>
          <a:lstStyle/>
          <a:p>
            <a:pPr>
              <a:buFont typeface="Wingdings" panose="05000000000000000000" pitchFamily="2" charset="2"/>
              <a:buChar char="Ø"/>
            </a:pPr>
            <a:r>
              <a:rPr lang="en-US" sz="2000" dirty="0">
                <a:cs typeface="Calibri"/>
              </a:rPr>
              <a:t>The Warsaw Pact was signed on May 14, 1955, and the purpose of this pact is to reach an agreement on friendship, cooperation and mutual assistance.</a:t>
            </a:r>
          </a:p>
          <a:p>
            <a:pPr>
              <a:buFont typeface="Wingdings" panose="05000000000000000000" pitchFamily="2" charset="2"/>
              <a:buChar char="Ø"/>
            </a:pPr>
            <a:r>
              <a:rPr lang="en-US" sz="2000" dirty="0">
                <a:cs typeface="Calibri"/>
              </a:rPr>
              <a:t>Its main function </a:t>
            </a:r>
            <a:r>
              <a:rPr lang="en-US" sz="2000" dirty="0" smtClean="0">
                <a:cs typeface="Calibri"/>
              </a:rPr>
              <a:t>was</a:t>
            </a:r>
            <a:r>
              <a:rPr lang="en-US" sz="2000" dirty="0">
                <a:cs typeface="Calibri"/>
              </a:rPr>
              <a:t>:</a:t>
            </a:r>
          </a:p>
          <a:p>
            <a:pPr>
              <a:buFont typeface="Wingdings" panose="05000000000000000000" pitchFamily="2" charset="2"/>
              <a:buChar char="Ø"/>
            </a:pPr>
            <a:r>
              <a:rPr lang="en-US" sz="2000" dirty="0">
                <a:cs typeface="Calibri"/>
              </a:rPr>
              <a:t>Opposing NATO 's perceived alliance as well as</a:t>
            </a:r>
          </a:p>
          <a:p>
            <a:pPr>
              <a:buFont typeface="Wingdings" panose="05000000000000000000" pitchFamily="2" charset="2"/>
              <a:buChar char="Ø"/>
            </a:pPr>
            <a:r>
              <a:rPr lang="en-US" sz="2000" dirty="0">
                <a:cs typeface="Calibri"/>
              </a:rPr>
              <a:t>Protection of the territories of the Member States in the event of an attack on one of them.</a:t>
            </a:r>
            <a:endParaRPr lang="bg-BG" sz="2000" dirty="0">
              <a:cs typeface="Calibri"/>
            </a:endParaRPr>
          </a:p>
        </p:txBody>
      </p:sp>
    </p:spTree>
    <p:extLst>
      <p:ext uri="{BB962C8B-B14F-4D97-AF65-F5344CB8AC3E}">
        <p14:creationId xmlns:p14="http://schemas.microsoft.com/office/powerpoint/2010/main" val="355972151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72A0AC-3DCE-4672-BCAF-28FEF91F60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E6F1C77-EDC9-4C5F-8C1C-62DD46BDA3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alphaModFix amt="40000"/>
            <a:extLst>
              <a:ext uri="{28A0092B-C50C-407E-A947-70E740481C1C}">
                <a14:useLocalDpi xmlns:a14="http://schemas.microsoft.com/office/drawing/2010/main" val="0"/>
              </a:ext>
            </a:extLst>
          </a:blip>
          <a:srcRect l="13852" r="2052" b="1"/>
          <a:stretch/>
        </p:blipFill>
        <p:spPr>
          <a:xfrm>
            <a:off x="20" y="10"/>
            <a:ext cx="8450297" cy="6857990"/>
          </a:xfrm>
          <a:prstGeom prst="rect">
            <a:avLst/>
          </a:prstGeom>
        </p:spPr>
      </p:pic>
      <p:sp>
        <p:nvSpPr>
          <p:cNvPr id="2" name="Title 1"/>
          <p:cNvSpPr>
            <a:spLocks noGrp="1"/>
          </p:cNvSpPr>
          <p:nvPr>
            <p:ph type="title"/>
          </p:nvPr>
        </p:nvSpPr>
        <p:spPr>
          <a:xfrm>
            <a:off x="838201" y="365125"/>
            <a:ext cx="5251316" cy="1627636"/>
          </a:xfrm>
        </p:spPr>
        <p:txBody>
          <a:bodyPr>
            <a:normAutofit/>
          </a:bodyPr>
          <a:lstStyle/>
          <a:p>
            <a:r>
              <a:rPr lang="en-US" dirty="0">
                <a:solidFill>
                  <a:srgbClr val="FFFFFF"/>
                </a:solidFill>
              </a:rPr>
              <a:t>Bulgarian culture until 1989</a:t>
            </a:r>
            <a:endParaRPr lang="bg-BG" dirty="0">
              <a:solidFill>
                <a:srgbClr val="FFFFFF"/>
              </a:solidFill>
            </a:endParaRPr>
          </a:p>
        </p:txBody>
      </p:sp>
      <p:sp>
        <p:nvSpPr>
          <p:cNvPr id="3" name="Content Placeholder 2"/>
          <p:cNvSpPr>
            <a:spLocks noGrp="1"/>
          </p:cNvSpPr>
          <p:nvPr>
            <p:ph idx="1"/>
          </p:nvPr>
        </p:nvSpPr>
        <p:spPr>
          <a:xfrm>
            <a:off x="838200" y="2219785"/>
            <a:ext cx="4619621" cy="3957178"/>
          </a:xfrm>
        </p:spPr>
        <p:txBody>
          <a:bodyPr vert="horz" lIns="91440" tIns="45720" rIns="91440" bIns="45720" rtlCol="0">
            <a:normAutofit/>
          </a:bodyPr>
          <a:lstStyle/>
          <a:p>
            <a:pPr>
              <a:buFont typeface="Wingdings" panose="05000000000000000000" pitchFamily="2" charset="2"/>
              <a:buChar char="Ø"/>
            </a:pPr>
            <a:r>
              <a:rPr lang="en-US" sz="2000" dirty="0">
                <a:solidFill>
                  <a:srgbClr val="FFFFFF"/>
                </a:solidFill>
              </a:rPr>
              <a:t>During the years of communist rule, a great contribution to the development of Bulgarian culture was made by Lyudmila </a:t>
            </a:r>
            <a:r>
              <a:rPr lang="en-US" sz="2000" dirty="0" err="1">
                <a:solidFill>
                  <a:srgbClr val="FFFFFF"/>
                </a:solidFill>
              </a:rPr>
              <a:t>Zhivkova</a:t>
            </a:r>
            <a:r>
              <a:rPr lang="en-US" sz="2000" dirty="0">
                <a:solidFill>
                  <a:srgbClr val="FFFFFF"/>
                </a:solidFill>
              </a:rPr>
              <a:t>, who created the "Assembly - Flag of Peace".</a:t>
            </a:r>
          </a:p>
          <a:p>
            <a:pPr>
              <a:buFont typeface="Wingdings" panose="05000000000000000000" pitchFamily="2" charset="2"/>
              <a:buChar char="Ø"/>
            </a:pPr>
            <a:r>
              <a:rPr lang="en-US" sz="2000" dirty="0">
                <a:solidFill>
                  <a:srgbClr val="FFFFFF"/>
                </a:solidFill>
              </a:rPr>
              <a:t>Bulgaria also celebrates 1300 years of statehood.</a:t>
            </a:r>
          </a:p>
          <a:p>
            <a:pPr>
              <a:buFont typeface="Wingdings" panose="05000000000000000000" pitchFamily="2" charset="2"/>
              <a:buChar char="Ø"/>
            </a:pPr>
            <a:r>
              <a:rPr lang="en-US" sz="2000" dirty="0">
                <a:solidFill>
                  <a:srgbClr val="FFFFFF"/>
                </a:solidFill>
              </a:rPr>
              <a:t>Contribution to many other international cultural events.</a:t>
            </a:r>
            <a:endParaRPr lang="bg-BG" sz="2000" dirty="0">
              <a:solidFill>
                <a:srgbClr val="FFFFFF"/>
              </a:solidFill>
            </a:endParaRPr>
          </a:p>
        </p:txBody>
      </p:sp>
      <p:pic>
        <p:nvPicPr>
          <p:cNvPr id="1026" name="Picture 2" descr="Людмила искала асамблея без пионерски връзки - Общество - Стандарт Нюз"/>
          <p:cNvPicPr>
            <a:picLocks noChangeAspect="1" noChangeArrowheads="1"/>
          </p:cNvPicPr>
          <p:nvPr/>
        </p:nvPicPr>
        <p:blipFill rotWithShape="1">
          <a:blip r:embed="rId3">
            <a:extLst>
              <a:ext uri="{28A0092B-C50C-407E-A947-70E740481C1C}">
                <a14:useLocalDpi xmlns:a14="http://schemas.microsoft.com/office/drawing/2010/main" val="0"/>
              </a:ext>
            </a:extLst>
          </a:blip>
          <a:srcRect l="26282" r="30462" b="-1"/>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51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1A784BF-09DB-448D-99FC-B49DFC6605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917859B3-4C91-478D-929D-BB6433F90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4410007"/>
            <a:ext cx="3093720" cy="1645920"/>
          </a:xfrm>
        </p:spPr>
        <p:txBody>
          <a:bodyPr>
            <a:normAutofit/>
          </a:bodyPr>
          <a:lstStyle/>
          <a:p>
            <a:r>
              <a:rPr lang="en-US" sz="2600" dirty="0"/>
              <a:t>Deprivation of faith, the church</a:t>
            </a:r>
            <a:endParaRPr lang="bg-BG" sz="2600"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6259" r="28518" b="-2"/>
          <a:stretch/>
        </p:blipFill>
        <p:spPr>
          <a:xfrm>
            <a:off x="20" y="-6"/>
            <a:ext cx="3931900" cy="400507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3" b="9347"/>
          <a:stretch/>
        </p:blipFill>
        <p:spPr>
          <a:xfrm>
            <a:off x="4130040" y="6"/>
            <a:ext cx="3931920" cy="4005071"/>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983" r="-1" b="28733"/>
          <a:stretch/>
        </p:blipFill>
        <p:spPr>
          <a:xfrm>
            <a:off x="8260080" y="-1"/>
            <a:ext cx="3931920" cy="4005072"/>
          </a:xfrm>
          <a:prstGeom prst="rect">
            <a:avLst/>
          </a:prstGeom>
        </p:spPr>
      </p:pic>
      <p:sp>
        <p:nvSpPr>
          <p:cNvPr id="19" name="Rectangle 18">
            <a:extLst>
              <a:ext uri="{FF2B5EF4-FFF2-40B4-BE49-F238E27FC236}">
                <a16:creationId xmlns:a16="http://schemas.microsoft.com/office/drawing/2014/main" id="{6283FBD2-A663-469F-855C-06D86E3C11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A1279FC-7441-4E55-B082-2774E6316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p:cNvSpPr>
            <a:spLocks noGrp="1"/>
          </p:cNvSpPr>
          <p:nvPr>
            <p:ph idx="1"/>
          </p:nvPr>
        </p:nvSpPr>
        <p:spPr>
          <a:xfrm>
            <a:off x="4380266" y="4435052"/>
            <a:ext cx="7104188" cy="1645920"/>
          </a:xfrm>
        </p:spPr>
        <p:txBody>
          <a:bodyPr anchor="ctr">
            <a:noAutofit/>
          </a:bodyPr>
          <a:lstStyle/>
          <a:p>
            <a:pPr>
              <a:buFont typeface="Wingdings" panose="05000000000000000000" pitchFamily="2" charset="2"/>
              <a:buChar char="Ø"/>
            </a:pPr>
            <a:r>
              <a:rPr lang="en-US" sz="2400" dirty="0"/>
              <a:t>Bolshevism denies faith in the church and imposes a ban and imprisonment on those who profess it</a:t>
            </a:r>
          </a:p>
          <a:p>
            <a:pPr>
              <a:buFont typeface="Wingdings" panose="05000000000000000000" pitchFamily="2" charset="2"/>
              <a:buChar char="Ø"/>
            </a:pPr>
            <a:r>
              <a:rPr lang="en-US" sz="2400" dirty="0"/>
              <a:t>In Bulgaria, hundreds of Orthodox as well as Catholic priests who preached freedom were exiled.</a:t>
            </a:r>
            <a:endParaRPr lang="bg-BG" sz="2400" dirty="0"/>
          </a:p>
        </p:txBody>
      </p:sp>
    </p:spTree>
    <p:extLst>
      <p:ext uri="{BB962C8B-B14F-4D97-AF65-F5344CB8AC3E}">
        <p14:creationId xmlns:p14="http://schemas.microsoft.com/office/powerpoint/2010/main" val="1734667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D76F3E-3A97-486B-B402-44400A8B91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04795-8857-4A13-91C4-0B9CB5A2793B}"/>
              </a:ext>
            </a:extLst>
          </p:cNvPr>
          <p:cNvSpPr>
            <a:spLocks noGrp="1"/>
          </p:cNvSpPr>
          <p:nvPr>
            <p:ph type="title"/>
          </p:nvPr>
        </p:nvSpPr>
        <p:spPr>
          <a:xfrm>
            <a:off x="838199" y="1093788"/>
            <a:ext cx="10506455" cy="2967208"/>
          </a:xfrm>
        </p:spPr>
        <p:txBody>
          <a:bodyPr vert="horz" lIns="91440" tIns="45720" rIns="91440" bIns="45720" rtlCol="0" anchor="b">
            <a:normAutofit/>
          </a:bodyPr>
          <a:lstStyle/>
          <a:p>
            <a:pPr algn="ctr"/>
            <a:r>
              <a:rPr lang="en-US" sz="8000" dirty="0"/>
              <a:t>Bulgaria after 1989</a:t>
            </a:r>
            <a:endParaRPr lang="en-US" sz="8000"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391F6B52-91F4-4AEB-B6DB-29FEBCF28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2CD6F061-7C53-44F4-9794-953DB70A45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3440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72">
            <a:extLst>
              <a:ext uri="{FF2B5EF4-FFF2-40B4-BE49-F238E27FC236}">
                <a16:creationId xmlns:a16="http://schemas.microsoft.com/office/drawing/2014/main" id="{889AE703-9EC1-473D-8723-8E991E8852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България - 198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017" r="-1" b="-1"/>
          <a:stretch/>
        </p:blipFill>
        <p:spPr bwMode="auto">
          <a:xfrm>
            <a:off x="20" y="10"/>
            <a:ext cx="7534636" cy="6857990"/>
          </a:xfrm>
          <a:custGeom>
            <a:avLst/>
            <a:gdLst/>
            <a:ahLst/>
            <a:cxnLst/>
            <a:rect l="l" t="t" r="r" b="b"/>
            <a:pathLst>
              <a:path w="7534656" h="6858000">
                <a:moveTo>
                  <a:pt x="4678390" y="3089451"/>
                </a:moveTo>
                <a:cubicBezTo>
                  <a:pt x="4704756" y="3107456"/>
                  <a:pt x="4731118" y="3125461"/>
                  <a:pt x="4757484" y="3143466"/>
                </a:cubicBezTo>
                <a:cubicBezTo>
                  <a:pt x="4742694" y="3138965"/>
                  <a:pt x="4726618" y="3134464"/>
                  <a:pt x="4711185" y="3129962"/>
                </a:cubicBezTo>
                <a:cubicBezTo>
                  <a:pt x="4698324" y="3119029"/>
                  <a:pt x="4684820" y="3108743"/>
                  <a:pt x="4671961" y="3097166"/>
                </a:cubicBezTo>
                <a:cubicBezTo>
                  <a:pt x="4673888" y="3094594"/>
                  <a:pt x="4676460" y="3092024"/>
                  <a:pt x="4678390" y="3089451"/>
                </a:cubicBezTo>
                <a:close/>
                <a:moveTo>
                  <a:pt x="5151664" y="2187270"/>
                </a:moveTo>
                <a:cubicBezTo>
                  <a:pt x="5309853" y="2295300"/>
                  <a:pt x="5468040" y="2403973"/>
                  <a:pt x="5626227" y="2512004"/>
                </a:cubicBezTo>
                <a:cubicBezTo>
                  <a:pt x="5623653" y="2514576"/>
                  <a:pt x="5621726" y="2517148"/>
                  <a:pt x="5619152" y="2519721"/>
                </a:cubicBezTo>
                <a:cubicBezTo>
                  <a:pt x="5445533" y="2428409"/>
                  <a:pt x="5281559" y="2326810"/>
                  <a:pt x="5151664" y="2187270"/>
                </a:cubicBezTo>
                <a:close/>
                <a:moveTo>
                  <a:pt x="0" y="0"/>
                </a:moveTo>
                <a:lnTo>
                  <a:pt x="7534656" y="0"/>
                </a:lnTo>
                <a:lnTo>
                  <a:pt x="7534656" y="2520617"/>
                </a:lnTo>
                <a:lnTo>
                  <a:pt x="7532186" y="2520363"/>
                </a:lnTo>
                <a:cubicBezTo>
                  <a:pt x="7340561" y="2495285"/>
                  <a:pt x="6360574" y="2283083"/>
                  <a:pt x="6073136" y="2103675"/>
                </a:cubicBezTo>
                <a:cubicBezTo>
                  <a:pt x="5779268" y="1919767"/>
                  <a:pt x="5502120" y="1716567"/>
                  <a:pt x="5226257" y="1512725"/>
                </a:cubicBezTo>
                <a:cubicBezTo>
                  <a:pt x="5106652" y="1424628"/>
                  <a:pt x="4979331" y="1344249"/>
                  <a:pt x="4871300" y="1243293"/>
                </a:cubicBezTo>
                <a:cubicBezTo>
                  <a:pt x="4763272" y="1141694"/>
                  <a:pt x="4660386" y="1036235"/>
                  <a:pt x="4543354" y="942352"/>
                </a:cubicBezTo>
                <a:cubicBezTo>
                  <a:pt x="4509916" y="915344"/>
                  <a:pt x="4476478" y="886408"/>
                  <a:pt x="4427606" y="881906"/>
                </a:cubicBezTo>
                <a:cubicBezTo>
                  <a:pt x="4416676" y="880620"/>
                  <a:pt x="4405100" y="881263"/>
                  <a:pt x="4394168" y="882548"/>
                </a:cubicBezTo>
                <a:cubicBezTo>
                  <a:pt x="4381952" y="883835"/>
                  <a:pt x="4372305" y="890265"/>
                  <a:pt x="4367803" y="901197"/>
                </a:cubicBezTo>
                <a:cubicBezTo>
                  <a:pt x="4363304" y="913416"/>
                  <a:pt x="4371019" y="920488"/>
                  <a:pt x="4380021" y="926918"/>
                </a:cubicBezTo>
                <a:cubicBezTo>
                  <a:pt x="4386451" y="931420"/>
                  <a:pt x="4392881" y="938494"/>
                  <a:pt x="4401241" y="939779"/>
                </a:cubicBezTo>
                <a:cubicBezTo>
                  <a:pt x="4454614" y="947496"/>
                  <a:pt x="4474548" y="986721"/>
                  <a:pt x="4499626" y="1021444"/>
                </a:cubicBezTo>
                <a:cubicBezTo>
                  <a:pt x="4510559" y="1036235"/>
                  <a:pt x="4522132" y="1047810"/>
                  <a:pt x="4502199" y="1069029"/>
                </a:cubicBezTo>
                <a:cubicBezTo>
                  <a:pt x="4484838" y="1087677"/>
                  <a:pt x="4502841" y="1097324"/>
                  <a:pt x="4520845" y="1102469"/>
                </a:cubicBezTo>
                <a:cubicBezTo>
                  <a:pt x="4545924" y="1109541"/>
                  <a:pt x="4575503" y="1108256"/>
                  <a:pt x="4603797" y="1131405"/>
                </a:cubicBezTo>
                <a:cubicBezTo>
                  <a:pt x="4497696" y="1133334"/>
                  <a:pt x="4452684" y="1072246"/>
                  <a:pt x="4404457" y="1015657"/>
                </a:cubicBezTo>
                <a:cubicBezTo>
                  <a:pt x="4386451" y="995081"/>
                  <a:pt x="4374235" y="970645"/>
                  <a:pt x="4358802" y="947496"/>
                </a:cubicBezTo>
                <a:cubicBezTo>
                  <a:pt x="4339510" y="919203"/>
                  <a:pt x="4317003" y="917916"/>
                  <a:pt x="4288710" y="942994"/>
                </a:cubicBezTo>
                <a:cubicBezTo>
                  <a:pt x="4263632" y="965500"/>
                  <a:pt x="4251416" y="963572"/>
                  <a:pt x="4243055" y="932705"/>
                </a:cubicBezTo>
                <a:cubicBezTo>
                  <a:pt x="4230195" y="884478"/>
                  <a:pt x="4200613" y="850398"/>
                  <a:pt x="4150456" y="833036"/>
                </a:cubicBezTo>
                <a:cubicBezTo>
                  <a:pt x="4144991" y="831106"/>
                  <a:pt x="4138882" y="828052"/>
                  <a:pt x="4132854" y="827007"/>
                </a:cubicBezTo>
                <a:cubicBezTo>
                  <a:pt x="4126826" y="825962"/>
                  <a:pt x="4120878" y="826927"/>
                  <a:pt x="4115733" y="833036"/>
                </a:cubicBezTo>
                <a:cubicBezTo>
                  <a:pt x="4106731" y="843323"/>
                  <a:pt x="4114446" y="855542"/>
                  <a:pt x="4120878" y="864544"/>
                </a:cubicBezTo>
                <a:cubicBezTo>
                  <a:pt x="4132452" y="880620"/>
                  <a:pt x="4142741" y="896052"/>
                  <a:pt x="4147242" y="915344"/>
                </a:cubicBezTo>
                <a:cubicBezTo>
                  <a:pt x="4150456" y="928205"/>
                  <a:pt x="4153673" y="942352"/>
                  <a:pt x="4144669" y="951996"/>
                </a:cubicBezTo>
                <a:cubicBezTo>
                  <a:pt x="4107374" y="993151"/>
                  <a:pt x="4134382" y="1012442"/>
                  <a:pt x="4166533" y="1034306"/>
                </a:cubicBezTo>
                <a:cubicBezTo>
                  <a:pt x="4210902" y="1063886"/>
                  <a:pt x="4228266" y="1107611"/>
                  <a:pt x="4217977" y="1159698"/>
                </a:cubicBezTo>
                <a:cubicBezTo>
                  <a:pt x="4214117" y="1180919"/>
                  <a:pt x="4216690" y="1193778"/>
                  <a:pt x="4243055" y="1193136"/>
                </a:cubicBezTo>
                <a:cubicBezTo>
                  <a:pt x="4253342" y="1193136"/>
                  <a:pt x="4255915" y="1200210"/>
                  <a:pt x="4259774" y="1207925"/>
                </a:cubicBezTo>
                <a:cubicBezTo>
                  <a:pt x="4342082" y="1389905"/>
                  <a:pt x="4461044" y="1549378"/>
                  <a:pt x="4600583" y="1695991"/>
                </a:cubicBezTo>
                <a:cubicBezTo>
                  <a:pt x="4713758" y="1814953"/>
                  <a:pt x="4838507" y="1922339"/>
                  <a:pt x="4967756" y="2026512"/>
                </a:cubicBezTo>
                <a:cubicBezTo>
                  <a:pt x="4971614" y="2029727"/>
                  <a:pt x="4975473" y="2033584"/>
                  <a:pt x="4977403" y="2040014"/>
                </a:cubicBezTo>
                <a:cubicBezTo>
                  <a:pt x="4916314" y="2027155"/>
                  <a:pt x="4863586" y="2000789"/>
                  <a:pt x="4812784" y="1971210"/>
                </a:cubicBezTo>
                <a:cubicBezTo>
                  <a:pt x="4677748" y="1892760"/>
                  <a:pt x="4563930" y="1791160"/>
                  <a:pt x="4448827" y="1691489"/>
                </a:cubicBezTo>
                <a:cubicBezTo>
                  <a:pt x="4378737" y="1630400"/>
                  <a:pt x="4306715" y="1571241"/>
                  <a:pt x="4229552" y="1517227"/>
                </a:cubicBezTo>
                <a:cubicBezTo>
                  <a:pt x="4216690" y="1508223"/>
                  <a:pt x="4207687" y="1496649"/>
                  <a:pt x="4198686" y="1485074"/>
                </a:cubicBezTo>
                <a:cubicBezTo>
                  <a:pt x="4193541" y="1478645"/>
                  <a:pt x="4187111" y="1472857"/>
                  <a:pt x="4176822" y="1475430"/>
                </a:cubicBezTo>
                <a:cubicBezTo>
                  <a:pt x="4163961" y="1478645"/>
                  <a:pt x="4162675" y="1488289"/>
                  <a:pt x="4161388" y="1497936"/>
                </a:cubicBezTo>
                <a:cubicBezTo>
                  <a:pt x="4157531" y="1528801"/>
                  <a:pt x="4165890" y="1556452"/>
                  <a:pt x="4181966" y="1582816"/>
                </a:cubicBezTo>
                <a:cubicBezTo>
                  <a:pt x="4223765" y="1650334"/>
                  <a:pt x="4285495" y="1702421"/>
                  <a:pt x="4349155" y="1751935"/>
                </a:cubicBezTo>
                <a:cubicBezTo>
                  <a:pt x="4431464" y="1815596"/>
                  <a:pt x="4511200" y="1881828"/>
                  <a:pt x="4583864" y="1954492"/>
                </a:cubicBezTo>
                <a:cubicBezTo>
                  <a:pt x="4589008" y="1959636"/>
                  <a:pt x="4598653" y="1962851"/>
                  <a:pt x="4595438" y="1977640"/>
                </a:cubicBezTo>
                <a:cubicBezTo>
                  <a:pt x="4549783" y="1943560"/>
                  <a:pt x="4506699" y="1910122"/>
                  <a:pt x="4462973" y="1877969"/>
                </a:cubicBezTo>
                <a:cubicBezTo>
                  <a:pt x="4419889" y="1845818"/>
                  <a:pt x="4376162" y="1813666"/>
                  <a:pt x="4333080" y="1782158"/>
                </a:cubicBezTo>
                <a:cubicBezTo>
                  <a:pt x="4322790" y="1774441"/>
                  <a:pt x="4311858" y="1763509"/>
                  <a:pt x="4297070" y="1773155"/>
                </a:cubicBezTo>
                <a:cubicBezTo>
                  <a:pt x="4281639" y="1782800"/>
                  <a:pt x="4283566" y="1798877"/>
                  <a:pt x="4287426" y="1811736"/>
                </a:cubicBezTo>
                <a:cubicBezTo>
                  <a:pt x="4299642" y="1849676"/>
                  <a:pt x="4320864" y="1883114"/>
                  <a:pt x="4349155" y="1912694"/>
                </a:cubicBezTo>
                <a:cubicBezTo>
                  <a:pt x="4445611" y="2010436"/>
                  <a:pt x="4556856" y="2094673"/>
                  <a:pt x="4660386" y="2185984"/>
                </a:cubicBezTo>
                <a:cubicBezTo>
                  <a:pt x="4716330" y="2235499"/>
                  <a:pt x="4767772" y="2288228"/>
                  <a:pt x="4816643" y="2342884"/>
                </a:cubicBezTo>
                <a:cubicBezTo>
                  <a:pt x="4827576" y="2355104"/>
                  <a:pt x="4826931" y="2366678"/>
                  <a:pt x="4823716" y="2380824"/>
                </a:cubicBezTo>
                <a:cubicBezTo>
                  <a:pt x="4810857" y="2438056"/>
                  <a:pt x="4830791" y="2457346"/>
                  <a:pt x="4895093" y="2446415"/>
                </a:cubicBezTo>
                <a:cubicBezTo>
                  <a:pt x="4915027" y="2443198"/>
                  <a:pt x="4928532" y="2446415"/>
                  <a:pt x="4940748" y="2459917"/>
                </a:cubicBezTo>
                <a:cubicBezTo>
                  <a:pt x="5088648" y="2627107"/>
                  <a:pt x="5263553" y="2767932"/>
                  <a:pt x="5454535" y="2893324"/>
                </a:cubicBezTo>
                <a:cubicBezTo>
                  <a:pt x="5532343" y="2944123"/>
                  <a:pt x="5612723" y="2992353"/>
                  <a:pt x="5694388" y="3037365"/>
                </a:cubicBezTo>
                <a:cubicBezTo>
                  <a:pt x="5694388" y="3040580"/>
                  <a:pt x="5694388" y="3044439"/>
                  <a:pt x="5694388" y="3047654"/>
                </a:cubicBezTo>
                <a:cubicBezTo>
                  <a:pt x="5693745" y="3052154"/>
                  <a:pt x="5693102" y="3054726"/>
                  <a:pt x="5692459" y="3058585"/>
                </a:cubicBezTo>
                <a:cubicBezTo>
                  <a:pt x="5577355" y="2989137"/>
                  <a:pt x="5463536" y="2917760"/>
                  <a:pt x="5352292" y="2842525"/>
                </a:cubicBezTo>
                <a:cubicBezTo>
                  <a:pt x="5050709" y="2638683"/>
                  <a:pt x="4762627" y="2420050"/>
                  <a:pt x="4470046" y="2206561"/>
                </a:cubicBezTo>
                <a:cubicBezTo>
                  <a:pt x="4371661" y="2134541"/>
                  <a:pt x="4293855" y="2042587"/>
                  <a:pt x="4205115" y="1961564"/>
                </a:cubicBezTo>
                <a:cubicBezTo>
                  <a:pt x="4145956" y="1907550"/>
                  <a:pt x="4089368" y="1850963"/>
                  <a:pt x="4020564" y="1806593"/>
                </a:cubicBezTo>
                <a:cubicBezTo>
                  <a:pt x="3992271" y="1788587"/>
                  <a:pt x="3962691" y="1772511"/>
                  <a:pt x="3924751" y="1777013"/>
                </a:cubicBezTo>
                <a:cubicBezTo>
                  <a:pt x="3909962" y="1778943"/>
                  <a:pt x="3893242" y="1782800"/>
                  <a:pt x="3888098" y="1799519"/>
                </a:cubicBezTo>
                <a:cubicBezTo>
                  <a:pt x="3883596" y="1816238"/>
                  <a:pt x="3897100" y="1823955"/>
                  <a:pt x="3909319" y="1831028"/>
                </a:cubicBezTo>
                <a:cubicBezTo>
                  <a:pt x="3912534" y="1832957"/>
                  <a:pt x="3915749" y="1835530"/>
                  <a:pt x="3918964" y="1835530"/>
                </a:cubicBezTo>
                <a:cubicBezTo>
                  <a:pt x="3980052" y="1839387"/>
                  <a:pt x="3994199" y="1888258"/>
                  <a:pt x="4023137" y="1923626"/>
                </a:cubicBezTo>
                <a:cubicBezTo>
                  <a:pt x="4032139" y="1934558"/>
                  <a:pt x="4032781" y="1945489"/>
                  <a:pt x="4023137" y="1958349"/>
                </a:cubicBezTo>
                <a:cubicBezTo>
                  <a:pt x="4005773" y="1981498"/>
                  <a:pt x="4017992" y="1991787"/>
                  <a:pt x="4041141" y="1998217"/>
                </a:cubicBezTo>
                <a:cubicBezTo>
                  <a:pt x="4064289" y="2004648"/>
                  <a:pt x="4089368" y="2006576"/>
                  <a:pt x="4114446" y="2021367"/>
                </a:cubicBezTo>
                <a:cubicBezTo>
                  <a:pt x="4074579" y="2033584"/>
                  <a:pt x="4046928" y="2020725"/>
                  <a:pt x="4021207" y="2004648"/>
                </a:cubicBezTo>
                <a:cubicBezTo>
                  <a:pt x="3963333" y="1969281"/>
                  <a:pt x="3926038" y="1917194"/>
                  <a:pt x="3890670" y="1863823"/>
                </a:cubicBezTo>
                <a:cubicBezTo>
                  <a:pt x="3883596" y="1853534"/>
                  <a:pt x="3877809" y="1841959"/>
                  <a:pt x="3868164" y="1833600"/>
                </a:cubicBezTo>
                <a:cubicBezTo>
                  <a:pt x="3850158" y="1816881"/>
                  <a:pt x="3830867" y="1814953"/>
                  <a:pt x="3809005" y="1835530"/>
                </a:cubicBezTo>
                <a:cubicBezTo>
                  <a:pt x="3780067" y="1862537"/>
                  <a:pt x="3769780" y="1860608"/>
                  <a:pt x="3760134" y="1825885"/>
                </a:cubicBezTo>
                <a:cubicBezTo>
                  <a:pt x="3747272" y="1778943"/>
                  <a:pt x="3718336" y="1746147"/>
                  <a:pt x="3668822" y="1728786"/>
                </a:cubicBezTo>
                <a:cubicBezTo>
                  <a:pt x="3658535" y="1724927"/>
                  <a:pt x="3647603" y="1719782"/>
                  <a:pt x="3636671" y="1728142"/>
                </a:cubicBezTo>
                <a:cubicBezTo>
                  <a:pt x="3625097" y="1737788"/>
                  <a:pt x="3632812" y="1747433"/>
                  <a:pt x="3637314" y="1756437"/>
                </a:cubicBezTo>
                <a:cubicBezTo>
                  <a:pt x="3643744" y="1770583"/>
                  <a:pt x="3651461" y="1784730"/>
                  <a:pt x="3657248" y="1799519"/>
                </a:cubicBezTo>
                <a:cubicBezTo>
                  <a:pt x="3667537" y="1823312"/>
                  <a:pt x="3669467" y="1848391"/>
                  <a:pt x="3650175" y="1871539"/>
                </a:cubicBezTo>
                <a:cubicBezTo>
                  <a:pt x="3636027" y="1888258"/>
                  <a:pt x="3637314" y="1899190"/>
                  <a:pt x="3655963" y="1910765"/>
                </a:cubicBezTo>
                <a:cubicBezTo>
                  <a:pt x="3715764" y="1946775"/>
                  <a:pt x="3753704" y="1993716"/>
                  <a:pt x="3733126" y="2067022"/>
                </a:cubicBezTo>
                <a:cubicBezTo>
                  <a:pt x="3729911" y="2077311"/>
                  <a:pt x="3733770" y="2087600"/>
                  <a:pt x="3745987" y="2086956"/>
                </a:cubicBezTo>
                <a:cubicBezTo>
                  <a:pt x="3772995" y="2085028"/>
                  <a:pt x="3777495" y="2101747"/>
                  <a:pt x="3785212" y="2119109"/>
                </a:cubicBezTo>
                <a:cubicBezTo>
                  <a:pt x="3860447" y="2285655"/>
                  <a:pt x="3969120" y="2430981"/>
                  <a:pt x="4094512" y="2567305"/>
                </a:cubicBezTo>
                <a:cubicBezTo>
                  <a:pt x="4218619" y="2702344"/>
                  <a:pt x="4358159" y="2823234"/>
                  <a:pt x="4506699" y="2938980"/>
                </a:cubicBezTo>
                <a:cubicBezTo>
                  <a:pt x="4464901" y="2935122"/>
                  <a:pt x="4410886" y="2911330"/>
                  <a:pt x="4358802" y="2883679"/>
                </a:cubicBezTo>
                <a:cubicBezTo>
                  <a:pt x="4221193" y="2809730"/>
                  <a:pt x="4108016" y="2709416"/>
                  <a:pt x="3992913" y="2611032"/>
                </a:cubicBezTo>
                <a:cubicBezTo>
                  <a:pt x="3912534" y="2542227"/>
                  <a:pt x="3834084" y="2471493"/>
                  <a:pt x="3744057" y="2412332"/>
                </a:cubicBezTo>
                <a:cubicBezTo>
                  <a:pt x="3733770" y="2405903"/>
                  <a:pt x="3726696" y="2397543"/>
                  <a:pt x="3720909" y="2387254"/>
                </a:cubicBezTo>
                <a:cubicBezTo>
                  <a:pt x="3715764" y="2378252"/>
                  <a:pt x="3708047" y="2369893"/>
                  <a:pt x="3694545" y="2373750"/>
                </a:cubicBezTo>
                <a:cubicBezTo>
                  <a:pt x="3681041" y="2378252"/>
                  <a:pt x="3679754" y="2389827"/>
                  <a:pt x="3679754" y="2400116"/>
                </a:cubicBezTo>
                <a:cubicBezTo>
                  <a:pt x="3681684" y="2438698"/>
                  <a:pt x="3692615" y="2473421"/>
                  <a:pt x="3716407" y="2504287"/>
                </a:cubicBezTo>
                <a:cubicBezTo>
                  <a:pt x="3762706" y="2566020"/>
                  <a:pt x="3824437" y="2614247"/>
                  <a:pt x="3886168" y="2662474"/>
                </a:cubicBezTo>
                <a:cubicBezTo>
                  <a:pt x="3971693" y="2728707"/>
                  <a:pt x="4050787" y="2800727"/>
                  <a:pt x="4122163" y="2881107"/>
                </a:cubicBezTo>
                <a:cubicBezTo>
                  <a:pt x="4070721" y="2841882"/>
                  <a:pt x="4019277" y="2802013"/>
                  <a:pt x="3967191" y="2762788"/>
                </a:cubicBezTo>
                <a:cubicBezTo>
                  <a:pt x="3927966" y="2733209"/>
                  <a:pt x="3887455" y="2704914"/>
                  <a:pt x="3847588" y="2675978"/>
                </a:cubicBezTo>
                <a:cubicBezTo>
                  <a:pt x="3837941" y="2668905"/>
                  <a:pt x="3827652" y="2661189"/>
                  <a:pt x="3814150" y="2670833"/>
                </a:cubicBezTo>
                <a:cubicBezTo>
                  <a:pt x="3801931" y="2679193"/>
                  <a:pt x="3803861" y="2691412"/>
                  <a:pt x="3806433" y="2702986"/>
                </a:cubicBezTo>
                <a:cubicBezTo>
                  <a:pt x="3816078" y="2748641"/>
                  <a:pt x="3843086" y="2785294"/>
                  <a:pt x="3876524" y="2818089"/>
                </a:cubicBezTo>
                <a:cubicBezTo>
                  <a:pt x="3917034" y="2857314"/>
                  <a:pt x="3959476" y="2894611"/>
                  <a:pt x="4003201" y="2931907"/>
                </a:cubicBezTo>
                <a:cubicBezTo>
                  <a:pt x="3956261" y="2921618"/>
                  <a:pt x="3909319" y="2911330"/>
                  <a:pt x="3862377" y="2902971"/>
                </a:cubicBezTo>
                <a:cubicBezTo>
                  <a:pt x="3883596" y="2977562"/>
                  <a:pt x="3933110" y="2992353"/>
                  <a:pt x="3977480" y="3003927"/>
                </a:cubicBezTo>
                <a:cubicBezTo>
                  <a:pt x="4037283" y="3018716"/>
                  <a:pt x="4094512" y="3037365"/>
                  <a:pt x="4151101" y="3058585"/>
                </a:cubicBezTo>
                <a:cubicBezTo>
                  <a:pt x="4174892" y="3079805"/>
                  <a:pt x="4198686" y="3100383"/>
                  <a:pt x="4221834" y="3122245"/>
                </a:cubicBezTo>
                <a:cubicBezTo>
                  <a:pt x="4245627" y="3144753"/>
                  <a:pt x="4268133" y="3167259"/>
                  <a:pt x="4290640" y="3191050"/>
                </a:cubicBezTo>
                <a:cubicBezTo>
                  <a:pt x="4306715" y="3208411"/>
                  <a:pt x="4326007" y="3223203"/>
                  <a:pt x="4307359" y="3252781"/>
                </a:cubicBezTo>
                <a:cubicBezTo>
                  <a:pt x="4298999" y="3266285"/>
                  <a:pt x="4353655" y="3339593"/>
                  <a:pt x="4371019" y="3344093"/>
                </a:cubicBezTo>
                <a:cubicBezTo>
                  <a:pt x="4373591" y="3344735"/>
                  <a:pt x="4376162" y="3345380"/>
                  <a:pt x="4378091" y="3345380"/>
                </a:cubicBezTo>
                <a:cubicBezTo>
                  <a:pt x="4415390" y="3342808"/>
                  <a:pt x="4423749" y="3364671"/>
                  <a:pt x="4424390" y="3392322"/>
                </a:cubicBezTo>
                <a:cubicBezTo>
                  <a:pt x="4425034" y="3419328"/>
                  <a:pt x="4418604" y="3452766"/>
                  <a:pt x="4469403" y="3439262"/>
                </a:cubicBezTo>
                <a:cubicBezTo>
                  <a:pt x="4475190" y="3437977"/>
                  <a:pt x="4476478" y="3441834"/>
                  <a:pt x="4479048" y="3446336"/>
                </a:cubicBezTo>
                <a:cubicBezTo>
                  <a:pt x="4534350" y="3561439"/>
                  <a:pt x="4627590" y="3650178"/>
                  <a:pt x="4719544" y="3738917"/>
                </a:cubicBezTo>
                <a:cubicBezTo>
                  <a:pt x="4724691" y="3743419"/>
                  <a:pt x="4729833" y="3747920"/>
                  <a:pt x="4734977" y="3752421"/>
                </a:cubicBezTo>
                <a:cubicBezTo>
                  <a:pt x="4638523" y="3729915"/>
                  <a:pt x="4320218" y="3700977"/>
                  <a:pt x="4226978" y="3710624"/>
                </a:cubicBezTo>
                <a:cubicBezTo>
                  <a:pt x="4144027" y="3718984"/>
                  <a:pt x="3675254" y="3578802"/>
                  <a:pt x="3578155" y="3495850"/>
                </a:cubicBezTo>
                <a:cubicBezTo>
                  <a:pt x="3564651" y="3560796"/>
                  <a:pt x="3593587" y="3586517"/>
                  <a:pt x="3616738" y="3616098"/>
                </a:cubicBezTo>
                <a:cubicBezTo>
                  <a:pt x="3649531" y="3657895"/>
                  <a:pt x="3654676" y="3687475"/>
                  <a:pt x="3592944" y="3720913"/>
                </a:cubicBezTo>
                <a:cubicBezTo>
                  <a:pt x="3416109" y="3816082"/>
                  <a:pt x="3418038" y="3819297"/>
                  <a:pt x="3583942" y="3948546"/>
                </a:cubicBezTo>
                <a:cubicBezTo>
                  <a:pt x="3591659" y="3954335"/>
                  <a:pt x="3587800" y="3972982"/>
                  <a:pt x="3589730" y="3985844"/>
                </a:cubicBezTo>
                <a:cubicBezTo>
                  <a:pt x="3546645" y="4005135"/>
                  <a:pt x="3495846" y="3954978"/>
                  <a:pt x="3444404" y="4008992"/>
                </a:cubicBezTo>
                <a:cubicBezTo>
                  <a:pt x="3666250" y="4246272"/>
                  <a:pt x="4003845" y="4471979"/>
                  <a:pt x="4309931" y="4650101"/>
                </a:cubicBezTo>
                <a:cubicBezTo>
                  <a:pt x="4062362" y="4708617"/>
                  <a:pt x="3913819" y="4502845"/>
                  <a:pt x="3731840" y="4529209"/>
                </a:cubicBezTo>
                <a:cubicBezTo>
                  <a:pt x="3641172" y="4593512"/>
                  <a:pt x="3911247" y="4697685"/>
                  <a:pt x="3653390" y="4727908"/>
                </a:cubicBezTo>
                <a:cubicBezTo>
                  <a:pt x="3765278" y="4784495"/>
                  <a:pt x="3848230" y="4839796"/>
                  <a:pt x="3925393" y="4904742"/>
                </a:cubicBezTo>
                <a:cubicBezTo>
                  <a:pt x="4062362" y="5021132"/>
                  <a:pt x="4089368" y="5098297"/>
                  <a:pt x="4026352" y="5254555"/>
                </a:cubicBezTo>
                <a:cubicBezTo>
                  <a:pt x="3984554" y="5357440"/>
                  <a:pt x="3924108" y="5451967"/>
                  <a:pt x="3977480" y="5574787"/>
                </a:cubicBezTo>
                <a:cubicBezTo>
                  <a:pt x="4014133" y="5659024"/>
                  <a:pt x="3999986" y="5714325"/>
                  <a:pt x="3861090" y="5676385"/>
                </a:cubicBezTo>
                <a:cubicBezTo>
                  <a:pt x="3711264" y="5635875"/>
                  <a:pt x="3654676" y="5711753"/>
                  <a:pt x="3692615" y="5859008"/>
                </a:cubicBezTo>
                <a:cubicBezTo>
                  <a:pt x="3717051" y="5953535"/>
                  <a:pt x="3691328" y="5983115"/>
                  <a:pt x="3588443" y="5972183"/>
                </a:cubicBezTo>
                <a:cubicBezTo>
                  <a:pt x="3474625" y="5959965"/>
                  <a:pt x="3366596" y="5898233"/>
                  <a:pt x="3225771" y="5927814"/>
                </a:cubicBezTo>
                <a:cubicBezTo>
                  <a:pt x="3338301" y="6100148"/>
                  <a:pt x="3578798" y="6051276"/>
                  <a:pt x="3709977" y="6215251"/>
                </a:cubicBezTo>
                <a:cubicBezTo>
                  <a:pt x="3553719" y="6215893"/>
                  <a:pt x="3434115" y="6215251"/>
                  <a:pt x="3318367" y="6179240"/>
                </a:cubicBezTo>
                <a:cubicBezTo>
                  <a:pt x="3270140" y="6164451"/>
                  <a:pt x="3217411" y="6149662"/>
                  <a:pt x="3190403" y="6199174"/>
                </a:cubicBezTo>
                <a:cubicBezTo>
                  <a:pt x="3158252" y="6258978"/>
                  <a:pt x="3223841" y="6281484"/>
                  <a:pt x="3263066" y="6292415"/>
                </a:cubicBezTo>
                <a:cubicBezTo>
                  <a:pt x="3373669" y="6322638"/>
                  <a:pt x="3458550" y="6394014"/>
                  <a:pt x="3550504" y="6449958"/>
                </a:cubicBezTo>
                <a:cubicBezTo>
                  <a:pt x="3726616" y="6557427"/>
                  <a:pt x="3917990" y="6649139"/>
                  <a:pt x="4077239" y="6805655"/>
                </a:cubicBezTo>
                <a:lnTo>
                  <a:pt x="4125813" y="6858000"/>
                </a:lnTo>
                <a:lnTo>
                  <a:pt x="4084568" y="6858000"/>
                </a:lnTo>
                <a:lnTo>
                  <a:pt x="3991456" y="6828025"/>
                </a:lnTo>
                <a:cubicBezTo>
                  <a:pt x="3846743" y="6771357"/>
                  <a:pt x="3719301" y="6699136"/>
                  <a:pt x="3569795" y="6680810"/>
                </a:cubicBezTo>
                <a:cubicBezTo>
                  <a:pt x="3613040" y="6726948"/>
                  <a:pt x="3659338" y="6769067"/>
                  <a:pt x="3707747" y="6808392"/>
                </a:cubicBezTo>
                <a:lnTo>
                  <a:pt x="37751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53000" y="2878372"/>
            <a:ext cx="6400800" cy="1406070"/>
          </a:xfrm>
        </p:spPr>
        <p:txBody>
          <a:bodyPr anchor="b">
            <a:normAutofit/>
          </a:bodyPr>
          <a:lstStyle/>
          <a:p>
            <a:r>
              <a:rPr lang="en-US" dirty="0"/>
              <a:t>Bulgaria after 1989</a:t>
            </a:r>
            <a:endParaRPr lang="bg-BG" dirty="0"/>
          </a:p>
        </p:txBody>
      </p:sp>
      <p:pic>
        <p:nvPicPr>
          <p:cNvPr id="2052" name="Picture 4" descr="30 години от начало на демократичните промени в България - Новини от Бургас"/>
          <p:cNvPicPr>
            <a:picLocks noChangeAspect="1" noChangeArrowheads="1"/>
          </p:cNvPicPr>
          <p:nvPr/>
        </p:nvPicPr>
        <p:blipFill rotWithShape="1">
          <a:blip r:embed="rId3">
            <a:extLst>
              <a:ext uri="{28A0092B-C50C-407E-A947-70E740481C1C}">
                <a14:useLocalDpi xmlns:a14="http://schemas.microsoft.com/office/drawing/2010/main" val="0"/>
              </a:ext>
            </a:extLst>
          </a:blip>
          <a:srcRect t="17375" r="-2" b="-2"/>
          <a:stretch/>
        </p:blipFill>
        <p:spPr bwMode="auto">
          <a:xfrm>
            <a:off x="7653520" y="10"/>
            <a:ext cx="4538480" cy="2624956"/>
          </a:xfrm>
          <a:custGeom>
            <a:avLst/>
            <a:gdLst/>
            <a:ahLst/>
            <a:cxnLst/>
            <a:rect l="l" t="t" r="r" b="b"/>
            <a:pathLst>
              <a:path w="4538480" h="2624966">
                <a:moveTo>
                  <a:pt x="0" y="0"/>
                </a:moveTo>
                <a:lnTo>
                  <a:pt x="4538480" y="0"/>
                </a:lnTo>
                <a:lnTo>
                  <a:pt x="4538480" y="2278570"/>
                </a:lnTo>
                <a:lnTo>
                  <a:pt x="4520384" y="2284270"/>
                </a:lnTo>
                <a:cubicBezTo>
                  <a:pt x="3945063" y="2457853"/>
                  <a:pt x="2850619" y="2701056"/>
                  <a:pt x="1497830" y="2602030"/>
                </a:cubicBezTo>
                <a:cubicBezTo>
                  <a:pt x="1428382" y="2596885"/>
                  <a:pt x="1362793" y="2593669"/>
                  <a:pt x="1295917" y="2591098"/>
                </a:cubicBezTo>
                <a:cubicBezTo>
                  <a:pt x="852222" y="2571324"/>
                  <a:pt x="414677" y="2559146"/>
                  <a:pt x="120277" y="2541000"/>
                </a:cubicBezTo>
                <a:lnTo>
                  <a:pt x="0" y="2532395"/>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52999" y="4445309"/>
            <a:ext cx="6400800" cy="1693099"/>
          </a:xfrm>
        </p:spPr>
        <p:txBody>
          <a:bodyPr vert="horz" lIns="91440" tIns="45720" rIns="91440" bIns="45720" rtlCol="0" anchor="t">
            <a:normAutofit/>
          </a:bodyPr>
          <a:lstStyle/>
          <a:p>
            <a:pPr>
              <a:buFont typeface="Wingdings" panose="05000000000000000000" pitchFamily="2" charset="2"/>
              <a:buChar char="Ø"/>
            </a:pPr>
            <a:r>
              <a:rPr lang="en-US" sz="2000" dirty="0">
                <a:cs typeface="Calibri"/>
              </a:rPr>
              <a:t>After 45 years of dictatorship, Todor </a:t>
            </a:r>
            <a:r>
              <a:rPr lang="en-US" sz="2000" dirty="0" err="1">
                <a:cs typeface="Calibri"/>
              </a:rPr>
              <a:t>Zhivkov</a:t>
            </a:r>
            <a:r>
              <a:rPr lang="en-US" sz="2000" dirty="0">
                <a:cs typeface="Calibri"/>
              </a:rPr>
              <a:t> was overthrown without blood.</a:t>
            </a:r>
          </a:p>
          <a:p>
            <a:pPr>
              <a:buFont typeface="Wingdings" panose="05000000000000000000" pitchFamily="2" charset="2"/>
              <a:buChar char="Ø"/>
            </a:pPr>
            <a:r>
              <a:rPr lang="en-US" sz="2000" dirty="0">
                <a:cs typeface="Calibri"/>
              </a:rPr>
              <a:t>The Bulgarian people </a:t>
            </a:r>
            <a:r>
              <a:rPr lang="en-US" sz="2000" dirty="0" smtClean="0">
                <a:cs typeface="Calibri"/>
              </a:rPr>
              <a:t>wanted </a:t>
            </a:r>
            <a:r>
              <a:rPr lang="en-US" sz="2000" dirty="0">
                <a:cs typeface="Calibri"/>
              </a:rPr>
              <a:t>freedom, democracy, a new political system and a new constitution</a:t>
            </a:r>
            <a:endParaRPr lang="bg-BG" sz="2000" dirty="0">
              <a:cs typeface="Calibri"/>
            </a:endParaRPr>
          </a:p>
        </p:txBody>
      </p:sp>
    </p:spTree>
    <p:extLst>
      <p:ext uri="{BB962C8B-B14F-4D97-AF65-F5344CB8AC3E}">
        <p14:creationId xmlns:p14="http://schemas.microsoft.com/office/powerpoint/2010/main" val="2816184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172A0AC-3DCE-4672-BCAF-28FEF91F60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E6F1C77-EDC9-4C5F-8C1C-62DD46BDA3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3.11.1989 г.: на шествието до парламента хората за първи път викат  &amp;quot;Демокрация&amp;quot; - 24chasa.bg"/>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6025" r="4024" b="-1"/>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1" y="365125"/>
            <a:ext cx="5251316" cy="1627636"/>
          </a:xfrm>
        </p:spPr>
        <p:txBody>
          <a:bodyPr>
            <a:normAutofit/>
          </a:bodyPr>
          <a:lstStyle/>
          <a:p>
            <a:r>
              <a:rPr lang="en-US" sz="2800" dirty="0">
                <a:solidFill>
                  <a:srgbClr val="FFFFFF"/>
                </a:solidFill>
              </a:rPr>
              <a:t>Bloodless regime change - November 10, 1989. Transition. Signs of the economic crisis. </a:t>
            </a:r>
            <a:r>
              <a:rPr lang="en-US" sz="2800" dirty="0" smtClean="0">
                <a:solidFill>
                  <a:srgbClr val="FFFFFF"/>
                </a:solidFill>
              </a:rPr>
              <a:t>Reasons:</a:t>
            </a:r>
            <a:endParaRPr lang="bg-BG" sz="2800" dirty="0">
              <a:solidFill>
                <a:srgbClr val="FFFFFF"/>
              </a:solidFill>
            </a:endParaRPr>
          </a:p>
        </p:txBody>
      </p:sp>
      <p:sp>
        <p:nvSpPr>
          <p:cNvPr id="4" name="Content Placeholder 3"/>
          <p:cNvSpPr>
            <a:spLocks noGrp="1"/>
          </p:cNvSpPr>
          <p:nvPr>
            <p:ph idx="1"/>
          </p:nvPr>
        </p:nvSpPr>
        <p:spPr>
          <a:xfrm>
            <a:off x="838200" y="2219785"/>
            <a:ext cx="4619621" cy="3957178"/>
          </a:xfrm>
        </p:spPr>
        <p:txBody>
          <a:bodyPr vert="horz" lIns="91440" tIns="45720" rIns="91440" bIns="45720" rtlCol="0">
            <a:normAutofit/>
          </a:bodyPr>
          <a:lstStyle/>
          <a:p>
            <a:pPr>
              <a:buFont typeface="Wingdings" panose="05000000000000000000" pitchFamily="2" charset="2"/>
              <a:buChar char="Ø"/>
            </a:pPr>
            <a:r>
              <a:rPr lang="en-US" sz="2000" dirty="0">
                <a:solidFill>
                  <a:srgbClr val="FFFFFF"/>
                </a:solidFill>
              </a:rPr>
              <a:t>After November 10, 1989, the regime changed and elections were scheduled for the Grand National Assembly to change the Bulgarian constitution.</a:t>
            </a:r>
          </a:p>
          <a:p>
            <a:pPr>
              <a:buFont typeface="Wingdings" panose="05000000000000000000" pitchFamily="2" charset="2"/>
              <a:buChar char="Ø"/>
            </a:pPr>
            <a:r>
              <a:rPr lang="en-US" sz="2000" dirty="0">
                <a:solidFill>
                  <a:srgbClr val="FFFFFF"/>
                </a:solidFill>
              </a:rPr>
              <a:t>The reasons for the economic crisis in Bulgaria after the fall of the communist government </a:t>
            </a:r>
            <a:r>
              <a:rPr lang="en-US" sz="2000" dirty="0" smtClean="0">
                <a:solidFill>
                  <a:srgbClr val="FFFFFF"/>
                </a:solidFill>
              </a:rPr>
              <a:t>were </a:t>
            </a:r>
            <a:r>
              <a:rPr lang="en-US" sz="2000" dirty="0">
                <a:solidFill>
                  <a:srgbClr val="FFFFFF"/>
                </a:solidFill>
              </a:rPr>
              <a:t>due to the accumulated </a:t>
            </a:r>
            <a:r>
              <a:rPr lang="en-US" sz="2000" dirty="0" smtClean="0">
                <a:solidFill>
                  <a:srgbClr val="FFFFFF"/>
                </a:solidFill>
              </a:rPr>
              <a:t>state foreign debt.</a:t>
            </a:r>
            <a:endParaRPr lang="en-US" sz="2000" dirty="0">
              <a:solidFill>
                <a:srgbClr val="FFFFFF"/>
              </a:solidFill>
            </a:endParaRPr>
          </a:p>
          <a:p>
            <a:pPr>
              <a:buFont typeface="Wingdings" panose="05000000000000000000" pitchFamily="2" charset="2"/>
              <a:buChar char="Ø"/>
            </a:pPr>
            <a:r>
              <a:rPr lang="en-US" sz="2000" dirty="0">
                <a:solidFill>
                  <a:srgbClr val="FFFFFF"/>
                </a:solidFill>
              </a:rPr>
              <a:t>Crisis of shortage of food, fuel and electricity and devaluation of the national currency.</a:t>
            </a:r>
            <a:endParaRPr lang="bg-BG" sz="2000" dirty="0">
              <a:solidFill>
                <a:srgbClr val="FFFFFF"/>
              </a:solidFill>
            </a:endParaRPr>
          </a:p>
        </p:txBody>
      </p:sp>
      <p:pic>
        <p:nvPicPr>
          <p:cNvPr id="3080" name="Picture 8" descr="28 г. от 10 ноември 1989 г. - дългият път на демокрацията | Днес.dir.bg"/>
          <p:cNvPicPr>
            <a:picLocks noChangeAspect="1" noChangeArrowheads="1"/>
          </p:cNvPicPr>
          <p:nvPr/>
        </p:nvPicPr>
        <p:blipFill rotWithShape="1">
          <a:blip r:embed="rId3">
            <a:extLst>
              <a:ext uri="{28A0092B-C50C-407E-A947-70E740481C1C}">
                <a14:useLocalDpi xmlns:a14="http://schemas.microsoft.com/office/drawing/2010/main" val="0"/>
              </a:ext>
            </a:extLst>
          </a:blip>
          <a:srcRect l="754" r="12299"/>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29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281" y="1894703"/>
            <a:ext cx="8789773" cy="2020201"/>
          </a:xfrm>
        </p:spPr>
        <p:txBody>
          <a:bodyPr>
            <a:normAutofit/>
          </a:bodyPr>
          <a:lstStyle/>
          <a:p>
            <a:pPr algn="ctr"/>
            <a:r>
              <a:rPr lang="en-US" sz="6000" dirty="0">
                <a:solidFill>
                  <a:srgbClr val="FF0000"/>
                </a:solidFill>
              </a:rPr>
              <a:t>The communist regime</a:t>
            </a:r>
            <a:endParaRPr lang="bg-BG" sz="6000" dirty="0">
              <a:solidFill>
                <a:srgbClr val="FF0000"/>
              </a:solidFill>
            </a:endParaRPr>
          </a:p>
        </p:txBody>
      </p:sp>
    </p:spTree>
    <p:extLst>
      <p:ext uri="{BB962C8B-B14F-4D97-AF65-F5344CB8AC3E}">
        <p14:creationId xmlns:p14="http://schemas.microsoft.com/office/powerpoint/2010/main" val="42834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2" name="Picture 4" descr="Как и защо се свиква Велико народно събрание? - NOVA"/>
          <p:cNvPicPr>
            <a:picLocks noChangeAspect="1" noChangeArrowheads="1"/>
          </p:cNvPicPr>
          <p:nvPr/>
        </p:nvPicPr>
        <p:blipFill rotWithShape="1">
          <a:blip r:embed="rId2">
            <a:extLst>
              <a:ext uri="{28A0092B-C50C-407E-A947-70E740481C1C}">
                <a14:useLocalDpi xmlns:a14="http://schemas.microsoft.com/office/drawing/2010/main" val="0"/>
              </a:ext>
            </a:extLst>
          </a:blip>
          <a:srcRect r="184" b="-3"/>
          <a:stretch/>
        </p:blipFill>
        <p:spPr bwMode="auto">
          <a:xfrm>
            <a:off x="6015107" y="-1"/>
            <a:ext cx="6176895" cy="293795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Конституцията ни навърши 25 години | www.novoplovdiv.com"/>
          <p:cNvPicPr>
            <a:picLocks noChangeAspect="1" noChangeArrowheads="1"/>
          </p:cNvPicPr>
          <p:nvPr/>
        </p:nvPicPr>
        <p:blipFill rotWithShape="1">
          <a:blip r:embed="rId3">
            <a:extLst>
              <a:ext uri="{28A0092B-C50C-407E-A947-70E740481C1C}">
                <a14:useLocalDpi xmlns:a14="http://schemas.microsoft.com/office/drawing/2010/main" val="0"/>
              </a:ext>
            </a:extLst>
          </a:blip>
          <a:srcRect t="7484" r="1" b="5277"/>
          <a:stretch/>
        </p:blipFill>
        <p:spPr bwMode="auto">
          <a:xfrm>
            <a:off x="4203638" y="2937953"/>
            <a:ext cx="7988360" cy="3920047"/>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8F23F8A3-8FD7-4779-8323-FDC26BE99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605C4CC-A25C-416F-8333-7CB7DC97D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365125"/>
            <a:ext cx="5266155" cy="1325563"/>
          </a:xfrm>
        </p:spPr>
        <p:txBody>
          <a:bodyPr>
            <a:normAutofit/>
          </a:bodyPr>
          <a:lstStyle/>
          <a:p>
            <a:r>
              <a:rPr lang="en-US" dirty="0" smtClean="0"/>
              <a:t>Constitution</a:t>
            </a:r>
            <a:endParaRPr lang="bg-BG" dirty="0"/>
          </a:p>
        </p:txBody>
      </p:sp>
      <p:sp>
        <p:nvSpPr>
          <p:cNvPr id="3" name="Content Placeholder 2"/>
          <p:cNvSpPr>
            <a:spLocks noGrp="1"/>
          </p:cNvSpPr>
          <p:nvPr>
            <p:ph idx="1"/>
          </p:nvPr>
        </p:nvSpPr>
        <p:spPr>
          <a:xfrm>
            <a:off x="105425" y="2022601"/>
            <a:ext cx="5017263" cy="4154361"/>
          </a:xfrm>
        </p:spPr>
        <p:txBody>
          <a:bodyPr>
            <a:normAutofit/>
          </a:bodyPr>
          <a:lstStyle/>
          <a:p>
            <a:pPr>
              <a:buFont typeface="Wingdings" panose="05000000000000000000" pitchFamily="2" charset="2"/>
              <a:buChar char="Ø"/>
            </a:pPr>
            <a:r>
              <a:rPr lang="en-US" sz="2000" dirty="0"/>
              <a:t>The Constitution of the Republic of Bulgaria is the basic law of the Republic of Bulgaria.</a:t>
            </a:r>
          </a:p>
          <a:p>
            <a:pPr>
              <a:buFont typeface="Wingdings" panose="05000000000000000000" pitchFamily="2" charset="2"/>
              <a:buChar char="Ø"/>
            </a:pPr>
            <a:r>
              <a:rPr lang="en-US" sz="2000" dirty="0"/>
              <a:t> </a:t>
            </a:r>
            <a:r>
              <a:rPr lang="en-US" sz="2000" dirty="0" smtClean="0"/>
              <a:t>It </a:t>
            </a:r>
            <a:r>
              <a:rPr lang="en-US" sz="2000" dirty="0"/>
              <a:t>was adopted on July 12, 1991 by the 7th Grand National Assembly. According to </a:t>
            </a:r>
            <a:r>
              <a:rPr lang="en-US" sz="2000" dirty="0" smtClean="0"/>
              <a:t>it, </a:t>
            </a:r>
            <a:r>
              <a:rPr lang="en-US" sz="2000" dirty="0"/>
              <a:t>Bulgaria is a parliamentary republic.</a:t>
            </a:r>
          </a:p>
          <a:p>
            <a:pPr>
              <a:buFont typeface="Wingdings" panose="05000000000000000000" pitchFamily="2" charset="2"/>
              <a:buChar char="Ø"/>
            </a:pPr>
            <a:r>
              <a:rPr lang="en-US" sz="2000" dirty="0"/>
              <a:t>It is a single state in which autonomous territorial entities are not allowed.</a:t>
            </a:r>
            <a:endParaRPr lang="bg-BG" sz="2000" dirty="0"/>
          </a:p>
        </p:txBody>
      </p:sp>
    </p:spTree>
    <p:extLst>
      <p:ext uri="{BB962C8B-B14F-4D97-AF65-F5344CB8AC3E}">
        <p14:creationId xmlns:p14="http://schemas.microsoft.com/office/powerpoint/2010/main" val="644780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72">
            <a:extLst>
              <a:ext uri="{FF2B5EF4-FFF2-40B4-BE49-F238E27FC236}">
                <a16:creationId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Приватизация по руски: безжалостна и безпощадна"/>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307" r="-2" b="-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1268" name="Picture 4" descr="Държавата прибира „спящите акции“ от масовата приватизация - Пари -  www.pariteni.b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088" r="-2" b="6888"/>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1271" name="Freeform: Shape 74">
            <a:extLst>
              <a:ext uri="{FF2B5EF4-FFF2-40B4-BE49-F238E27FC236}">
                <a16:creationId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272" name="Freeform: Shape 76">
            <a:extLst>
              <a:ext uri="{FF2B5EF4-FFF2-40B4-BE49-F238E27FC236}">
                <a16:creationId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a:normAutofit/>
          </a:bodyPr>
          <a:lstStyle/>
          <a:p>
            <a:r>
              <a:rPr lang="en-US" sz="3400" dirty="0"/>
              <a:t>Privatization</a:t>
            </a:r>
            <a:endParaRPr lang="bg-BG" sz="3400" dirty="0"/>
          </a:p>
        </p:txBody>
      </p:sp>
      <p:sp>
        <p:nvSpPr>
          <p:cNvPr id="11273" name="Rectangle 78">
            <a:extLst>
              <a:ext uri="{FF2B5EF4-FFF2-40B4-BE49-F238E27FC236}">
                <a16:creationId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1274" name="Rectangle 80">
            <a:extLst>
              <a:ext uri="{FF2B5EF4-FFF2-40B4-BE49-F238E27FC236}">
                <a16:creationId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52262" y="2773868"/>
            <a:ext cx="4832803" cy="3664351"/>
          </a:xfrm>
        </p:spPr>
        <p:txBody>
          <a:bodyPr vert="horz" lIns="91440" tIns="45720" rIns="91440" bIns="45720" rtlCol="0" anchor="t">
            <a:normAutofit/>
          </a:bodyPr>
          <a:lstStyle/>
          <a:p>
            <a:pPr>
              <a:buFont typeface="Wingdings" panose="05000000000000000000" pitchFamily="2" charset="2"/>
              <a:buChar char="Ø"/>
            </a:pPr>
            <a:r>
              <a:rPr lang="en-US" sz="1700" dirty="0"/>
              <a:t>Bulgarian privatization and the process of liberation of the state from ownership through </a:t>
            </a:r>
            <a:r>
              <a:rPr lang="en-US" sz="1700" dirty="0" smtClean="0"/>
              <a:t>its transfer  </a:t>
            </a:r>
            <a:r>
              <a:rPr lang="en-US" sz="1700" dirty="0"/>
              <a:t>in private hands in the implementation of relevant privatization </a:t>
            </a:r>
            <a:r>
              <a:rPr lang="en-US" sz="1700" dirty="0" smtClean="0"/>
              <a:t>schemes.</a:t>
            </a:r>
            <a:endParaRPr lang="bg-BG" sz="1700" dirty="0"/>
          </a:p>
          <a:p>
            <a:pPr>
              <a:buFont typeface="Wingdings" panose="05000000000000000000" pitchFamily="2" charset="2"/>
              <a:buChar char="Ø"/>
            </a:pPr>
            <a:r>
              <a:rPr lang="en-US" sz="1700" dirty="0"/>
              <a:t>It </a:t>
            </a:r>
            <a:r>
              <a:rPr lang="en-US" sz="1700" dirty="0" smtClean="0"/>
              <a:t>started </a:t>
            </a:r>
            <a:r>
              <a:rPr lang="en-US" sz="1700" dirty="0"/>
              <a:t>with the adoption of the Law on Transformation and Privatization of State and Municipal Enterprises of May 8, 1992. </a:t>
            </a:r>
            <a:endParaRPr lang="en-US" sz="1700" dirty="0" smtClean="0"/>
          </a:p>
          <a:p>
            <a:pPr>
              <a:buFont typeface="Wingdings" panose="05000000000000000000" pitchFamily="2" charset="2"/>
              <a:buChar char="Ø"/>
            </a:pPr>
            <a:r>
              <a:rPr lang="en-US" sz="1700" dirty="0" smtClean="0">
                <a:cs typeface="Calibri"/>
              </a:rPr>
              <a:t>the </a:t>
            </a:r>
            <a:r>
              <a:rPr lang="en-US" sz="1700" dirty="0">
                <a:cs typeface="Calibri"/>
              </a:rPr>
              <a:t>beginning of 1989 decree number 56 for the Economic activity through which persons close to the Bulgarian Communist Party and the State Security are placed at the entrance and exit of the state enterprises in private traders to appropriate the profits and to nationalize the </a:t>
            </a:r>
            <a:r>
              <a:rPr lang="en-US" sz="1700" dirty="0" smtClean="0">
                <a:cs typeface="Calibri"/>
              </a:rPr>
              <a:t>losses.</a:t>
            </a:r>
            <a:endParaRPr lang="bg-BG" sz="1700" dirty="0">
              <a:cs typeface="Calibri"/>
            </a:endParaRPr>
          </a:p>
        </p:txBody>
      </p:sp>
    </p:spTree>
    <p:extLst>
      <p:ext uri="{BB962C8B-B14F-4D97-AF65-F5344CB8AC3E}">
        <p14:creationId xmlns:p14="http://schemas.microsoft.com/office/powerpoint/2010/main" val="18270232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AA72BD9-2C5A-4EDC-931F-5AA08EACA0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АЕЦ “Козлодуй” – атомното сърце на Родината. Историята в 15 фотоса."/>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2372"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D3981AC-7B61-4947-BCF3-F7AA7FA38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1161288"/>
            <a:ext cx="3438144" cy="1124712"/>
          </a:xfrm>
        </p:spPr>
        <p:txBody>
          <a:bodyPr anchor="b">
            <a:normAutofit fontScale="90000"/>
          </a:bodyPr>
          <a:lstStyle/>
          <a:p>
            <a:r>
              <a:rPr lang="en-US" dirty="0"/>
              <a:t>E</a:t>
            </a:r>
            <a:r>
              <a:rPr lang="en-US" dirty="0" smtClean="0"/>
              <a:t>lectricity </a:t>
            </a:r>
            <a:r>
              <a:rPr lang="en-US" dirty="0"/>
              <a:t>mode</a:t>
            </a:r>
            <a:endParaRPr lang="bg-BG" dirty="0"/>
          </a:p>
        </p:txBody>
      </p:sp>
      <p:sp>
        <p:nvSpPr>
          <p:cNvPr id="139" name="Rectangle 138">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5931093" cy="3207258"/>
          </a:xfrm>
        </p:spPr>
        <p:txBody>
          <a:bodyPr vert="horz" lIns="91440" tIns="45720" rIns="91440" bIns="45720" rtlCol="0" anchor="t">
            <a:normAutofit/>
          </a:bodyPr>
          <a:lstStyle/>
          <a:p>
            <a:pPr>
              <a:buFont typeface="Wingdings" panose="05000000000000000000" pitchFamily="2" charset="2"/>
              <a:buChar char="Ø"/>
            </a:pPr>
            <a:r>
              <a:rPr lang="en-US" sz="1800" dirty="0"/>
              <a:t>Bulgaria after 1989. It looks like a disco - in one place it lights up, in another it goes out.</a:t>
            </a:r>
          </a:p>
          <a:p>
            <a:pPr>
              <a:buFont typeface="Wingdings" panose="05000000000000000000" pitchFamily="2" charset="2"/>
              <a:buChar char="Ø"/>
            </a:pPr>
            <a:r>
              <a:rPr lang="en-US" sz="1800" dirty="0"/>
              <a:t>The government introduced it because of the alarming increase in foreign debt and the restriction of Soviet energy supplies. The restrictions continued at different rates until the last regime (3: 1 and 2: 2) in the winter of 1991-1992 during the government of </a:t>
            </a:r>
            <a:r>
              <a:rPr lang="en-US" sz="1800" dirty="0" err="1"/>
              <a:t>Lyuben</a:t>
            </a:r>
            <a:r>
              <a:rPr lang="en-US" sz="1800" dirty="0"/>
              <a:t> </a:t>
            </a:r>
            <a:r>
              <a:rPr lang="en-US" sz="1800" dirty="0" err="1"/>
              <a:t>Berov</a:t>
            </a:r>
            <a:r>
              <a:rPr lang="en-US" sz="1800" dirty="0"/>
              <a:t>.</a:t>
            </a:r>
          </a:p>
          <a:p>
            <a:pPr>
              <a:buFont typeface="Wingdings" panose="05000000000000000000" pitchFamily="2" charset="2"/>
              <a:buChar char="Ø"/>
            </a:pPr>
            <a:r>
              <a:rPr lang="en-US" sz="1800" dirty="0"/>
              <a:t>At that time, all TPPs, several NPP units and a huge number of HPPs were operating. Then, however, the electricity grid </a:t>
            </a:r>
            <a:r>
              <a:rPr lang="en-US" sz="1800" dirty="0" smtClean="0"/>
              <a:t>was </a:t>
            </a:r>
            <a:r>
              <a:rPr lang="en-US" sz="1800" dirty="0"/>
              <a:t>so weak that despite the availability of capacity, there </a:t>
            </a:r>
            <a:r>
              <a:rPr lang="en-US" sz="1800" dirty="0" smtClean="0"/>
              <a:t>was </a:t>
            </a:r>
            <a:r>
              <a:rPr lang="en-US" sz="1800" dirty="0"/>
              <a:t>no way to transmit electricity to end users.</a:t>
            </a:r>
            <a:endParaRPr lang="bg-BG" sz="1800" dirty="0"/>
          </a:p>
        </p:txBody>
      </p:sp>
    </p:spTree>
    <p:extLst>
      <p:ext uri="{BB962C8B-B14F-4D97-AF65-F5344CB8AC3E}">
        <p14:creationId xmlns:p14="http://schemas.microsoft.com/office/powerpoint/2010/main" val="1876874310"/>
      </p:ext>
    </p:extLst>
  </p:cSld>
  <p:clrMapOvr>
    <a:overrideClrMapping bg1="dk1" tx1="lt1" bg2="dk2" tx2="lt2" accent1="accent1" accent2="accent2" accent3="accent3" accent4="accent4" accent5="accent5" accent6="accent6" hlink="hlink" folHlink="folHlink"/>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Краят на империята. Кой е Васил Божков и как оцеля толкова време - Анализи  - Дневник"/>
          <p:cNvPicPr>
            <a:picLocks noChangeAspect="1" noChangeArrowheads="1"/>
          </p:cNvPicPr>
          <p:nvPr/>
        </p:nvPicPr>
        <p:blipFill rotWithShape="1">
          <a:blip r:embed="rId2">
            <a:extLst>
              <a:ext uri="{28A0092B-C50C-407E-A947-70E740481C1C}">
                <a14:useLocalDpi xmlns:a14="http://schemas.microsoft.com/office/drawing/2010/main" val="0"/>
              </a:ext>
            </a:extLst>
          </a:blip>
          <a:srcRect t="25663" b="42685"/>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5" descr="A group of people standing in front of a building&#10;&#10;Description automatically generated">
            <a:extLst>
              <a:ext uri="{FF2B5EF4-FFF2-40B4-BE49-F238E27FC236}">
                <a16:creationId xmlns:a16="http://schemas.microsoft.com/office/drawing/2014/main" id="{48236999-D4E2-497F-A201-05A2C7D4FB96}"/>
              </a:ext>
            </a:extLst>
          </p:cNvPr>
          <p:cNvPicPr>
            <a:picLocks noChangeAspect="1"/>
          </p:cNvPicPr>
          <p:nvPr/>
        </p:nvPicPr>
        <p:blipFill rotWithShape="1">
          <a:blip r:embed="rId3"/>
          <a:srcRect t="7922"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dirty="0"/>
              <a:t>Economic crisis and devaluation of the lev</a:t>
            </a:r>
            <a:endParaRPr lang="en-US" sz="3400" kern="1200" dirty="0">
              <a:solidFill>
                <a:schemeClr val="tx1"/>
              </a:solidFill>
              <a:latin typeface="+mj-lt"/>
              <a:ea typeface="+mj-ea"/>
              <a:cs typeface="+mj-cs"/>
            </a:endParaRPr>
          </a:p>
        </p:txBody>
      </p:sp>
      <p:sp>
        <p:nvSpPr>
          <p:cNvPr id="81" name="Rectangle 80">
            <a:extLst>
              <a:ext uri="{FF2B5EF4-FFF2-40B4-BE49-F238E27FC236}">
                <a16:creationId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49A6BB3F-CF0C-497E-A4F1-D6A8BD8E8EFE}"/>
              </a:ext>
            </a:extLst>
          </p:cNvPr>
          <p:cNvSpPr txBox="1"/>
          <p:nvPr/>
        </p:nvSpPr>
        <p:spPr>
          <a:xfrm>
            <a:off x="125327" y="2279190"/>
            <a:ext cx="5585837" cy="4202233"/>
          </a:xfrm>
          <a:prstGeom prst="rect">
            <a:avLst/>
          </a:prstGeom>
        </p:spPr>
        <p:txBody>
          <a:bodyPr vert="horz" lIns="91440" tIns="45720" rIns="91440" bIns="45720" rtlCol="0" anchor="t">
            <a:noAutofit/>
          </a:bodyPr>
          <a:lstStyle/>
          <a:p>
            <a:pPr marL="342900" indent="-342900">
              <a:lnSpc>
                <a:spcPct val="90000"/>
              </a:lnSpc>
              <a:spcBef>
                <a:spcPts val="1000"/>
              </a:spcBef>
              <a:buFont typeface="Wingdings" panose="05000000000000000000" pitchFamily="2" charset="2"/>
              <a:buChar char="Ø"/>
            </a:pPr>
            <a:r>
              <a:rPr lang="en-US" sz="2000" dirty="0"/>
              <a:t>In the period January - early February 1997, Bulgaria </a:t>
            </a:r>
            <a:r>
              <a:rPr lang="en-US" sz="2000" dirty="0" smtClean="0"/>
              <a:t>f</a:t>
            </a:r>
            <a:r>
              <a:rPr lang="bg-BG" sz="2000" dirty="0" smtClean="0"/>
              <a:t>е</a:t>
            </a:r>
            <a:r>
              <a:rPr lang="en-US" sz="2000" dirty="0" err="1" smtClean="0"/>
              <a:t>ll</a:t>
            </a:r>
            <a:r>
              <a:rPr lang="en-US" sz="2000" dirty="0" smtClean="0"/>
              <a:t> </a:t>
            </a:r>
            <a:r>
              <a:rPr lang="en-US" sz="2000" dirty="0"/>
              <a:t>into a deep political and financial crisis. Big cities </a:t>
            </a:r>
            <a:r>
              <a:rPr lang="en-US" sz="2000" dirty="0" smtClean="0"/>
              <a:t>were </a:t>
            </a:r>
            <a:r>
              <a:rPr lang="en-US" sz="2000" dirty="0"/>
              <a:t>engulfed in protests, roads and streets </a:t>
            </a:r>
            <a:r>
              <a:rPr lang="en-US" sz="2000" dirty="0" smtClean="0"/>
              <a:t>were </a:t>
            </a:r>
            <a:r>
              <a:rPr lang="en-US" sz="2000" dirty="0"/>
              <a:t>blocked, and the country </a:t>
            </a:r>
            <a:r>
              <a:rPr lang="en-US" sz="2000" dirty="0" smtClean="0"/>
              <a:t>f</a:t>
            </a:r>
            <a:r>
              <a:rPr lang="bg-BG" sz="2000" dirty="0" smtClean="0"/>
              <a:t>е</a:t>
            </a:r>
            <a:r>
              <a:rPr lang="en-US" sz="2000" dirty="0" err="1" smtClean="0"/>
              <a:t>ll</a:t>
            </a:r>
            <a:r>
              <a:rPr lang="bg-BG" sz="2000" dirty="0" smtClean="0"/>
              <a:t> </a:t>
            </a:r>
            <a:r>
              <a:rPr lang="en-US" sz="2000" dirty="0" smtClean="0"/>
              <a:t>into </a:t>
            </a:r>
            <a:r>
              <a:rPr lang="en-US" sz="2000" dirty="0"/>
              <a:t>chaos.</a:t>
            </a:r>
          </a:p>
          <a:p>
            <a:pPr marL="342900" indent="-342900">
              <a:lnSpc>
                <a:spcPct val="90000"/>
              </a:lnSpc>
              <a:spcBef>
                <a:spcPts val="1000"/>
              </a:spcBef>
              <a:buFont typeface="Wingdings" panose="05000000000000000000" pitchFamily="2" charset="2"/>
              <a:buChar char="Ø"/>
            </a:pPr>
            <a:r>
              <a:rPr lang="en-US" sz="2000" dirty="0"/>
              <a:t>At the beginning of February, Bulgaria </a:t>
            </a:r>
            <a:r>
              <a:rPr lang="en-US" sz="2000" dirty="0" err="1" smtClean="0"/>
              <a:t>fac</a:t>
            </a:r>
            <a:r>
              <a:rPr lang="bg-BG" sz="2000" dirty="0" smtClean="0"/>
              <a:t>е</a:t>
            </a:r>
            <a:r>
              <a:rPr lang="en-US" sz="2000" dirty="0" smtClean="0"/>
              <a:t>d </a:t>
            </a:r>
            <a:r>
              <a:rPr lang="en-US" sz="2000" dirty="0"/>
              <a:t>hyperinflation, after in less than two months the price of one US dollar from 500 reaches BGN 3,000. Inflation is already 300</a:t>
            </a:r>
            <a:r>
              <a:rPr lang="en-US" sz="2000" dirty="0" smtClean="0"/>
              <a:t>%.</a:t>
            </a:r>
          </a:p>
        </p:txBody>
      </p:sp>
      <p:sp>
        <p:nvSpPr>
          <p:cNvPr id="3" name="Content Placeholder 2"/>
          <p:cNvSpPr>
            <a:spLocks noGrp="1"/>
          </p:cNvSpPr>
          <p:nvPr>
            <p:ph idx="1"/>
          </p:nvPr>
        </p:nvSpPr>
        <p:spPr>
          <a:xfrm>
            <a:off x="8132169" y="7754113"/>
            <a:ext cx="6818905" cy="2671000"/>
          </a:xfrm>
        </p:spPr>
        <p:txBody>
          <a:bodyPr/>
          <a:lstStyle/>
          <a:p>
            <a:r>
              <a:rPr lang="bg-BG" dirty="0"/>
              <a:t>/</a:t>
            </a:r>
          </a:p>
        </p:txBody>
      </p:sp>
    </p:spTree>
    <p:extLst>
      <p:ext uri="{BB962C8B-B14F-4D97-AF65-F5344CB8AC3E}">
        <p14:creationId xmlns:p14="http://schemas.microsoft.com/office/powerpoint/2010/main" val="20333189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B43B9CA2-4B31-4ACD-9A9F-B8E6C64203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8" name="Picture 12" descr="10 януари - краят на романтиката - Политика - Стандарт Нюз"/>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20" r="14804" b="-1"/>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4110" name="Picture 14" descr="Фотогалерия: Десети ноември"/>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37" r="14874" b="-3"/>
          <a:stretch/>
        </p:blipFill>
        <p:spPr bwMode="auto">
          <a:xfrm>
            <a:off x="5169102" y="17939"/>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Банани : Chronicle.bg"/>
          <p:cNvPicPr>
            <a:picLocks noChangeAspect="1" noChangeArrowheads="1"/>
          </p:cNvPicPr>
          <p:nvPr/>
        </p:nvPicPr>
        <p:blipFill rotWithShape="1">
          <a:blip r:embed="rId4">
            <a:extLst>
              <a:ext uri="{28A0092B-C50C-407E-A947-70E740481C1C}">
                <a14:useLocalDpi xmlns:a14="http://schemas.microsoft.com/office/drawing/2010/main" val="0"/>
              </a:ext>
            </a:extLst>
          </a:blip>
          <a:srcRect r="-1" b="25204"/>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9" name="Freeform: Shape 148">
            <a:extLst>
              <a:ext uri="{FF2B5EF4-FFF2-40B4-BE49-F238E27FC236}">
                <a16:creationId xmlns:a16="http://schemas.microsoft.com/office/drawing/2014/main" id="{33F94DB1-BC5D-454D-845C-7BA3A1F469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1" name="Freeform: Shape 150">
            <a:extLst>
              <a:ext uri="{FF2B5EF4-FFF2-40B4-BE49-F238E27FC236}">
                <a16:creationId xmlns:a16="http://schemas.microsoft.com/office/drawing/2014/main" id="{5676B86F-860B-4586-BCAA-C0650C09B7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8056" y="685800"/>
            <a:ext cx="4922338" cy="1325563"/>
          </a:xfrm>
        </p:spPr>
        <p:txBody>
          <a:bodyPr>
            <a:normAutofit/>
          </a:bodyPr>
          <a:lstStyle/>
          <a:p>
            <a:r>
              <a:rPr lang="en-US" sz="3200" dirty="0">
                <a:ea typeface="+mj-lt"/>
                <a:cs typeface="+mj-lt"/>
              </a:rPr>
              <a:t>Economic crisis and devaluation of the lev</a:t>
            </a:r>
            <a:endParaRPr lang="en-US" sz="2000" dirty="0">
              <a:cs typeface="Calibri Light" panose="020F0302020204030204"/>
            </a:endParaRPr>
          </a:p>
        </p:txBody>
      </p:sp>
      <p:sp>
        <p:nvSpPr>
          <p:cNvPr id="153" name="Rectangle 152">
            <a:extLst>
              <a:ext uri="{FF2B5EF4-FFF2-40B4-BE49-F238E27FC236}">
                <a16:creationId xmlns:a16="http://schemas.microsoft.com/office/drawing/2014/main" id="{8C818ED5-2F56-4171-9445-3AA4F4462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DE74FCE8-866C-4AFA-B45C-FACE2A6094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97045" y="2514600"/>
            <a:ext cx="5191278" cy="3666744"/>
          </a:xfrm>
        </p:spPr>
        <p:txBody>
          <a:bodyPr vert="horz" lIns="91440" tIns="45720" rIns="91440" bIns="45720" rtlCol="0" anchor="t">
            <a:normAutofit fontScale="77500" lnSpcReduction="20000"/>
          </a:bodyPr>
          <a:lstStyle/>
          <a:p>
            <a:pPr>
              <a:buFont typeface="Wingdings" panose="05000000000000000000" pitchFamily="2" charset="2"/>
              <a:buChar char="Ø"/>
            </a:pPr>
            <a:r>
              <a:rPr lang="en-US" dirty="0"/>
              <a:t>For the period from April to October, 15 banks </a:t>
            </a:r>
            <a:r>
              <a:rPr lang="en-US" dirty="0" smtClean="0"/>
              <a:t>had gone bankrupt</a:t>
            </a:r>
            <a:r>
              <a:rPr lang="en-US" dirty="0"/>
              <a:t>. The savings of the vast majority of Bulgarians </a:t>
            </a:r>
            <a:r>
              <a:rPr lang="en-US" dirty="0" smtClean="0"/>
              <a:t>had </a:t>
            </a:r>
            <a:r>
              <a:rPr lang="en-US" dirty="0"/>
              <a:t>been destroyed, but the debts of the so-called credit millionaires, who took money from the banks without intending to return it, </a:t>
            </a:r>
            <a:r>
              <a:rPr lang="en-US" dirty="0" smtClean="0"/>
              <a:t>had </a:t>
            </a:r>
            <a:r>
              <a:rPr lang="en-US" dirty="0"/>
              <a:t>been melted down.</a:t>
            </a:r>
          </a:p>
          <a:p>
            <a:pPr>
              <a:buFont typeface="Wingdings" panose="05000000000000000000" pitchFamily="2" charset="2"/>
              <a:buChar char="Ø"/>
            </a:pPr>
            <a:r>
              <a:rPr lang="en-US" dirty="0"/>
              <a:t>The winter of late 1996 was dubbed the "Winter of </a:t>
            </a:r>
            <a:r>
              <a:rPr lang="en-US" dirty="0" err="1"/>
              <a:t>Viden</a:t>
            </a:r>
            <a:r>
              <a:rPr lang="en-US" dirty="0"/>
              <a:t>" because of the sharp decline in food, rising inflation (which turned into hyperinflation in early 1997) and the bankruptcy of many banks.</a:t>
            </a:r>
            <a:endParaRPr lang="bg-BG" dirty="0" err="1"/>
          </a:p>
        </p:txBody>
      </p:sp>
    </p:spTree>
    <p:extLst>
      <p:ext uri="{BB962C8B-B14F-4D97-AF65-F5344CB8AC3E}">
        <p14:creationId xmlns:p14="http://schemas.microsoft.com/office/powerpoint/2010/main" val="42166685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940295" y="1396289"/>
            <a:ext cx="4668257" cy="1325563"/>
          </a:xfrm>
        </p:spPr>
        <p:txBody>
          <a:bodyPr>
            <a:normAutofit/>
          </a:bodyPr>
          <a:lstStyle/>
          <a:p>
            <a:r>
              <a:rPr lang="en-US" dirty="0" smtClean="0"/>
              <a:t>NATO</a:t>
            </a:r>
            <a:r>
              <a:rPr lang="bg-BG" dirty="0" smtClean="0"/>
              <a:t>-2004</a:t>
            </a:r>
            <a:endParaRPr lang="bg-BG" dirty="0"/>
          </a:p>
        </p:txBody>
      </p:sp>
      <p:sp>
        <p:nvSpPr>
          <p:cNvPr id="75" name="Freeform: Shape 74">
            <a:extLst>
              <a:ext uri="{FF2B5EF4-FFF2-40B4-BE49-F238E27FC236}">
                <a16:creationId xmlns:a16="http://schemas.microsoft.com/office/drawing/2014/main"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2"/>
          <a:srcRect l="12317" r="12780" b="1"/>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3316" name="Picture 4" descr="България няма да изпраща войници в предната линия на НАТО | БЪЛГАРИЯ 24"/>
          <p:cNvPicPr>
            <a:picLocks noChangeAspect="1" noChangeArrowheads="1"/>
          </p:cNvPicPr>
          <p:nvPr/>
        </p:nvPicPr>
        <p:blipFill rotWithShape="1">
          <a:blip r:embed="rId3">
            <a:extLst>
              <a:ext uri="{28A0092B-C50C-407E-A947-70E740481C1C}">
                <a14:useLocalDpi xmlns:a14="http://schemas.microsoft.com/office/drawing/2010/main" val="0"/>
              </a:ext>
            </a:extLst>
          </a:blip>
          <a:srcRect l="16346" r="5662"/>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13318" name="Picture 6" descr="Българските въоръжени сили изпълняват задачите си, но със затруднения и  повишен риск"/>
          <p:cNvPicPr>
            <a:picLocks noChangeAspect="1" noChangeArrowheads="1"/>
          </p:cNvPicPr>
          <p:nvPr/>
        </p:nvPicPr>
        <p:blipFill rotWithShape="1">
          <a:blip r:embed="rId4">
            <a:extLst>
              <a:ext uri="{28A0092B-C50C-407E-A947-70E740481C1C}">
                <a14:useLocalDpi xmlns:a14="http://schemas.microsoft.com/office/drawing/2010/main" val="0"/>
              </a:ext>
            </a:extLst>
          </a:blip>
          <a:srcRect t="3234" r="3" b="14545"/>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6940296" y="2871982"/>
            <a:ext cx="4668256" cy="3181684"/>
          </a:xfrm>
        </p:spPr>
        <p:txBody>
          <a:bodyPr anchor="t">
            <a:normAutofit/>
          </a:bodyPr>
          <a:lstStyle/>
          <a:p>
            <a:pPr>
              <a:buFont typeface="Wingdings" panose="05000000000000000000" pitchFamily="2" charset="2"/>
              <a:buChar char="Ø"/>
            </a:pPr>
            <a:r>
              <a:rPr lang="en-US" sz="1800" dirty="0"/>
              <a:t>Bulgaria became a member of NATO on March 29, 2004. With which the country again managed to fully guarantee its national security.</a:t>
            </a:r>
          </a:p>
          <a:p>
            <a:pPr>
              <a:buFont typeface="Wingdings" panose="05000000000000000000" pitchFamily="2" charset="2"/>
              <a:buChar char="Ø"/>
            </a:pPr>
            <a:r>
              <a:rPr lang="en-US" sz="1800" dirty="0"/>
              <a:t>The Bulgarian army became fully professional</a:t>
            </a:r>
          </a:p>
          <a:p>
            <a:pPr>
              <a:buFont typeface="Wingdings" panose="05000000000000000000" pitchFamily="2" charset="2"/>
              <a:buChar char="Ø"/>
            </a:pPr>
            <a:r>
              <a:rPr lang="en-US" sz="1800" dirty="0"/>
              <a:t>Modernization according to NATO standards of the Bulgarian army</a:t>
            </a:r>
            <a:endParaRPr lang="bg-BG" sz="1800" dirty="0"/>
          </a:p>
        </p:txBody>
      </p:sp>
    </p:spTree>
    <p:extLst>
      <p:ext uri="{BB962C8B-B14F-4D97-AF65-F5344CB8AC3E}">
        <p14:creationId xmlns:p14="http://schemas.microsoft.com/office/powerpoint/2010/main" val="10734172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9" y="1396289"/>
            <a:ext cx="4399093" cy="1325563"/>
          </a:xfrm>
        </p:spPr>
        <p:txBody>
          <a:bodyPr>
            <a:normAutofit/>
          </a:bodyPr>
          <a:lstStyle/>
          <a:p>
            <a:r>
              <a:rPr lang="en-US" sz="3100" dirty="0" smtClean="0"/>
              <a:t>EU</a:t>
            </a:r>
            <a:r>
              <a:rPr lang="ru-RU" sz="3100" dirty="0" smtClean="0"/>
              <a:t> </a:t>
            </a:r>
            <a:r>
              <a:rPr lang="ru-RU" sz="3100" dirty="0"/>
              <a:t>– </a:t>
            </a:r>
            <a:r>
              <a:rPr lang="ru-RU" sz="3100" dirty="0" smtClean="0"/>
              <a:t>2007 </a:t>
            </a:r>
            <a:r>
              <a:rPr lang="en-US" sz="3100" dirty="0" smtClean="0"/>
              <a:t/>
            </a:r>
            <a:br>
              <a:rPr lang="en-US" sz="3100" dirty="0" smtClean="0"/>
            </a:br>
            <a:r>
              <a:rPr lang="en-US" sz="3100" dirty="0" smtClean="0"/>
              <a:t>Joining the EU</a:t>
            </a:r>
            <a:r>
              <a:rPr lang="ru-RU" sz="3100" dirty="0"/>
              <a:t> </a:t>
            </a:r>
            <a:endParaRPr lang="bg-BG" sz="3100" dirty="0"/>
          </a:p>
        </p:txBody>
      </p:sp>
      <p:sp>
        <p:nvSpPr>
          <p:cNvPr id="3" name="Content Placeholder 2"/>
          <p:cNvSpPr>
            <a:spLocks noGrp="1"/>
          </p:cNvSpPr>
          <p:nvPr>
            <p:ph idx="1"/>
          </p:nvPr>
        </p:nvSpPr>
        <p:spPr>
          <a:xfrm>
            <a:off x="142156" y="2871982"/>
            <a:ext cx="5438999" cy="3181684"/>
          </a:xfrm>
        </p:spPr>
        <p:txBody>
          <a:bodyPr anchor="t">
            <a:normAutofit/>
          </a:bodyPr>
          <a:lstStyle/>
          <a:p>
            <a:pPr>
              <a:buFont typeface="Wingdings" panose="05000000000000000000" pitchFamily="2" charset="2"/>
              <a:buChar char="Ø"/>
            </a:pPr>
            <a:r>
              <a:rPr lang="en-US" sz="1800" dirty="0">
                <a:cs typeface="Calibri"/>
              </a:rPr>
              <a:t>On January 1, 2007 Bulgaria became a member of the European Union and with that our country again became part of the big European family after 60 years of injustice.</a:t>
            </a:r>
          </a:p>
          <a:p>
            <a:pPr>
              <a:buFont typeface="Wingdings" panose="05000000000000000000" pitchFamily="2" charset="2"/>
              <a:buChar char="Ø"/>
            </a:pPr>
            <a:r>
              <a:rPr lang="en-US" sz="1800" dirty="0">
                <a:cs typeface="Calibri"/>
              </a:rPr>
              <a:t>The signing of the EU membership agreement by President </a:t>
            </a:r>
            <a:r>
              <a:rPr lang="en-US" sz="1800" dirty="0" err="1">
                <a:cs typeface="Calibri"/>
              </a:rPr>
              <a:t>Georgi</a:t>
            </a:r>
            <a:r>
              <a:rPr lang="en-US" sz="1800" dirty="0">
                <a:cs typeface="Calibri"/>
              </a:rPr>
              <a:t> </a:t>
            </a:r>
            <a:r>
              <a:rPr lang="en-US" sz="1800" dirty="0" err="1">
                <a:cs typeface="Calibri"/>
              </a:rPr>
              <a:t>Parvanov</a:t>
            </a:r>
            <a:r>
              <a:rPr lang="en-US" sz="1800" dirty="0">
                <a:cs typeface="Calibri"/>
              </a:rPr>
              <a:t>, Prime Minister Simeon Saxe-Coburg and Foreign Minister Solomon </a:t>
            </a:r>
            <a:r>
              <a:rPr lang="en-US" sz="1800" dirty="0" smtClean="0">
                <a:cs typeface="Calibri"/>
              </a:rPr>
              <a:t>Passy.</a:t>
            </a:r>
            <a:endParaRPr lang="bg-BG" sz="1800" dirty="0">
              <a:cs typeface="Calibri"/>
            </a:endParaRPr>
          </a:p>
        </p:txBody>
      </p:sp>
      <p:sp>
        <p:nvSpPr>
          <p:cNvPr id="14346" name="Freeform: Shape 76">
            <a:extLst>
              <a:ext uri="{FF2B5EF4-FFF2-40B4-BE49-F238E27FC236}">
                <a16:creationId xmlns:a16="http://schemas.microsoft.com/office/drawing/2014/main" id="{C62225A2-D3F0-45D1-9C47-B10375316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1B9FBFA8-6AF4-4091-9C8B-DEC6D8933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РАТИФИКАЦИЯ НА ДОГОВОРА НИ ЗА ЕС - ВИЖТЕ КАК СЕ СПРАВИХМЕ И БЕЗ ШИМОН  ШЕВЕС! - Портал ЕВРОПА"/>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18034" y="599325"/>
            <a:ext cx="1761206" cy="274117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Europe for Citizens: Visual identity and logos | EACEA"/>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83670" y="3638358"/>
            <a:ext cx="4029935" cy="274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15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691184" cy="1325563"/>
          </a:xfrm>
        </p:spPr>
        <p:txBody>
          <a:bodyPr/>
          <a:lstStyle/>
          <a:p>
            <a:r>
              <a:rPr lang="en-US" dirty="0"/>
              <a:t>Bulgaria in international organizations</a:t>
            </a:r>
            <a:endParaRPr lang="bg-BG" dirty="0"/>
          </a:p>
        </p:txBody>
      </p:sp>
      <p:sp>
        <p:nvSpPr>
          <p:cNvPr id="3" name="Content Placeholder 2"/>
          <p:cNvSpPr>
            <a:spLocks noGrp="1"/>
          </p:cNvSpPr>
          <p:nvPr>
            <p:ph idx="1"/>
          </p:nvPr>
        </p:nvSpPr>
        <p:spPr>
          <a:xfrm>
            <a:off x="249514" y="2642625"/>
            <a:ext cx="6954795" cy="1339197"/>
          </a:xfrm>
        </p:spPr>
        <p:txBody>
          <a:bodyPr vert="horz" lIns="91440" tIns="45720" rIns="91440" bIns="45720" rtlCol="0" anchor="t">
            <a:normAutofit/>
          </a:bodyPr>
          <a:lstStyle/>
          <a:p>
            <a:pPr marL="0" indent="0" algn="ctr">
              <a:buNone/>
            </a:pPr>
            <a:r>
              <a:rPr lang="en-US" dirty="0">
                <a:cs typeface="Calibri" panose="020F0502020204030204"/>
              </a:rPr>
              <a:t>Bulgaria is a member of the UN, NATO, EU, UNICEF, International Committee of the Red Cross, WHO, UNESCO.</a:t>
            </a:r>
          </a:p>
        </p:txBody>
      </p:sp>
      <p:pic>
        <p:nvPicPr>
          <p:cNvPr id="4" name="Picture 3"/>
          <p:cNvPicPr>
            <a:picLocks noChangeAspect="1"/>
          </p:cNvPicPr>
          <p:nvPr/>
        </p:nvPicPr>
        <p:blipFill>
          <a:blip r:embed="rId2"/>
          <a:stretch>
            <a:fillRect/>
          </a:stretch>
        </p:blipFill>
        <p:spPr>
          <a:xfrm>
            <a:off x="9568795" y="3260766"/>
            <a:ext cx="2117036" cy="1447991"/>
          </a:xfrm>
          <a:prstGeom prst="rect">
            <a:avLst/>
          </a:prstGeom>
        </p:spPr>
      </p:pic>
      <p:pic>
        <p:nvPicPr>
          <p:cNvPr id="5" name="Picture 4"/>
          <p:cNvPicPr>
            <a:picLocks noChangeAspect="1"/>
          </p:cNvPicPr>
          <p:nvPr/>
        </p:nvPicPr>
        <p:blipFill>
          <a:blip r:embed="rId3"/>
          <a:stretch>
            <a:fillRect/>
          </a:stretch>
        </p:blipFill>
        <p:spPr>
          <a:xfrm>
            <a:off x="9770291" y="1862272"/>
            <a:ext cx="1489836" cy="10356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1907" y="302413"/>
            <a:ext cx="1913843" cy="1262419"/>
          </a:xfrm>
          <a:prstGeom prst="rect">
            <a:avLst/>
          </a:prstGeom>
        </p:spPr>
      </p:pic>
      <p:pic>
        <p:nvPicPr>
          <p:cNvPr id="2050" name="Picture 2" descr="УНИЦЕФ България: СПЕШЕН призив за дарение | Новини | Актуално | Българска  стопанска камар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0395" y="3592460"/>
            <a:ext cx="1451103" cy="10445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9812" y="1860918"/>
            <a:ext cx="1238403" cy="1101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ЮНЕСКО – Уикипеди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1062" y="5249558"/>
            <a:ext cx="2850087" cy="11880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Български Червен кръст"/>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4084" y="4708757"/>
            <a:ext cx="1681288" cy="132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101097"/>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2">
            <a:extLst>
              <a:ext uri="{FF2B5EF4-FFF2-40B4-BE49-F238E27FC236}">
                <a16:creationId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7836" r="-2" b="1237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6" name="Freeform: Shape 34">
            <a:extLst>
              <a:ext uri="{FF2B5EF4-FFF2-40B4-BE49-F238E27FC236}">
                <a16:creationId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6">
            <a:extLst>
              <a:ext uri="{FF2B5EF4-FFF2-40B4-BE49-F238E27FC236}">
                <a16:creationId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a:normAutofit/>
          </a:bodyPr>
          <a:lstStyle/>
          <a:p>
            <a:r>
              <a:rPr lang="en-US" sz="3400" dirty="0" smtClean="0"/>
              <a:t>UN</a:t>
            </a:r>
            <a:endParaRPr lang="bg-BG" sz="3400" dirty="0"/>
          </a:p>
        </p:txBody>
      </p:sp>
      <p:sp>
        <p:nvSpPr>
          <p:cNvPr id="40" name="Rectangle 38">
            <a:extLst>
              <a:ext uri="{FF2B5EF4-FFF2-40B4-BE49-F238E27FC236}">
                <a16:creationId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2" name="Rectangle 40">
            <a:extLst>
              <a:ext uri="{FF2B5EF4-FFF2-40B4-BE49-F238E27FC236}">
                <a16:creationId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2">
            <a:extLst>
              <a:ext uri="{FF2B5EF4-FFF2-40B4-BE49-F238E27FC236}">
                <a16:creationId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48056" y="2512611"/>
            <a:ext cx="4832803" cy="3664351"/>
          </a:xfrm>
        </p:spPr>
        <p:txBody>
          <a:bodyPr vert="horz" lIns="91440" tIns="45720" rIns="91440" bIns="45720" rtlCol="0">
            <a:normAutofit/>
          </a:bodyPr>
          <a:lstStyle/>
          <a:p>
            <a:pPr>
              <a:buFont typeface="Wingdings" panose="05000000000000000000" pitchFamily="2" charset="2"/>
              <a:buChar char="Ø"/>
            </a:pPr>
            <a:r>
              <a:rPr lang="en-US" sz="1400" dirty="0">
                <a:cs typeface="Calibri"/>
              </a:rPr>
              <a:t>The United Nations is an international organization officially established on October 24, 1945.</a:t>
            </a:r>
          </a:p>
          <a:p>
            <a:pPr>
              <a:buFont typeface="Wingdings" panose="05000000000000000000" pitchFamily="2" charset="2"/>
              <a:buChar char="Ø"/>
            </a:pPr>
            <a:r>
              <a:rPr lang="en-US" sz="1400" dirty="0">
                <a:cs typeface="Calibri"/>
              </a:rPr>
              <a:t>The main goal of the UN is to observe peace and security. Based on the principles of equal rights and self-determination of peoples, it also develops friendly international relations.</a:t>
            </a:r>
          </a:p>
          <a:p>
            <a:pPr>
              <a:buFont typeface="Wingdings" panose="05000000000000000000" pitchFamily="2" charset="2"/>
              <a:buChar char="Ø"/>
            </a:pPr>
            <a:r>
              <a:rPr lang="en-US" sz="1400" dirty="0">
                <a:cs typeface="Calibri"/>
              </a:rPr>
              <a:t>Bulgaria was accepted as a full member of the UN on December 14, 1955.</a:t>
            </a:r>
          </a:p>
          <a:p>
            <a:pPr>
              <a:buFont typeface="Wingdings" panose="05000000000000000000" pitchFamily="2" charset="2"/>
              <a:buChar char="Ø"/>
            </a:pPr>
            <a:r>
              <a:rPr lang="en-US" sz="1400" dirty="0">
                <a:cs typeface="Calibri"/>
              </a:rPr>
              <a:t>The country participated as a non-permanent member of the Security Council three times: in 1966 - 1967, 1986 - 1987 and 2002 - 2003.</a:t>
            </a:r>
            <a:endParaRPr lang="ru-RU" sz="1400" dirty="0">
              <a:cs typeface="Calibri"/>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952" y="1137680"/>
            <a:ext cx="1013253" cy="668367"/>
          </a:xfrm>
          <a:prstGeom prst="rect">
            <a:avLst/>
          </a:prstGeom>
        </p:spPr>
      </p:pic>
    </p:spTree>
    <p:extLst>
      <p:ext uri="{BB962C8B-B14F-4D97-AF65-F5344CB8AC3E}">
        <p14:creationId xmlns:p14="http://schemas.microsoft.com/office/powerpoint/2010/main" val="11871875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3">
            <a:extLst>
              <a:ext uri="{FF2B5EF4-FFF2-40B4-BE49-F238E27FC236}">
                <a16:creationId xmlns:a16="http://schemas.microsoft.com/office/drawing/2014/main" id="{1557A916-FDD1-44A1-A7A1-70009FD6BE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52556" y="124734"/>
            <a:ext cx="5293635" cy="1323960"/>
          </a:xfrm>
        </p:spPr>
        <p:txBody>
          <a:bodyPr anchor="b">
            <a:normAutofit/>
          </a:bodyPr>
          <a:lstStyle/>
          <a:p>
            <a:r>
              <a:rPr lang="ru-RU" sz="4000" dirty="0"/>
              <a:t> </a:t>
            </a:r>
            <a:r>
              <a:rPr lang="en-US" sz="4000" dirty="0"/>
              <a:t>Art - international fame</a:t>
            </a:r>
            <a:endParaRPr lang="bg-BG" sz="4000" dirty="0"/>
          </a:p>
        </p:txBody>
      </p:sp>
      <p:pic>
        <p:nvPicPr>
          <p:cNvPr id="7" name="Picture 4">
            <a:extLst>
              <a:ext uri="{FF2B5EF4-FFF2-40B4-BE49-F238E27FC236}">
                <a16:creationId xmlns:a16="http://schemas.microsoft.com/office/drawing/2014/main" id="{FF1B8203-C8D1-41EF-B990-CED54B35D8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41538"/>
          <a:stretch/>
        </p:blipFill>
        <p:spPr bwMode="auto">
          <a:xfrm>
            <a:off x="4248766" y="2134328"/>
            <a:ext cx="2294762" cy="2009922"/>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6" descr="Pin on Bulgaria- my heritage, my heart">
            <a:extLst>
              <a:ext uri="{FF2B5EF4-FFF2-40B4-BE49-F238E27FC236}">
                <a16:creationId xmlns:a16="http://schemas.microsoft.com/office/drawing/2014/main" id="{C1679975-1E1D-4EFD-BD0F-E511B0C2AA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94" r="-1" b="33045"/>
          <a:stretch/>
        </p:blipFill>
        <p:spPr bwMode="auto">
          <a:xfrm>
            <a:off x="21" y="1"/>
            <a:ext cx="6606726" cy="2456679"/>
          </a:xfrm>
          <a:custGeom>
            <a:avLst/>
            <a:gdLst/>
            <a:ahLst/>
            <a:cxnLst/>
            <a:rect l="l" t="t" r="r" b="b"/>
            <a:pathLst>
              <a:path w="6770067" h="2456679">
                <a:moveTo>
                  <a:pt x="6770067" y="603033"/>
                </a:moveTo>
                <a:lnTo>
                  <a:pt x="6770067" y="617220"/>
                </a:lnTo>
                <a:lnTo>
                  <a:pt x="6768113" y="610127"/>
                </a:lnTo>
                <a:close/>
                <a:moveTo>
                  <a:pt x="0" y="0"/>
                </a:moveTo>
                <a:lnTo>
                  <a:pt x="6588505" y="0"/>
                </a:lnTo>
                <a:lnTo>
                  <a:pt x="6460879" y="219780"/>
                </a:lnTo>
                <a:cubicBezTo>
                  <a:pt x="5374128" y="2091240"/>
                  <a:pt x="5374128" y="2091240"/>
                  <a:pt x="5374128" y="2091240"/>
                </a:cubicBezTo>
                <a:cubicBezTo>
                  <a:pt x="5251862" y="2317464"/>
                  <a:pt x="5007334" y="2456679"/>
                  <a:pt x="4754071" y="2456679"/>
                </a:cubicBezTo>
                <a:cubicBezTo>
                  <a:pt x="710608" y="2456679"/>
                  <a:pt x="710608" y="2456679"/>
                  <a:pt x="710608" y="2456679"/>
                </a:cubicBezTo>
                <a:cubicBezTo>
                  <a:pt x="448613" y="2456679"/>
                  <a:pt x="212817" y="2317464"/>
                  <a:pt x="81819" y="2091240"/>
                </a:cubicBezTo>
                <a:lnTo>
                  <a:pt x="0" y="1949732"/>
                </a:ln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Ancient Thracian gold hoard unearthed in Bulgaria…… | dailyoddsandends">
            <a:extLst>
              <a:ext uri="{FF2B5EF4-FFF2-40B4-BE49-F238E27FC236}">
                <a16:creationId xmlns:a16="http://schemas.microsoft.com/office/drawing/2014/main" id="{894A10A2-CD76-495A-9625-F6970F1F13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782" r="-1" b="14783"/>
          <a:stretch/>
        </p:blipFill>
        <p:spPr bwMode="auto">
          <a:xfrm>
            <a:off x="0" y="3377513"/>
            <a:ext cx="6042828" cy="3467305"/>
          </a:xfrm>
          <a:custGeom>
            <a:avLst/>
            <a:gdLst/>
            <a:ahLst/>
            <a:cxnLst/>
            <a:rect l="l" t="t" r="r" b="b"/>
            <a:pathLst>
              <a:path w="7498473" h="4238389">
                <a:moveTo>
                  <a:pt x="6770067" y="1839459"/>
                </a:moveTo>
                <a:lnTo>
                  <a:pt x="6770067" y="1853646"/>
                </a:lnTo>
                <a:lnTo>
                  <a:pt x="6768113" y="1846552"/>
                </a:lnTo>
                <a:close/>
                <a:moveTo>
                  <a:pt x="710608" y="0"/>
                </a:moveTo>
                <a:cubicBezTo>
                  <a:pt x="710608" y="0"/>
                  <a:pt x="710608" y="0"/>
                  <a:pt x="4754071" y="0"/>
                </a:cubicBezTo>
                <a:cubicBezTo>
                  <a:pt x="5007334" y="0"/>
                  <a:pt x="5251862" y="139215"/>
                  <a:pt x="5374128" y="365439"/>
                </a:cubicBezTo>
                <a:cubicBezTo>
                  <a:pt x="5374128" y="365439"/>
                  <a:pt x="5374128" y="365439"/>
                  <a:pt x="7400224" y="3854515"/>
                </a:cubicBezTo>
                <a:cubicBezTo>
                  <a:pt x="7465723" y="3963277"/>
                  <a:pt x="7498473" y="4087266"/>
                  <a:pt x="7498473" y="4211255"/>
                </a:cubicBezTo>
                <a:lnTo>
                  <a:pt x="7494852" y="4238389"/>
                </a:lnTo>
                <a:lnTo>
                  <a:pt x="0" y="4238389"/>
                </a:lnTo>
                <a:lnTo>
                  <a:pt x="0" y="506947"/>
                </a:lnTo>
                <a:lnTo>
                  <a:pt x="81819" y="365439"/>
                </a:lnTo>
                <a:cubicBezTo>
                  <a:pt x="212817" y="139215"/>
                  <a:pt x="448613" y="0"/>
                  <a:pt x="710608"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107447" y="1573427"/>
            <a:ext cx="5084553" cy="5156887"/>
          </a:xfrm>
        </p:spPr>
        <p:txBody>
          <a:bodyPr vert="horz" lIns="91440" tIns="45720" rIns="91440" bIns="45720" rtlCol="0" anchor="t">
            <a:normAutofit lnSpcReduction="10000"/>
          </a:bodyPr>
          <a:lstStyle/>
          <a:p>
            <a:pPr>
              <a:buFont typeface="Wingdings" panose="05000000000000000000" pitchFamily="2" charset="2"/>
              <a:buChar char="Ø"/>
            </a:pPr>
            <a:r>
              <a:rPr lang="en-US" sz="1600" b="1" dirty="0">
                <a:cs typeface="Calibri"/>
              </a:rPr>
              <a:t>Bulgaria is very rich in extremely well-preserved Roman architectural monuments such as the ancient theater in Plovdiv / built during the reign of the Roman emperor Mark </a:t>
            </a:r>
            <a:r>
              <a:rPr lang="en-US" sz="1600" b="1" dirty="0" err="1">
                <a:cs typeface="Calibri"/>
              </a:rPr>
              <a:t>Ulpius</a:t>
            </a:r>
            <a:r>
              <a:rPr lang="en-US" sz="1600" b="1" dirty="0">
                <a:cs typeface="Calibri"/>
              </a:rPr>
              <a:t> Trajan (98 - 117) AD.</a:t>
            </a:r>
          </a:p>
          <a:p>
            <a:pPr>
              <a:buFont typeface="Wingdings" panose="05000000000000000000" pitchFamily="2" charset="2"/>
              <a:buChar char="Ø"/>
            </a:pPr>
            <a:endParaRPr lang="en-US" sz="1600" b="1" dirty="0">
              <a:cs typeface="Calibri"/>
            </a:endParaRPr>
          </a:p>
          <a:p>
            <a:pPr>
              <a:buFont typeface="Wingdings" panose="05000000000000000000" pitchFamily="2" charset="2"/>
              <a:buChar char="Ø"/>
            </a:pPr>
            <a:r>
              <a:rPr lang="en-US" sz="1600" b="1" dirty="0">
                <a:cs typeface="Calibri"/>
              </a:rPr>
              <a:t>The treasure from </a:t>
            </a:r>
            <a:r>
              <a:rPr lang="en-US" sz="1600" b="1" dirty="0" err="1">
                <a:cs typeface="Calibri"/>
              </a:rPr>
              <a:t>Panagyurishte</a:t>
            </a:r>
            <a:r>
              <a:rPr lang="en-US" sz="1600" b="1" dirty="0">
                <a:cs typeface="Calibri"/>
              </a:rPr>
              <a:t> is an extremely beautiful gold set with very rich decoration and ornamentation. It was used either for feasts or for religious sacraments and rituals related to Thracian mythology. It consists of nine vessels made of pure gold with a total weight of over 6 kg.</a:t>
            </a:r>
          </a:p>
          <a:p>
            <a:pPr>
              <a:buFont typeface="Wingdings" panose="05000000000000000000" pitchFamily="2" charset="2"/>
              <a:buChar char="Ø"/>
            </a:pPr>
            <a:r>
              <a:rPr lang="en-US" sz="1600" b="1" dirty="0">
                <a:cs typeface="Calibri"/>
              </a:rPr>
              <a:t>In June 2010, during excavations on the island of St. Ivan near </a:t>
            </a:r>
            <a:r>
              <a:rPr lang="en-US" sz="1600" b="1" dirty="0" err="1">
                <a:cs typeface="Calibri"/>
              </a:rPr>
              <a:t>Sozopol</a:t>
            </a:r>
            <a:r>
              <a:rPr lang="en-US" sz="1600" b="1" dirty="0">
                <a:cs typeface="Calibri"/>
              </a:rPr>
              <a:t>, a team of Bulgarian archaeologists came across a sealed alabaster reliquary containing a tooth, pieces of bone in the hand and the front. But no one still suggests that a serious breakthrough has been made in Bulgarian and world biblical archeology. Scientists later found that the reliquary, found in the altar of the oldest temple on the island, dates from the mid-fifth century, and rely on an inscription. According to him, during the century in question, someone carried Thomas exactly on the birthday of St. John the Forerunner of his holy relics.</a:t>
            </a:r>
            <a:endParaRPr lang="ru-RU" sz="1600" b="1" dirty="0">
              <a:cs typeface="Calibri"/>
            </a:endParaRPr>
          </a:p>
        </p:txBody>
      </p:sp>
    </p:spTree>
    <p:extLst>
      <p:ext uri="{BB962C8B-B14F-4D97-AF65-F5344CB8AC3E}">
        <p14:creationId xmlns:p14="http://schemas.microsoft.com/office/powerpoint/2010/main" val="35224120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158" y="912195"/>
            <a:ext cx="4249006" cy="1325563"/>
          </a:xfrm>
        </p:spPr>
        <p:txBody>
          <a:bodyPr>
            <a:normAutofit/>
          </a:bodyPr>
          <a:lstStyle/>
          <a:p>
            <a:pPr algn="ctr"/>
            <a:r>
              <a:rPr lang="en-US" sz="3700" dirty="0"/>
              <a:t>Bulgaria </a:t>
            </a:r>
            <a:r>
              <a:rPr lang="en-US" sz="3700" dirty="0" smtClean="0"/>
              <a:t>behind </a:t>
            </a:r>
            <a:r>
              <a:rPr lang="en-US" sz="3700" dirty="0"/>
              <a:t>the </a:t>
            </a:r>
            <a:r>
              <a:rPr lang="en-US" sz="3700" dirty="0" smtClean="0"/>
              <a:t>“Iron Curtain”</a:t>
            </a:r>
            <a:endParaRPr lang="bg-BG" sz="3700" dirty="0"/>
          </a:p>
        </p:txBody>
      </p:sp>
      <p:sp>
        <p:nvSpPr>
          <p:cNvPr id="3" name="Content Placeholder 2"/>
          <p:cNvSpPr>
            <a:spLocks noGrp="1"/>
          </p:cNvSpPr>
          <p:nvPr>
            <p:ph idx="1"/>
          </p:nvPr>
        </p:nvSpPr>
        <p:spPr>
          <a:xfrm>
            <a:off x="148902" y="2355177"/>
            <a:ext cx="6271451" cy="3154791"/>
          </a:xfrm>
        </p:spPr>
        <p:txBody>
          <a:bodyPr vert="horz" lIns="91440" tIns="45720" rIns="91440" bIns="45720" rtlCol="0" anchor="t">
            <a:noAutofit/>
          </a:bodyPr>
          <a:lstStyle/>
          <a:p>
            <a:pPr>
              <a:buFont typeface="Wingdings" panose="05000000000000000000" pitchFamily="2" charset="2"/>
              <a:buChar char="Ø"/>
            </a:pPr>
            <a:r>
              <a:rPr lang="en-US" sz="2000" dirty="0">
                <a:cs typeface="Calibri"/>
              </a:rPr>
              <a:t>Since 1944, Bulgaria and 7 other Eastern European countries </a:t>
            </a:r>
            <a:r>
              <a:rPr lang="en-US" sz="2000" dirty="0" smtClean="0">
                <a:cs typeface="Calibri"/>
              </a:rPr>
              <a:t>ha</a:t>
            </a:r>
            <a:r>
              <a:rPr lang="en-US" sz="2000" dirty="0">
                <a:cs typeface="Calibri"/>
              </a:rPr>
              <a:t>d</a:t>
            </a:r>
            <a:r>
              <a:rPr lang="en-US" sz="2000" dirty="0" smtClean="0">
                <a:cs typeface="Calibri"/>
              </a:rPr>
              <a:t> </a:t>
            </a:r>
            <a:r>
              <a:rPr lang="en-US" sz="2000" dirty="0">
                <a:cs typeface="Calibri"/>
              </a:rPr>
              <a:t>fallen into political and economic isolation from the rest of the continent.</a:t>
            </a:r>
          </a:p>
          <a:p>
            <a:pPr>
              <a:buFont typeface="Wingdings" panose="05000000000000000000" pitchFamily="2" charset="2"/>
              <a:buChar char="Ø"/>
            </a:pPr>
            <a:r>
              <a:rPr lang="en-US" sz="2000" dirty="0">
                <a:cs typeface="Calibri"/>
              </a:rPr>
              <a:t>The peoples of these countries </a:t>
            </a:r>
            <a:r>
              <a:rPr lang="en-US" sz="2000" dirty="0" smtClean="0">
                <a:cs typeface="Calibri"/>
              </a:rPr>
              <a:t>were </a:t>
            </a:r>
            <a:r>
              <a:rPr lang="en-US" sz="2000" dirty="0">
                <a:cs typeface="Calibri"/>
              </a:rPr>
              <a:t>forced to be unable to travel freely outside the Eastern bloc and </a:t>
            </a:r>
            <a:r>
              <a:rPr lang="en-US" sz="2000" dirty="0" smtClean="0">
                <a:cs typeface="Calibri"/>
              </a:rPr>
              <a:t>were </a:t>
            </a:r>
            <a:r>
              <a:rPr lang="en-US" sz="2000" dirty="0">
                <a:cs typeface="Calibri"/>
              </a:rPr>
              <a:t>completely restricted in their human and moral rights.</a:t>
            </a:r>
          </a:p>
          <a:p>
            <a:pPr>
              <a:buFont typeface="Wingdings" panose="05000000000000000000" pitchFamily="2" charset="2"/>
              <a:buChar char="Ø"/>
            </a:pPr>
            <a:r>
              <a:rPr lang="en-US" sz="2000" dirty="0">
                <a:cs typeface="Calibri"/>
              </a:rPr>
              <a:t>The symbol of this "iron curtain" </a:t>
            </a:r>
            <a:r>
              <a:rPr lang="en-US" sz="2000" dirty="0" smtClean="0">
                <a:cs typeface="Calibri"/>
              </a:rPr>
              <a:t>was </a:t>
            </a:r>
            <a:r>
              <a:rPr lang="en-US" sz="2000" dirty="0">
                <a:cs typeface="Calibri"/>
              </a:rPr>
              <a:t>the wall built between East and West Berlin, which </a:t>
            </a:r>
            <a:r>
              <a:rPr lang="en-US" sz="2000" dirty="0" smtClean="0">
                <a:cs typeface="Calibri"/>
              </a:rPr>
              <a:t>divided </a:t>
            </a:r>
            <a:r>
              <a:rPr lang="en-US" sz="2000" dirty="0">
                <a:cs typeface="Calibri"/>
              </a:rPr>
              <a:t>the German people into two separate states - Germany (Federal Republic of Germany) and the GDR - (German Democratic Republic).</a:t>
            </a:r>
            <a:endParaRPr lang="bg-BG" sz="2000" dirty="0">
              <a:cs typeface="Calibri"/>
            </a:endParaRPr>
          </a:p>
        </p:txBody>
      </p:sp>
      <p:sp>
        <p:nvSpPr>
          <p:cNvPr id="19" name="Freeform: Shape 18">
            <a:extLst>
              <a:ext uri="{FF2B5EF4-FFF2-40B4-BE49-F238E27FC236}">
                <a16:creationId xmlns:a16="http://schemas.microsoft.com/office/drawing/2014/main" id="{A86541C6-61B1-4DAA-B57A-EAF3F24F04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820" b="18192"/>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1" name="Freeform: Shape 20">
            <a:extLst>
              <a:ext uri="{FF2B5EF4-FFF2-40B4-BE49-F238E27FC236}">
                <a16:creationId xmlns:a16="http://schemas.microsoft.com/office/drawing/2014/main" id="{71750011-2006-46BB-AFDE-C6E4617523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 b="479"/>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1573384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557A916-FDD1-44A1-A7A1-70009FD6BE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06060" y="248261"/>
            <a:ext cx="3689091" cy="1960157"/>
          </a:xfrm>
        </p:spPr>
        <p:txBody>
          <a:bodyPr anchor="b">
            <a:normAutofit/>
          </a:bodyPr>
          <a:lstStyle/>
          <a:p>
            <a:r>
              <a:rPr lang="en-US" sz="4000" dirty="0"/>
              <a:t>Art - international fame</a:t>
            </a:r>
            <a:r>
              <a:rPr lang="ru-RU" sz="4000" dirty="0"/>
              <a:t> </a:t>
            </a:r>
            <a:endParaRPr lang="bg-BG" sz="4000" dirty="0"/>
          </a:p>
        </p:txBody>
      </p:sp>
      <p:pic>
        <p:nvPicPr>
          <p:cNvPr id="4" name="Picture 3">
            <a:extLst>
              <a:ext uri="{FF2B5EF4-FFF2-40B4-BE49-F238E27FC236}">
                <a16:creationId xmlns:a16="http://schemas.microsoft.com/office/drawing/2014/main" id="{6FFBABE7-CF86-4A2F-8808-0D481663A361}"/>
              </a:ext>
            </a:extLst>
          </p:cNvPr>
          <p:cNvPicPr>
            <a:picLocks noChangeAspect="1"/>
          </p:cNvPicPr>
          <p:nvPr/>
        </p:nvPicPr>
        <p:blipFill rotWithShape="1">
          <a:blip r:embed="rId2"/>
          <a:srcRect l="14371" r="4" b="4"/>
          <a:stretch/>
        </p:blipFill>
        <p:spPr>
          <a:xfrm>
            <a:off x="5355120" y="1519571"/>
            <a:ext cx="2294762" cy="2009922"/>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p:spPr>
      </p:pic>
      <p:pic>
        <p:nvPicPr>
          <p:cNvPr id="1026" name="Picture 2" descr="Перперикон – завръщане в древността - Уикенд - Peika.bg"/>
          <p:cNvPicPr>
            <a:picLocks noChangeAspect="1" noChangeArrowheads="1"/>
          </p:cNvPicPr>
          <p:nvPr/>
        </p:nvPicPr>
        <p:blipFill rotWithShape="1">
          <a:blip r:embed="rId3">
            <a:extLst>
              <a:ext uri="{28A0092B-C50C-407E-A947-70E740481C1C}">
                <a14:useLocalDpi xmlns:a14="http://schemas.microsoft.com/office/drawing/2010/main" val="0"/>
              </a:ext>
            </a:extLst>
          </a:blip>
          <a:srcRect t="35201" r="-1" b="-1"/>
          <a:stretch/>
        </p:blipFill>
        <p:spPr bwMode="auto">
          <a:xfrm>
            <a:off x="20" y="1"/>
            <a:ext cx="6770047" cy="2456679"/>
          </a:xfrm>
          <a:custGeom>
            <a:avLst/>
            <a:gdLst/>
            <a:ahLst/>
            <a:cxnLst/>
            <a:rect l="l" t="t" r="r" b="b"/>
            <a:pathLst>
              <a:path w="6770067" h="2456679">
                <a:moveTo>
                  <a:pt x="6770067" y="603033"/>
                </a:moveTo>
                <a:lnTo>
                  <a:pt x="6770067" y="617220"/>
                </a:lnTo>
                <a:lnTo>
                  <a:pt x="6768113" y="610127"/>
                </a:lnTo>
                <a:close/>
                <a:moveTo>
                  <a:pt x="0" y="0"/>
                </a:moveTo>
                <a:lnTo>
                  <a:pt x="6588505" y="0"/>
                </a:lnTo>
                <a:lnTo>
                  <a:pt x="6460879" y="219780"/>
                </a:lnTo>
                <a:cubicBezTo>
                  <a:pt x="5374128" y="2091240"/>
                  <a:pt x="5374128" y="2091240"/>
                  <a:pt x="5374128" y="2091240"/>
                </a:cubicBezTo>
                <a:cubicBezTo>
                  <a:pt x="5251862" y="2317464"/>
                  <a:pt x="5007334" y="2456679"/>
                  <a:pt x="4754071" y="2456679"/>
                </a:cubicBezTo>
                <a:cubicBezTo>
                  <a:pt x="710608" y="2456679"/>
                  <a:pt x="710608" y="2456679"/>
                  <a:pt x="710608" y="2456679"/>
                </a:cubicBezTo>
                <a:cubicBezTo>
                  <a:pt x="448613" y="2456679"/>
                  <a:pt x="212817" y="2317464"/>
                  <a:pt x="81819" y="2091240"/>
                </a:cubicBezTo>
                <a:lnTo>
                  <a:pt x="0" y="1949732"/>
                </a:ln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Вижте Българския Лувър отвътре! (ГАЛЕРИЯ) — KMETA.bg - ПОРТАЛЪТ НА  БЪЛГАРСКИТЕ ОБЩИНИ"/>
          <p:cNvPicPr>
            <a:picLocks noChangeAspect="1" noChangeArrowheads="1"/>
          </p:cNvPicPr>
          <p:nvPr/>
        </p:nvPicPr>
        <p:blipFill rotWithShape="1">
          <a:blip r:embed="rId4">
            <a:extLst>
              <a:ext uri="{28A0092B-C50C-407E-A947-70E740481C1C}">
                <a14:useLocalDpi xmlns:a14="http://schemas.microsoft.com/office/drawing/2010/main" val="0"/>
              </a:ext>
            </a:extLst>
          </a:blip>
          <a:srcRect t="15002" r="-1" b="-1"/>
          <a:stretch/>
        </p:blipFill>
        <p:spPr bwMode="auto">
          <a:xfrm>
            <a:off x="20" y="2619612"/>
            <a:ext cx="7498453" cy="4238389"/>
          </a:xfrm>
          <a:custGeom>
            <a:avLst/>
            <a:gdLst/>
            <a:ahLst/>
            <a:cxnLst/>
            <a:rect l="l" t="t" r="r" b="b"/>
            <a:pathLst>
              <a:path w="7498473" h="4238389">
                <a:moveTo>
                  <a:pt x="6770067" y="1839459"/>
                </a:moveTo>
                <a:lnTo>
                  <a:pt x="6770067" y="1853646"/>
                </a:lnTo>
                <a:lnTo>
                  <a:pt x="6768113" y="1846552"/>
                </a:lnTo>
                <a:close/>
                <a:moveTo>
                  <a:pt x="710608" y="0"/>
                </a:moveTo>
                <a:cubicBezTo>
                  <a:pt x="710608" y="0"/>
                  <a:pt x="710608" y="0"/>
                  <a:pt x="4754071" y="0"/>
                </a:cubicBezTo>
                <a:cubicBezTo>
                  <a:pt x="5007334" y="0"/>
                  <a:pt x="5251862" y="139215"/>
                  <a:pt x="5374128" y="365439"/>
                </a:cubicBezTo>
                <a:cubicBezTo>
                  <a:pt x="5374128" y="365439"/>
                  <a:pt x="5374128" y="365439"/>
                  <a:pt x="7400224" y="3854515"/>
                </a:cubicBezTo>
                <a:cubicBezTo>
                  <a:pt x="7465723" y="3963277"/>
                  <a:pt x="7498473" y="4087266"/>
                  <a:pt x="7498473" y="4211255"/>
                </a:cubicBezTo>
                <a:lnTo>
                  <a:pt x="7494852" y="4238389"/>
                </a:lnTo>
                <a:lnTo>
                  <a:pt x="0" y="4238389"/>
                </a:lnTo>
                <a:lnTo>
                  <a:pt x="0" y="506947"/>
                </a:lnTo>
                <a:lnTo>
                  <a:pt x="81819" y="365439"/>
                </a:lnTo>
                <a:cubicBezTo>
                  <a:pt x="212817" y="139215"/>
                  <a:pt x="448613" y="0"/>
                  <a:pt x="710608"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479532" y="2743742"/>
            <a:ext cx="4580001" cy="3990127"/>
          </a:xfrm>
        </p:spPr>
        <p:txBody>
          <a:bodyPr>
            <a:normAutofit/>
          </a:bodyPr>
          <a:lstStyle/>
          <a:p>
            <a:pPr>
              <a:buFont typeface="Wingdings" panose="05000000000000000000" pitchFamily="2" charset="2"/>
              <a:buChar char="Ø"/>
            </a:pPr>
            <a:r>
              <a:rPr lang="en-US" sz="1400" dirty="0"/>
              <a:t>The Bulgarian Louvre was opened on May 25, 2015. In 28 halls on four levels are exhibited 1700 works by Bulgarian and foreign artists from the rich fund of the gallery, which numbers over 42,000 museum items. The beginning of the Bulgarian collection dates back to the 1890s.</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err="1"/>
              <a:t>Pererikon</a:t>
            </a:r>
            <a:r>
              <a:rPr lang="en-US" sz="1400" dirty="0"/>
              <a:t> - this is an early historical, ancient and medieval Bulgarian stone complex in the Eastern </a:t>
            </a:r>
            <a:r>
              <a:rPr lang="en-US" sz="1400" dirty="0" err="1"/>
              <a:t>Rhodopes</a:t>
            </a:r>
            <a:r>
              <a:rPr lang="en-US" sz="1400" dirty="0"/>
              <a:t>, consisting of a large sanctuary from VI - V millennium BC, monuments from antiquity and a medieval fortress. Among the Thracians, </a:t>
            </a:r>
            <a:r>
              <a:rPr lang="en-US" sz="1400" dirty="0" err="1"/>
              <a:t>Perperikon</a:t>
            </a:r>
            <a:r>
              <a:rPr lang="en-US" sz="1400" dirty="0"/>
              <a:t> was a sacred rock city, capital and fortress with a royal palace. Later Romans, Goths, Romans and Bulgarians lived there.</a:t>
            </a:r>
          </a:p>
          <a:p>
            <a:pPr>
              <a:buFont typeface="Wingdings" panose="05000000000000000000" pitchFamily="2" charset="2"/>
              <a:buChar char="Ø"/>
            </a:pPr>
            <a:r>
              <a:rPr lang="en-US" sz="1400" dirty="0"/>
              <a:t>It </a:t>
            </a:r>
            <a:r>
              <a:rPr lang="en-US" sz="1400" dirty="0" smtClean="0"/>
              <a:t>had </a:t>
            </a:r>
            <a:r>
              <a:rPr lang="en-US" sz="1400" dirty="0"/>
              <a:t>been declared a monument of immovable cultural heritage of national importance since 1968.</a:t>
            </a:r>
            <a:endParaRPr lang="bg-BG" sz="1400" dirty="0"/>
          </a:p>
        </p:txBody>
      </p:sp>
    </p:spTree>
    <p:extLst>
      <p:ext uri="{BB962C8B-B14F-4D97-AF65-F5344CB8AC3E}">
        <p14:creationId xmlns:p14="http://schemas.microsoft.com/office/powerpoint/2010/main" val="7391701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ulgaria Air Customer Care - Airline Customer Care"/>
          <p:cNvPicPr>
            <a:picLocks noChangeAspect="1" noChangeArrowheads="1"/>
          </p:cNvPicPr>
          <p:nvPr/>
        </p:nvPicPr>
        <p:blipFill rotWithShape="1">
          <a:blip r:embed="rId2">
            <a:extLst>
              <a:ext uri="{28A0092B-C50C-407E-A947-70E740481C1C}">
                <a14:useLocalDpi xmlns:a14="http://schemas.microsoft.com/office/drawing/2010/main" val="0"/>
              </a:ext>
            </a:extLst>
          </a:blip>
          <a:srcRect t="25622" r="-2" b="10959"/>
          <a:stretch/>
        </p:blipFill>
        <p:spPr bwMode="auto">
          <a:xfrm>
            <a:off x="6015107" y="-1"/>
            <a:ext cx="6176895" cy="29379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Терминал 2 на Летище София"/>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45" r="2237" b="-1"/>
          <a:stretch/>
        </p:blipFill>
        <p:spPr bwMode="auto">
          <a:xfrm>
            <a:off x="4203638" y="2937953"/>
            <a:ext cx="7988360" cy="3920047"/>
          </a:xfrm>
          <a:prstGeom prst="rect">
            <a:avLst/>
          </a:prstGeom>
          <a:noFill/>
          <a:extLst>
            <a:ext uri="{909E8E84-426E-40DD-AFC4-6F175D3DCCD1}">
              <a14:hiddenFill xmlns:a14="http://schemas.microsoft.com/office/drawing/2010/main">
                <a:solidFill>
                  <a:srgbClr val="FFFFFF"/>
                </a:solidFill>
              </a14:hiddenFill>
            </a:ext>
          </a:extLst>
        </p:spPr>
      </p:pic>
      <p:sp>
        <p:nvSpPr>
          <p:cNvPr id="2056" name="Freeform: Shape 202">
            <a:extLst>
              <a:ext uri="{FF2B5EF4-FFF2-40B4-BE49-F238E27FC236}">
                <a16:creationId xmlns:a16="http://schemas.microsoft.com/office/drawing/2014/main" id="{8F23F8A3-8FD7-4779-8323-FDC26BE99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7" name="Freeform: Shape 204">
            <a:extLst>
              <a:ext uri="{FF2B5EF4-FFF2-40B4-BE49-F238E27FC236}">
                <a16:creationId xmlns:a16="http://schemas.microsoft.com/office/drawing/2014/main" id="{F605C4CC-A25C-416F-8333-7CB7DC97D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365125"/>
            <a:ext cx="5266155" cy="1325563"/>
          </a:xfrm>
        </p:spPr>
        <p:txBody>
          <a:bodyPr>
            <a:normAutofit/>
          </a:bodyPr>
          <a:lstStyle/>
          <a:p>
            <a:r>
              <a:rPr lang="en-US" dirty="0">
                <a:cs typeface="Calibri Light"/>
              </a:rPr>
              <a:t>Opening up society</a:t>
            </a:r>
            <a:endParaRPr lang="bg-BG" dirty="0">
              <a:cs typeface="Calibri Light"/>
            </a:endParaRPr>
          </a:p>
        </p:txBody>
      </p:sp>
      <p:sp>
        <p:nvSpPr>
          <p:cNvPr id="3" name="Content Placeholder 2"/>
          <p:cNvSpPr>
            <a:spLocks noGrp="1"/>
          </p:cNvSpPr>
          <p:nvPr>
            <p:ph idx="1"/>
          </p:nvPr>
        </p:nvSpPr>
        <p:spPr>
          <a:xfrm>
            <a:off x="242888" y="2022601"/>
            <a:ext cx="4943475" cy="4154361"/>
          </a:xfrm>
        </p:spPr>
        <p:txBody>
          <a:bodyPr vert="horz" lIns="91440" tIns="45720" rIns="91440" bIns="45720" rtlCol="0" anchor="t">
            <a:normAutofit/>
          </a:bodyPr>
          <a:lstStyle/>
          <a:p>
            <a:pPr>
              <a:buFont typeface="Wingdings" panose="05000000000000000000" pitchFamily="2" charset="2"/>
              <a:buChar char="Ø"/>
            </a:pPr>
            <a:r>
              <a:rPr lang="en-US" sz="2000" dirty="0">
                <a:cs typeface="Calibri"/>
              </a:rPr>
              <a:t>Aviation began to develop very dynamically with the expansion of Sofia Airport on December 27, 2006 before joining the EU.</a:t>
            </a:r>
          </a:p>
          <a:p>
            <a:pPr>
              <a:buFont typeface="Wingdings" panose="05000000000000000000" pitchFamily="2" charset="2"/>
              <a:buChar char="Ø"/>
            </a:pPr>
            <a:r>
              <a:rPr lang="en-US" sz="2000" dirty="0">
                <a:cs typeface="Calibri"/>
              </a:rPr>
              <a:t>Many new airlines </a:t>
            </a:r>
            <a:r>
              <a:rPr lang="en-US" sz="2000" dirty="0" smtClean="0">
                <a:cs typeface="Calibri"/>
              </a:rPr>
              <a:t> opened </a:t>
            </a:r>
            <a:r>
              <a:rPr lang="en-US" sz="2000" dirty="0">
                <a:cs typeface="Calibri"/>
              </a:rPr>
              <a:t>routes to Bulgaria and </a:t>
            </a:r>
            <a:r>
              <a:rPr lang="en-US" sz="2000" dirty="0" smtClean="0">
                <a:cs typeface="Calibri"/>
              </a:rPr>
              <a:t>contributed </a:t>
            </a:r>
            <a:r>
              <a:rPr lang="en-US" sz="2000" dirty="0">
                <a:cs typeface="Calibri"/>
              </a:rPr>
              <a:t>to the development of tourism and the economy</a:t>
            </a:r>
          </a:p>
          <a:p>
            <a:pPr>
              <a:buFont typeface="Wingdings" panose="05000000000000000000" pitchFamily="2" charset="2"/>
              <a:buChar char="Ø"/>
            </a:pPr>
            <a:r>
              <a:rPr lang="en-US" sz="2000" dirty="0">
                <a:cs typeface="Calibri"/>
              </a:rPr>
              <a:t>Many Bulgarians travel abroad thanks to air connections and relatively low prices</a:t>
            </a:r>
          </a:p>
          <a:p>
            <a:pPr>
              <a:buFont typeface="Wingdings" panose="05000000000000000000" pitchFamily="2" charset="2"/>
              <a:buChar char="Ø"/>
            </a:pPr>
            <a:r>
              <a:rPr lang="en-US" sz="2000" dirty="0">
                <a:cs typeface="Calibri"/>
              </a:rPr>
              <a:t>A total of 12 million tourists will visit Bulgaria in 2019.</a:t>
            </a:r>
            <a:endParaRPr lang="ru-RU" sz="2000" dirty="0">
              <a:cs typeface="Calibri"/>
            </a:endParaRPr>
          </a:p>
        </p:txBody>
      </p:sp>
    </p:spTree>
    <p:extLst>
      <p:ext uri="{BB962C8B-B14F-4D97-AF65-F5344CB8AC3E}">
        <p14:creationId xmlns:p14="http://schemas.microsoft.com/office/powerpoint/2010/main" val="3420169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Туризъм :: Удивителни факти за Черно море"/>
          <p:cNvPicPr>
            <a:picLocks noChangeAspect="1" noChangeArrowheads="1"/>
          </p:cNvPicPr>
          <p:nvPr/>
        </p:nvPicPr>
        <p:blipFill rotWithShape="1">
          <a:blip r:embed="rId2">
            <a:extLst>
              <a:ext uri="{28A0092B-C50C-407E-A947-70E740481C1C}">
                <a14:useLocalDpi xmlns:a14="http://schemas.microsoft.com/office/drawing/2010/main" val="0"/>
              </a:ext>
            </a:extLst>
          </a:blip>
          <a:srcRect t="15443" r="-2" b="-2"/>
          <a:stretch/>
        </p:blipFill>
        <p:spPr bwMode="auto">
          <a:xfrm>
            <a:off x="6015107" y="-1"/>
            <a:ext cx="6176895" cy="2937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A7C504-C0BD-4371-8D53-CFA8DA620DBA}"/>
              </a:ext>
            </a:extLst>
          </p:cNvPr>
          <p:cNvPicPr>
            <a:picLocks noChangeAspect="1"/>
          </p:cNvPicPr>
          <p:nvPr/>
        </p:nvPicPr>
        <p:blipFill rotWithShape="1">
          <a:blip r:embed="rId3"/>
          <a:srcRect t="25698" r="1" b="510"/>
          <a:stretch/>
        </p:blipFill>
        <p:spPr>
          <a:xfrm>
            <a:off x="4203638" y="2937953"/>
            <a:ext cx="7988360" cy="3920047"/>
          </a:xfrm>
          <a:prstGeom prst="rect">
            <a:avLst/>
          </a:prstGeom>
        </p:spPr>
      </p:pic>
      <p:sp>
        <p:nvSpPr>
          <p:cNvPr id="141" name="Freeform: Shape 140">
            <a:extLst>
              <a:ext uri="{FF2B5EF4-FFF2-40B4-BE49-F238E27FC236}">
                <a16:creationId xmlns:a16="http://schemas.microsoft.com/office/drawing/2014/main" id="{8F23F8A3-8FD7-4779-8323-FDC26BE99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F605C4CC-A25C-416F-8333-7CB7DC97D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365125"/>
            <a:ext cx="5266155" cy="1325563"/>
          </a:xfrm>
        </p:spPr>
        <p:txBody>
          <a:bodyPr>
            <a:normAutofit/>
          </a:bodyPr>
          <a:lstStyle/>
          <a:p>
            <a:r>
              <a:rPr lang="en-US" dirty="0"/>
              <a:t>Tourism in Bulgaria</a:t>
            </a:r>
            <a:endParaRPr lang="bg-BG" dirty="0"/>
          </a:p>
        </p:txBody>
      </p:sp>
      <p:sp>
        <p:nvSpPr>
          <p:cNvPr id="6" name="Content Placeholder 5"/>
          <p:cNvSpPr>
            <a:spLocks noGrp="1"/>
          </p:cNvSpPr>
          <p:nvPr>
            <p:ph idx="1"/>
          </p:nvPr>
        </p:nvSpPr>
        <p:spPr>
          <a:xfrm>
            <a:off x="228600" y="2022601"/>
            <a:ext cx="5014913" cy="4154361"/>
          </a:xfrm>
        </p:spPr>
        <p:txBody>
          <a:bodyPr vert="horz" lIns="91440" tIns="45720" rIns="91440" bIns="45720" rtlCol="0" anchor="t">
            <a:normAutofit/>
          </a:bodyPr>
          <a:lstStyle/>
          <a:p>
            <a:pPr>
              <a:buFont typeface="Wingdings" panose="05000000000000000000" pitchFamily="2" charset="2"/>
              <a:buChar char="Ø"/>
            </a:pPr>
            <a:r>
              <a:rPr lang="en-US" sz="2000" dirty="0" smtClean="0"/>
              <a:t>The tourism - one </a:t>
            </a:r>
            <a:r>
              <a:rPr lang="en-US" sz="2000" dirty="0"/>
              <a:t>of the main branches of the Bulgarian economy </a:t>
            </a:r>
            <a:r>
              <a:rPr lang="en-US" sz="2000" dirty="0" smtClean="0"/>
              <a:t>.In </a:t>
            </a:r>
            <a:r>
              <a:rPr lang="en-US" sz="2000" dirty="0"/>
              <a:t>Bulgaria there is an abundance of historical and natural landmarks, museums and monasteries, scattered over a relatively small but easily accessible area. </a:t>
            </a:r>
            <a:endParaRPr lang="bg-BG" sz="2000" dirty="0" smtClean="0"/>
          </a:p>
          <a:p>
            <a:pPr>
              <a:buFont typeface="Wingdings" panose="05000000000000000000" pitchFamily="2" charset="2"/>
              <a:buChar char="Ø"/>
            </a:pPr>
            <a:r>
              <a:rPr lang="en-US" sz="2000" dirty="0" smtClean="0"/>
              <a:t>The </a:t>
            </a:r>
            <a:r>
              <a:rPr lang="en-US" sz="2000" dirty="0"/>
              <a:t>main ski resorts are Borovets, </a:t>
            </a:r>
            <a:r>
              <a:rPr lang="en-US" sz="2000" dirty="0" err="1"/>
              <a:t>Bansko</a:t>
            </a:r>
            <a:r>
              <a:rPr lang="en-US" sz="2000" dirty="0"/>
              <a:t> and Pamporovo, and the most popular sea </a:t>
            </a:r>
            <a:r>
              <a:rPr lang="en-US" sz="2000" dirty="0" err="1"/>
              <a:t>Sozopol</a:t>
            </a:r>
            <a:r>
              <a:rPr lang="en-US" sz="2000" dirty="0"/>
              <a:t>, </a:t>
            </a:r>
            <a:r>
              <a:rPr lang="en-US" sz="2000" dirty="0" err="1"/>
              <a:t>Nessebar</a:t>
            </a:r>
            <a:r>
              <a:rPr lang="en-US" sz="2000" dirty="0"/>
              <a:t>, Golden Sands, Sunny Beach and </a:t>
            </a:r>
            <a:r>
              <a:rPr lang="en-US" sz="2000" dirty="0" err="1"/>
              <a:t>Albena</a:t>
            </a:r>
            <a:r>
              <a:rPr lang="en-US" sz="2000" dirty="0"/>
              <a:t>. The mountains </a:t>
            </a:r>
            <a:r>
              <a:rPr lang="en-US" sz="2000" dirty="0" err="1"/>
              <a:t>Rila</a:t>
            </a:r>
            <a:r>
              <a:rPr lang="en-US" sz="2000" dirty="0"/>
              <a:t>, </a:t>
            </a:r>
            <a:r>
              <a:rPr lang="en-US" sz="2000" dirty="0" err="1"/>
              <a:t>Pirin</a:t>
            </a:r>
            <a:r>
              <a:rPr lang="en-US" sz="2000" dirty="0"/>
              <a:t>, </a:t>
            </a:r>
            <a:r>
              <a:rPr lang="en-US" sz="2000" dirty="0" err="1"/>
              <a:t>Vitosha</a:t>
            </a:r>
            <a:r>
              <a:rPr lang="en-US" sz="2000" dirty="0"/>
              <a:t>, </a:t>
            </a:r>
            <a:r>
              <a:rPr lang="en-US" sz="2000" dirty="0" err="1"/>
              <a:t>Stara</a:t>
            </a:r>
            <a:r>
              <a:rPr lang="en-US" sz="2000" dirty="0"/>
              <a:t> </a:t>
            </a:r>
            <a:r>
              <a:rPr lang="en-US" sz="2000" dirty="0" err="1"/>
              <a:t>Planina</a:t>
            </a:r>
            <a:r>
              <a:rPr lang="en-US" sz="2000" dirty="0"/>
              <a:t> and the </a:t>
            </a:r>
            <a:r>
              <a:rPr lang="en-US" sz="2000" dirty="0" err="1"/>
              <a:t>Rhodopes</a:t>
            </a:r>
            <a:r>
              <a:rPr lang="en-US" sz="2000" dirty="0"/>
              <a:t> attract lovers of alternative tourism and climbers</a:t>
            </a:r>
            <a:r>
              <a:rPr lang="en-US" sz="2000" dirty="0" smtClean="0"/>
              <a:t>.</a:t>
            </a:r>
            <a:r>
              <a:rPr lang="bg-BG" sz="2000" dirty="0" smtClean="0"/>
              <a:t>                        </a:t>
            </a:r>
            <a:endParaRPr lang="bg-BG" sz="2000" dirty="0"/>
          </a:p>
        </p:txBody>
      </p:sp>
    </p:spTree>
    <p:extLst>
      <p:ext uri="{BB962C8B-B14F-4D97-AF65-F5344CB8AC3E}">
        <p14:creationId xmlns:p14="http://schemas.microsoft.com/office/powerpoint/2010/main" val="180577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Битката на моловете"/>
          <p:cNvPicPr>
            <a:picLocks noChangeAspect="1" noChangeArrowheads="1"/>
          </p:cNvPicPr>
          <p:nvPr/>
        </p:nvPicPr>
        <p:blipFill rotWithShape="1">
          <a:blip r:embed="rId2">
            <a:extLst>
              <a:ext uri="{28A0092B-C50C-407E-A947-70E740481C1C}">
                <a14:useLocalDpi xmlns:a14="http://schemas.microsoft.com/office/drawing/2010/main" val="0"/>
              </a:ext>
            </a:extLst>
          </a:blip>
          <a:srcRect t="26918" r="-3" b="-3"/>
          <a:stretch/>
        </p:blipFill>
        <p:spPr bwMode="auto">
          <a:xfrm>
            <a:off x="6829833" y="10"/>
            <a:ext cx="5362169" cy="26060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ndmark Bulgaria - Мол България"/>
          <p:cNvPicPr>
            <a:picLocks noChangeAspect="1" noChangeArrowheads="1"/>
          </p:cNvPicPr>
          <p:nvPr/>
        </p:nvPicPr>
        <p:blipFill rotWithShape="1">
          <a:blip r:embed="rId3">
            <a:extLst>
              <a:ext uri="{28A0092B-C50C-407E-A947-70E740481C1C}">
                <a14:useLocalDpi xmlns:a14="http://schemas.microsoft.com/office/drawing/2010/main" val="0"/>
              </a:ext>
            </a:extLst>
          </a:blip>
          <a:srcRect t="13553" r="2" b="2"/>
          <a:stretch/>
        </p:blipFill>
        <p:spPr bwMode="auto">
          <a:xfrm>
            <a:off x="4823351" y="2606040"/>
            <a:ext cx="7368648" cy="425196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16EA23B6-4B44-4D76-87BA-D81CE35EDB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EEEAE0B-25B7-437B-B834-B70A93541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3" y="365125"/>
            <a:ext cx="6179700" cy="1325563"/>
          </a:xfrm>
        </p:spPr>
        <p:txBody>
          <a:bodyPr>
            <a:normAutofit/>
          </a:bodyPr>
          <a:lstStyle/>
          <a:p>
            <a:r>
              <a:rPr lang="en-US" dirty="0"/>
              <a:t>the </a:t>
            </a:r>
            <a:r>
              <a:rPr lang="en-US" dirty="0" smtClean="0"/>
              <a:t>appearance of the shopping centers</a:t>
            </a:r>
            <a:endParaRPr lang="bg-BG" dirty="0"/>
          </a:p>
        </p:txBody>
      </p:sp>
      <p:sp>
        <p:nvSpPr>
          <p:cNvPr id="3" name="Content Placeholder 2"/>
          <p:cNvSpPr>
            <a:spLocks noGrp="1"/>
          </p:cNvSpPr>
          <p:nvPr>
            <p:ph idx="1"/>
          </p:nvPr>
        </p:nvSpPr>
        <p:spPr>
          <a:xfrm>
            <a:off x="300038" y="2022601"/>
            <a:ext cx="5529262" cy="4154361"/>
          </a:xfrm>
        </p:spPr>
        <p:txBody>
          <a:bodyPr>
            <a:normAutofit/>
          </a:bodyPr>
          <a:lstStyle/>
          <a:p>
            <a:pPr>
              <a:buFont typeface="Wingdings" panose="05000000000000000000" pitchFamily="2" charset="2"/>
              <a:buChar char="Ø"/>
            </a:pPr>
            <a:r>
              <a:rPr lang="en-US" sz="1600" dirty="0"/>
              <a:t>In Bulgaria, the first shopping center - TZUM - was built in 1957 and until 1998 functioned as a department store, which offers goods from a large number of product groups - perfumes, cosmetics, electronics and others, and after reconstruction in 2000. has been reopened as a shopping center, which houses stores of various brands and chains.</a:t>
            </a:r>
          </a:p>
          <a:p>
            <a:pPr>
              <a:buFont typeface="Wingdings" panose="05000000000000000000" pitchFamily="2" charset="2"/>
              <a:buChar char="Ø"/>
            </a:pPr>
            <a:r>
              <a:rPr lang="en-US" sz="1600" dirty="0"/>
              <a:t>The first Bulgarian mall of modern type (with shops, restaurants, food hypermarket, cinema, parking lots, services and entertainment) was opened on May 12, 2006 in Sofia. About a month later, on June 9, 2006, Mall Sofia opened its doors and after that malls opened in almost all major cities in the country, the largest of which are located in Sofia and Varna.</a:t>
            </a:r>
            <a:endParaRPr lang="bg-BG" sz="1600" dirty="0"/>
          </a:p>
        </p:txBody>
      </p:sp>
    </p:spTree>
    <p:extLst>
      <p:ext uri="{BB962C8B-B14F-4D97-AF65-F5344CB8AC3E}">
        <p14:creationId xmlns:p14="http://schemas.microsoft.com/office/powerpoint/2010/main" val="1390972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49">
            <a:extLst>
              <a:ext uri="{FF2B5EF4-FFF2-40B4-BE49-F238E27FC236}">
                <a16:creationId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51">
            <a:extLst>
              <a:ext uri="{FF2B5EF4-FFF2-40B4-BE49-F238E27FC236}">
                <a16:creationId xmlns:a16="http://schemas.microsoft.com/office/drawing/2014/main" id="{2C3846A5-A498-4C9E-B4DC-13532657D71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506" y="643467"/>
            <a:ext cx="1128382" cy="847206"/>
            <a:chOff x="8183879" y="1000124"/>
            <a:chExt cx="1562267" cy="1172973"/>
          </a:xfrm>
        </p:grpSpPr>
        <p:sp>
          <p:nvSpPr>
            <p:cNvPr id="53" name="Freeform 5">
              <a:extLst>
                <a:ext uri="{FF2B5EF4-FFF2-40B4-BE49-F238E27FC236}">
                  <a16:creationId xmlns:a16="http://schemas.microsoft.com/office/drawing/2014/main" id="{8A845FC1-FE68-40DE-B785-AA0F3DBD6FB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64" name="Freeform 5">
              <a:extLst>
                <a:ext uri="{FF2B5EF4-FFF2-40B4-BE49-F238E27FC236}">
                  <a16:creationId xmlns:a16="http://schemas.microsoft.com/office/drawing/2014/main" id="{C26048ED-7A92-4694-A168-2C6C5C0D635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65" name="Freeform: Shape 55">
            <a:extLst>
              <a:ext uri="{FF2B5EF4-FFF2-40B4-BE49-F238E27FC236}">
                <a16:creationId xmlns:a16="http://schemas.microsoft.com/office/drawing/2014/main" id="{662A3FAA-D056-4098-8115-EA61EAF068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7645" y="839534"/>
            <a:ext cx="6781601" cy="5652388"/>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898160" y="1973209"/>
            <a:ext cx="4342396" cy="2657858"/>
          </a:xfrm>
        </p:spPr>
        <p:txBody>
          <a:bodyPr anchor="ctr">
            <a:normAutofit fontScale="92500" lnSpcReduction="10000"/>
          </a:bodyPr>
          <a:lstStyle/>
          <a:p>
            <a:pPr marL="0" indent="0">
              <a:buNone/>
            </a:pPr>
            <a:r>
              <a:rPr lang="en-US" sz="3200" dirty="0">
                <a:solidFill>
                  <a:schemeClr val="bg1"/>
                </a:solidFill>
              </a:rPr>
              <a:t>My view of communism is that the rulers did not treat the people well and deprived them of many things while the other </a:t>
            </a:r>
            <a:r>
              <a:rPr lang="en-US" sz="3200" dirty="0" err="1">
                <a:solidFill>
                  <a:schemeClr val="bg1"/>
                </a:solidFill>
              </a:rPr>
              <a:t>nomenklatura</a:t>
            </a:r>
            <a:r>
              <a:rPr lang="en-US" sz="3200" dirty="0">
                <a:solidFill>
                  <a:schemeClr val="bg1"/>
                </a:solidFill>
              </a:rPr>
              <a:t> had everything.</a:t>
            </a:r>
          </a:p>
        </p:txBody>
      </p:sp>
    </p:spTree>
    <p:extLst>
      <p:ext uri="{BB962C8B-B14F-4D97-AF65-F5344CB8AC3E}">
        <p14:creationId xmlns:p14="http://schemas.microsoft.com/office/powerpoint/2010/main" val="1255701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6">
            <a:extLst>
              <a:ext uri="{FF2B5EF4-FFF2-40B4-BE49-F238E27FC236}">
                <a16:creationId xmlns:a16="http://schemas.microsoft.com/office/drawing/2014/main" id="{16F9E488-0718-4E1E-9D12-26779F6062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56919" y="2945524"/>
            <a:ext cx="6457183" cy="2577452"/>
          </a:xfrm>
        </p:spPr>
        <p:txBody>
          <a:bodyPr vert="horz" lIns="91440" tIns="45720" rIns="91440" bIns="45720" rtlCol="0" anchor="t">
            <a:normAutofit/>
          </a:bodyPr>
          <a:lstStyle/>
          <a:p>
            <a:r>
              <a:rPr lang="en-US" sz="7200" dirty="0"/>
              <a:t>Thank you for your attention!</a:t>
            </a:r>
            <a:endParaRPr lang="en-US" sz="7200" kern="1200" dirty="0">
              <a:solidFill>
                <a:schemeClr val="tx1"/>
              </a:solidFill>
              <a:latin typeface="+mj-lt"/>
              <a:ea typeface="+mj-ea"/>
              <a:cs typeface="+mj-cs"/>
            </a:endParaRPr>
          </a:p>
        </p:txBody>
      </p:sp>
      <p:sp>
        <p:nvSpPr>
          <p:cNvPr id="25" name="Freeform: Shape 8">
            <a:extLst>
              <a:ext uri="{FF2B5EF4-FFF2-40B4-BE49-F238E27FC236}">
                <a16:creationId xmlns:a16="http://schemas.microsoft.com/office/drawing/2014/main" id="{FA6F8ABB-6C5D-4349-9E1B-198D1ABFA8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7904"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 name="Freeform 5">
            <a:extLst>
              <a:ext uri="{FF2B5EF4-FFF2-40B4-BE49-F238E27FC236}">
                <a16:creationId xmlns:a16="http://schemas.microsoft.com/office/drawing/2014/main" id="{A152F29E-C625-4313-96BF-5675B357C0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C2A5CB78-6497-4151-83B6-568BD27EC5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4012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380AD67-C5CA-4918-B4BB-C359BB03EE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0216" y="1076324"/>
            <a:ext cx="6272784" cy="1535051"/>
          </a:xfrm>
        </p:spPr>
        <p:txBody>
          <a:bodyPr anchor="b">
            <a:normAutofit/>
          </a:bodyPr>
          <a:lstStyle/>
          <a:p>
            <a:r>
              <a:rPr lang="en-US" sz="5200" dirty="0" smtClean="0"/>
              <a:t>Todor </a:t>
            </a:r>
            <a:r>
              <a:rPr lang="en-US" sz="5200" dirty="0" err="1"/>
              <a:t>Zhivkov</a:t>
            </a:r>
            <a:endParaRPr lang="bg-BG" sz="52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7882"/>
          <a:stretch/>
        </p:blipFill>
        <p:spPr>
          <a:xfrm>
            <a:off x="20" y="10"/>
            <a:ext cx="4505305" cy="6857990"/>
          </a:xfrm>
          <a:prstGeom prst="rect">
            <a:avLst/>
          </a:prstGeom>
        </p:spPr>
      </p:pic>
      <p:sp>
        <p:nvSpPr>
          <p:cNvPr id="13" name="Rectangle 12">
            <a:extLst>
              <a:ext uri="{FF2B5EF4-FFF2-40B4-BE49-F238E27FC236}">
                <a16:creationId xmlns:a16="http://schemas.microsoft.com/office/drawing/2014/main" id="{EABAD4DA-87BA-4F70-9EF0-45C6BCF17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5128D9-2797-47FA-B6FE-EC24E6B843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5080216" y="3351276"/>
            <a:ext cx="6272784" cy="2825686"/>
          </a:xfrm>
        </p:spPr>
        <p:txBody>
          <a:bodyPr vert="horz" lIns="91440" tIns="45720" rIns="91440" bIns="45720" rtlCol="0">
            <a:normAutofit/>
          </a:bodyPr>
          <a:lstStyle/>
          <a:p>
            <a:pPr>
              <a:buFont typeface="Wingdings" panose="05000000000000000000" pitchFamily="2" charset="2"/>
              <a:buChar char="Ø"/>
            </a:pPr>
            <a:r>
              <a:rPr lang="bg-BG" sz="2400" dirty="0"/>
              <a:t> </a:t>
            </a:r>
            <a:r>
              <a:rPr lang="en-US" sz="2400" dirty="0"/>
              <a:t>Todor </a:t>
            </a:r>
            <a:r>
              <a:rPr lang="en-US" sz="2400" dirty="0" err="1"/>
              <a:t>Zhivkov</a:t>
            </a:r>
            <a:r>
              <a:rPr lang="en-US" sz="2400" dirty="0"/>
              <a:t> He was born on September 7, 1911 in the village of </a:t>
            </a:r>
            <a:r>
              <a:rPr lang="en-US" sz="2400" dirty="0" err="1"/>
              <a:t>Pravets</a:t>
            </a:r>
            <a:r>
              <a:rPr lang="en-US" sz="2400" dirty="0"/>
              <a:t> and was the head of the Bulgarian Communist Party and the state from 1954 to 1989.</a:t>
            </a:r>
            <a:endParaRPr lang="bg-BG" sz="2400" dirty="0"/>
          </a:p>
        </p:txBody>
      </p:sp>
    </p:spTree>
    <p:extLst>
      <p:ext uri="{BB962C8B-B14F-4D97-AF65-F5344CB8AC3E}">
        <p14:creationId xmlns:p14="http://schemas.microsoft.com/office/powerpoint/2010/main" val="67660770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2A0AC-3DCE-4672-BCAF-28FEF91F60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6F1C77-EDC9-4C5F-8C1C-62DD46BDA3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alphaModFix amt="40000"/>
            <a:extLst>
              <a:ext uri="{28A0092B-C50C-407E-A947-70E740481C1C}">
                <a14:useLocalDpi xmlns:a14="http://schemas.microsoft.com/office/drawing/2010/main" val="0"/>
              </a:ext>
            </a:extLst>
          </a:blip>
          <a:srcRect l="7045" r="2387" b="-2"/>
          <a:stretch/>
        </p:blipFill>
        <p:spPr>
          <a:xfrm>
            <a:off x="20" y="10"/>
            <a:ext cx="8450297" cy="6857990"/>
          </a:xfrm>
          <a:prstGeom prst="rect">
            <a:avLst/>
          </a:prstGeom>
        </p:spPr>
      </p:pic>
      <p:sp>
        <p:nvSpPr>
          <p:cNvPr id="2" name="Title 1"/>
          <p:cNvSpPr>
            <a:spLocks noGrp="1"/>
          </p:cNvSpPr>
          <p:nvPr>
            <p:ph type="title"/>
          </p:nvPr>
        </p:nvSpPr>
        <p:spPr>
          <a:xfrm>
            <a:off x="838201" y="365125"/>
            <a:ext cx="5251316" cy="1627636"/>
          </a:xfrm>
        </p:spPr>
        <p:txBody>
          <a:bodyPr>
            <a:normAutofit/>
          </a:bodyPr>
          <a:lstStyle/>
          <a:p>
            <a:r>
              <a:rPr lang="en-US" sz="3700" dirty="0">
                <a:solidFill>
                  <a:srgbClr val="FFFFFF"/>
                </a:solidFill>
              </a:rPr>
              <a:t>Cooperation in the village - collectivization, cooperative </a:t>
            </a:r>
            <a:r>
              <a:rPr lang="en-US" sz="3700" dirty="0" smtClean="0">
                <a:solidFill>
                  <a:srgbClr val="FFFFFF"/>
                </a:solidFill>
              </a:rPr>
              <a:t>farm (TKZS)</a:t>
            </a:r>
            <a:endParaRPr lang="bg-BG" sz="3700" dirty="0">
              <a:solidFill>
                <a:srgbClr val="FFFFFF"/>
              </a:solidFill>
            </a:endParaRPr>
          </a:p>
        </p:txBody>
      </p:sp>
      <p:sp>
        <p:nvSpPr>
          <p:cNvPr id="3" name="Content Placeholder 2"/>
          <p:cNvSpPr>
            <a:spLocks noGrp="1"/>
          </p:cNvSpPr>
          <p:nvPr>
            <p:ph idx="1"/>
          </p:nvPr>
        </p:nvSpPr>
        <p:spPr>
          <a:xfrm>
            <a:off x="246530" y="2219785"/>
            <a:ext cx="5991221" cy="3957178"/>
          </a:xfrm>
        </p:spPr>
        <p:txBody>
          <a:bodyPr vert="horz" lIns="91440" tIns="45720" rIns="91440" bIns="45720" rtlCol="0">
            <a:normAutofit/>
          </a:bodyPr>
          <a:lstStyle/>
          <a:p>
            <a:pPr>
              <a:buFont typeface="Wingdings" panose="05000000000000000000" pitchFamily="2" charset="2"/>
              <a:buChar char="Ø"/>
            </a:pPr>
            <a:r>
              <a:rPr lang="en-US" sz="2400" dirty="0">
                <a:solidFill>
                  <a:srgbClr val="FFFFFF"/>
                </a:solidFill>
              </a:rPr>
              <a:t>The Labor Cooperative Agricultural Farm (abbreviated TKZS) is an agricultural cooperative in the People's Republic of Bulgaria according to the Soviet model.</a:t>
            </a:r>
          </a:p>
          <a:p>
            <a:pPr>
              <a:buFont typeface="Wingdings" panose="05000000000000000000" pitchFamily="2" charset="2"/>
              <a:buChar char="Ø"/>
            </a:pPr>
            <a:r>
              <a:rPr lang="en-US" sz="2400" dirty="0">
                <a:solidFill>
                  <a:srgbClr val="FFFFFF"/>
                </a:solidFill>
              </a:rPr>
              <a:t>The cooperatives were originally set up voluntarily, but the mass collectivization of land often leads to violent measures to socialize the property of many of the rural owners - especially the </a:t>
            </a:r>
            <a:r>
              <a:rPr lang="en-US" sz="2400" dirty="0" smtClean="0">
                <a:solidFill>
                  <a:srgbClr val="FFFFFF"/>
                </a:solidFill>
              </a:rPr>
              <a:t>richest of them.</a:t>
            </a:r>
            <a:endParaRPr lang="bg-BG" sz="2400" dirty="0">
              <a:solidFill>
                <a:srgbClr val="FFFFFF"/>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293" r="10800"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425257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2A0AC-3DCE-4672-BCAF-28FEF91F60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6F1C77-EDC9-4C5F-8C1C-62DD46BDA3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l="1606" r="6287" b="-2"/>
          <a:stretch/>
        </p:blipFill>
        <p:spPr>
          <a:xfrm>
            <a:off x="20" y="10"/>
            <a:ext cx="8450297" cy="6857990"/>
          </a:xfrm>
          <a:prstGeom prst="rect">
            <a:avLst/>
          </a:prstGeom>
        </p:spPr>
      </p:pic>
      <p:sp>
        <p:nvSpPr>
          <p:cNvPr id="2" name="Title 1"/>
          <p:cNvSpPr>
            <a:spLocks noGrp="1"/>
          </p:cNvSpPr>
          <p:nvPr>
            <p:ph type="title"/>
          </p:nvPr>
        </p:nvSpPr>
        <p:spPr>
          <a:xfrm>
            <a:off x="838201" y="365125"/>
            <a:ext cx="5251316" cy="1627636"/>
          </a:xfrm>
        </p:spPr>
        <p:txBody>
          <a:bodyPr>
            <a:normAutofit/>
          </a:bodyPr>
          <a:lstStyle/>
          <a:p>
            <a:r>
              <a:rPr lang="en-US" dirty="0">
                <a:solidFill>
                  <a:srgbClr val="FFFFFF"/>
                </a:solidFill>
              </a:rPr>
              <a:t>Migration from the village to the city</a:t>
            </a:r>
            <a:endParaRPr lang="bg-BG" dirty="0">
              <a:solidFill>
                <a:srgbClr val="FFFFFF"/>
              </a:solidFill>
            </a:endParaRPr>
          </a:p>
        </p:txBody>
      </p:sp>
      <p:sp>
        <p:nvSpPr>
          <p:cNvPr id="3" name="Content Placeholder 2"/>
          <p:cNvSpPr>
            <a:spLocks noGrp="1"/>
          </p:cNvSpPr>
          <p:nvPr>
            <p:ph idx="1"/>
          </p:nvPr>
        </p:nvSpPr>
        <p:spPr>
          <a:xfrm>
            <a:off x="318248" y="2219785"/>
            <a:ext cx="5534020" cy="3957178"/>
          </a:xfrm>
        </p:spPr>
        <p:txBody>
          <a:bodyPr vert="horz" lIns="91440" tIns="45720" rIns="91440" bIns="45720" rtlCol="0">
            <a:normAutofit/>
          </a:bodyPr>
          <a:lstStyle/>
          <a:p>
            <a:pPr>
              <a:buFont typeface="Wingdings" panose="05000000000000000000" pitchFamily="2" charset="2"/>
              <a:buChar char="Ø"/>
            </a:pPr>
            <a:r>
              <a:rPr lang="en-US" sz="2400" dirty="0">
                <a:solidFill>
                  <a:srgbClr val="FFFFFF"/>
                </a:solidFill>
              </a:rPr>
              <a:t>After the confiscation of private property and the establishment of cooperatives, q</a:t>
            </a:r>
            <a:r>
              <a:rPr lang="en-US" sz="2400" dirty="0" smtClean="0">
                <a:solidFill>
                  <a:srgbClr val="FFFFFF"/>
                </a:solidFill>
              </a:rPr>
              <a:t>uite</a:t>
            </a:r>
            <a:r>
              <a:rPr lang="bg-BG" sz="2400" dirty="0" smtClean="0">
                <a:solidFill>
                  <a:srgbClr val="FFFFFF"/>
                </a:solidFill>
              </a:rPr>
              <a:t> </a:t>
            </a:r>
            <a:r>
              <a:rPr lang="en-US" sz="2400" dirty="0" smtClean="0">
                <a:solidFill>
                  <a:srgbClr val="FFFFFF"/>
                </a:solidFill>
              </a:rPr>
              <a:t>a  </a:t>
            </a:r>
            <a:r>
              <a:rPr lang="en-US" sz="2400" dirty="0">
                <a:solidFill>
                  <a:srgbClr val="FFFFFF"/>
                </a:solidFill>
              </a:rPr>
              <a:t>part of the people began to migrate to the big cities, where factories and plants began to be built, as well as large residential complexes.</a:t>
            </a:r>
          </a:p>
          <a:p>
            <a:pPr>
              <a:buFont typeface="Wingdings" panose="05000000000000000000" pitchFamily="2" charset="2"/>
              <a:buChar char="Ø"/>
            </a:pPr>
            <a:r>
              <a:rPr lang="en-US" sz="2400" dirty="0">
                <a:solidFill>
                  <a:srgbClr val="FFFFFF"/>
                </a:solidFill>
              </a:rPr>
              <a:t>The </a:t>
            </a:r>
            <a:r>
              <a:rPr lang="en-US" sz="2400" dirty="0" smtClean="0">
                <a:solidFill>
                  <a:srgbClr val="FFFFFF"/>
                </a:solidFill>
              </a:rPr>
              <a:t>needs </a:t>
            </a:r>
            <a:r>
              <a:rPr lang="en-US" sz="2400" dirty="0">
                <a:solidFill>
                  <a:srgbClr val="FFFFFF"/>
                </a:solidFill>
              </a:rPr>
              <a:t>of younger people for education and realization increased and this </a:t>
            </a:r>
            <a:r>
              <a:rPr lang="en-US" sz="2400" dirty="0" smtClean="0">
                <a:solidFill>
                  <a:srgbClr val="FFFFFF"/>
                </a:solidFill>
              </a:rPr>
              <a:t>was </a:t>
            </a:r>
            <a:r>
              <a:rPr lang="en-US" sz="2400" dirty="0">
                <a:solidFill>
                  <a:srgbClr val="FFFFFF"/>
                </a:solidFill>
              </a:rPr>
              <a:t>one of the reasons to go to bigger cities</a:t>
            </a:r>
            <a:r>
              <a:rPr lang="bg-BG" sz="2400" dirty="0" smtClean="0">
                <a:solidFill>
                  <a:srgbClr val="FFFFFF"/>
                </a:solidFill>
              </a:rPr>
              <a:t>.</a:t>
            </a:r>
            <a:endParaRPr lang="bg-BG" sz="2400" dirty="0">
              <a:solidFill>
                <a:srgbClr val="FFFFFF"/>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616" r="-2" b="285"/>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57805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9F1FFA9-D672-408C-9220-ADEEC6ABD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107" y="365125"/>
            <a:ext cx="4461553" cy="1938076"/>
          </a:xfrm>
        </p:spPr>
        <p:txBody>
          <a:bodyPr>
            <a:normAutofit/>
          </a:bodyPr>
          <a:lstStyle/>
          <a:p>
            <a:r>
              <a:rPr lang="en-US" dirty="0" smtClean="0"/>
              <a:t>The Soviet model</a:t>
            </a:r>
            <a:r>
              <a:rPr lang="bg-BG" dirty="0"/>
              <a:t> </a:t>
            </a:r>
          </a:p>
        </p:txBody>
      </p:sp>
      <p:sp>
        <p:nvSpPr>
          <p:cNvPr id="3" name="Content Placeholder 2"/>
          <p:cNvSpPr>
            <a:spLocks noGrp="1"/>
          </p:cNvSpPr>
          <p:nvPr>
            <p:ph idx="1"/>
          </p:nvPr>
        </p:nvSpPr>
        <p:spPr>
          <a:xfrm>
            <a:off x="174813" y="2106071"/>
            <a:ext cx="4560166" cy="4070890"/>
          </a:xfrm>
        </p:spPr>
        <p:txBody>
          <a:bodyPr vert="horz" lIns="91440" tIns="45720" rIns="91440" bIns="45720" rtlCol="0" anchor="t">
            <a:normAutofit/>
          </a:bodyPr>
          <a:lstStyle/>
          <a:p>
            <a:pPr>
              <a:buFont typeface="Wingdings" panose="05000000000000000000" pitchFamily="2" charset="2"/>
              <a:buChar char="Ø"/>
            </a:pPr>
            <a:r>
              <a:rPr lang="en-US" sz="2400" dirty="0">
                <a:cs typeface="Calibri" panose="020F0502020204030204"/>
              </a:rPr>
              <a:t>The introduction of the Soviet model in Bulgaria </a:t>
            </a:r>
            <a:r>
              <a:rPr lang="en-US" sz="2400" dirty="0" smtClean="0">
                <a:cs typeface="Calibri" panose="020F0502020204030204"/>
              </a:rPr>
              <a:t>meant</a:t>
            </a:r>
            <a:r>
              <a:rPr lang="en-US" sz="2400" dirty="0">
                <a:cs typeface="Calibri" panose="020F0502020204030204"/>
              </a:rPr>
              <a:t> </a:t>
            </a:r>
            <a:r>
              <a:rPr lang="en-US" sz="2400" dirty="0" smtClean="0">
                <a:cs typeface="Calibri" panose="020F0502020204030204"/>
              </a:rPr>
              <a:t>to be introduced </a:t>
            </a:r>
            <a:r>
              <a:rPr lang="en-US" sz="2400" dirty="0">
                <a:cs typeface="Calibri" panose="020F0502020204030204"/>
              </a:rPr>
              <a:t>and </a:t>
            </a:r>
            <a:r>
              <a:rPr lang="en-US" sz="2400" dirty="0" smtClean="0">
                <a:cs typeface="Calibri" panose="020F0502020204030204"/>
              </a:rPr>
              <a:t>applied violent </a:t>
            </a:r>
            <a:r>
              <a:rPr lang="en-US" sz="2400" dirty="0">
                <a:cs typeface="Calibri" panose="020F0502020204030204"/>
              </a:rPr>
              <a:t>management methods:</a:t>
            </a:r>
          </a:p>
          <a:p>
            <a:pPr>
              <a:buFont typeface="Wingdings" panose="05000000000000000000" pitchFamily="2" charset="2"/>
              <a:buChar char="Ø"/>
            </a:pPr>
            <a:r>
              <a:rPr lang="en-US" sz="2400" dirty="0" smtClean="0">
                <a:cs typeface="Calibri" panose="020F0502020204030204"/>
              </a:rPr>
              <a:t>,,People's” </a:t>
            </a:r>
            <a:r>
              <a:rPr lang="en-US" sz="2400" dirty="0">
                <a:cs typeface="Calibri" panose="020F0502020204030204"/>
              </a:rPr>
              <a:t>courts</a:t>
            </a:r>
          </a:p>
          <a:p>
            <a:pPr>
              <a:buFont typeface="Wingdings" panose="05000000000000000000" pitchFamily="2" charset="2"/>
              <a:buChar char="Ø"/>
            </a:pPr>
            <a:r>
              <a:rPr lang="en-US" sz="2400" dirty="0">
                <a:cs typeface="Calibri" panose="020F0502020204030204"/>
              </a:rPr>
              <a:t>Forced labor camps</a:t>
            </a:r>
          </a:p>
          <a:p>
            <a:pPr>
              <a:buFont typeface="Wingdings" panose="05000000000000000000" pitchFamily="2" charset="2"/>
              <a:buChar char="Ø"/>
            </a:pPr>
            <a:r>
              <a:rPr lang="en-US" sz="2400" dirty="0">
                <a:cs typeface="Calibri" panose="020F0502020204030204"/>
              </a:rPr>
              <a:t>Confiscation of private property</a:t>
            </a:r>
          </a:p>
          <a:p>
            <a:pPr>
              <a:buFont typeface="Wingdings" panose="05000000000000000000" pitchFamily="2" charset="2"/>
              <a:buChar char="Ø"/>
            </a:pPr>
            <a:r>
              <a:rPr lang="en-US" sz="2400" dirty="0">
                <a:cs typeface="Calibri" panose="020F0502020204030204"/>
              </a:rPr>
              <a:t>Prohibition of religion</a:t>
            </a:r>
          </a:p>
          <a:p>
            <a:pPr>
              <a:buFont typeface="Wingdings" panose="05000000000000000000" pitchFamily="2" charset="2"/>
              <a:buChar char="Ø"/>
            </a:pPr>
            <a:r>
              <a:rPr lang="en-US" sz="2400" dirty="0">
                <a:cs typeface="Calibri" panose="020F0502020204030204"/>
              </a:rPr>
              <a:t>Forced </a:t>
            </a:r>
            <a:r>
              <a:rPr lang="en-US" sz="2400" dirty="0" err="1">
                <a:cs typeface="Calibri" panose="020F0502020204030204"/>
              </a:rPr>
              <a:t>Macedonianization</a:t>
            </a:r>
            <a:r>
              <a:rPr lang="en-US" sz="2400" dirty="0">
                <a:cs typeface="Calibri" panose="020F0502020204030204"/>
              </a:rPr>
              <a:t> in </a:t>
            </a:r>
            <a:r>
              <a:rPr lang="en-US" sz="2400" dirty="0" err="1">
                <a:cs typeface="Calibri" panose="020F0502020204030204"/>
              </a:rPr>
              <a:t>Pirin</a:t>
            </a:r>
            <a:r>
              <a:rPr lang="en-US" sz="2400" dirty="0">
                <a:cs typeface="Calibri" panose="020F0502020204030204"/>
              </a:rPr>
              <a:t> Macedonia</a:t>
            </a:r>
            <a:endParaRPr lang="bg-BG" sz="2400" dirty="0">
              <a:cs typeface="Calibri" panose="020F0502020204030204"/>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44" r="-1" b="7733"/>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2716" r="1" b="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169641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922"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7501" r="-2" b="985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0" name="Freeform: Shape 13">
            <a:extLst>
              <a:ext uri="{FF2B5EF4-FFF2-40B4-BE49-F238E27FC236}">
                <a16:creationId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5">
            <a:extLst>
              <a:ext uri="{FF2B5EF4-FFF2-40B4-BE49-F238E27FC236}">
                <a16:creationId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a:normAutofit/>
          </a:bodyPr>
          <a:lstStyle/>
          <a:p>
            <a:r>
              <a:rPr lang="bg-BG" sz="3400" dirty="0"/>
              <a:t> </a:t>
            </a:r>
            <a:r>
              <a:rPr lang="en-US" sz="3400" dirty="0"/>
              <a:t>Economic change</a:t>
            </a:r>
            <a:endParaRPr lang="bg-BG" sz="3400" dirty="0"/>
          </a:p>
        </p:txBody>
      </p:sp>
      <p:sp>
        <p:nvSpPr>
          <p:cNvPr id="18" name="Rectangle 17">
            <a:extLst>
              <a:ext uri="{FF2B5EF4-FFF2-40B4-BE49-F238E27FC236}">
                <a16:creationId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4644" y="2367072"/>
            <a:ext cx="5639626" cy="4336703"/>
          </a:xfrm>
        </p:spPr>
        <p:txBody>
          <a:bodyPr vert="horz" lIns="91440" tIns="45720" rIns="91440" bIns="45720" rtlCol="0" anchor="t">
            <a:noAutofit/>
          </a:bodyPr>
          <a:lstStyle/>
          <a:p>
            <a:pPr>
              <a:buFont typeface="Wingdings" panose="05000000000000000000" pitchFamily="2" charset="2"/>
              <a:buChar char="Ø"/>
            </a:pPr>
            <a:r>
              <a:rPr lang="en-US" sz="2000" dirty="0">
                <a:cs typeface="Calibri"/>
              </a:rPr>
              <a:t>By the early 1980s, the trade balance was positive, but in 1985 the trade balance was already negative with a deficit of about $ 1 billion.</a:t>
            </a:r>
          </a:p>
          <a:p>
            <a:pPr>
              <a:buFont typeface="Wingdings" panose="05000000000000000000" pitchFamily="2" charset="2"/>
              <a:buChar char="Ø"/>
            </a:pPr>
            <a:r>
              <a:rPr lang="en-US" sz="2000" dirty="0">
                <a:cs typeface="Calibri"/>
              </a:rPr>
              <a:t>By the end of the 1980s, </a:t>
            </a:r>
            <a:r>
              <a:rPr lang="en-US" sz="2000" dirty="0" smtClean="0">
                <a:cs typeface="Calibri"/>
              </a:rPr>
              <a:t>Bulgaria entered </a:t>
            </a:r>
            <a:r>
              <a:rPr lang="en-US" sz="2000" dirty="0">
                <a:cs typeface="Calibri"/>
              </a:rPr>
              <a:t>an economic crisis, associated not only with a chronic shortage of convertible currency, but also with commodity deficits, which naturally led to rising inflation.</a:t>
            </a:r>
          </a:p>
          <a:p>
            <a:pPr>
              <a:buFont typeface="Wingdings" panose="05000000000000000000" pitchFamily="2" charset="2"/>
              <a:buChar char="Ø"/>
            </a:pPr>
            <a:r>
              <a:rPr lang="en-US" sz="2000" dirty="0">
                <a:cs typeface="Calibri"/>
              </a:rPr>
              <a:t>External debt has skyrocketed since the mid-1980s, surpassed GDP in 1987 and reached $ 10.7 billion at the end of 1988, and attempts to obtain foreign loans failed and the country entered a debt crisis.</a:t>
            </a:r>
            <a:endParaRPr lang="ru-RU" sz="2000" dirty="0">
              <a:cs typeface="Calibri"/>
            </a:endParaRPr>
          </a:p>
        </p:txBody>
      </p:sp>
    </p:spTree>
    <p:extLst>
      <p:ext uri="{BB962C8B-B14F-4D97-AF65-F5344CB8AC3E}">
        <p14:creationId xmlns:p14="http://schemas.microsoft.com/office/powerpoint/2010/main" val="32425053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2" b="28743"/>
          <a:stretch/>
        </p:blipFill>
        <p:spPr>
          <a:xfrm>
            <a:off x="6015107" y="-1"/>
            <a:ext cx="6176895" cy="2937954"/>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279" r="1" b="1"/>
          <a:stretch/>
        </p:blipFill>
        <p:spPr>
          <a:xfrm>
            <a:off x="4203638" y="2937953"/>
            <a:ext cx="7988360" cy="3920047"/>
          </a:xfrm>
          <a:prstGeom prst="rect">
            <a:avLst/>
          </a:prstGeom>
        </p:spPr>
      </p:pic>
      <p:sp>
        <p:nvSpPr>
          <p:cNvPr id="17" name="Freeform: Shape 16">
            <a:extLst>
              <a:ext uri="{FF2B5EF4-FFF2-40B4-BE49-F238E27FC236}">
                <a16:creationId xmlns:a16="http://schemas.microsoft.com/office/drawing/2014/main" id="{8F23F8A3-8FD7-4779-8323-FDC26BE99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605C4CC-A25C-416F-8333-7CB7DC97D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365125"/>
            <a:ext cx="5266155" cy="1325563"/>
          </a:xfrm>
        </p:spPr>
        <p:txBody>
          <a:bodyPr>
            <a:normAutofit/>
          </a:bodyPr>
          <a:lstStyle/>
          <a:p>
            <a:r>
              <a:rPr lang="en-US" dirty="0"/>
              <a:t>Cult of personality</a:t>
            </a:r>
            <a:endParaRPr lang="bg-BG" dirty="0"/>
          </a:p>
        </p:txBody>
      </p:sp>
      <p:sp>
        <p:nvSpPr>
          <p:cNvPr id="10" name="Content Placeholder 9"/>
          <p:cNvSpPr>
            <a:spLocks noGrp="1"/>
          </p:cNvSpPr>
          <p:nvPr>
            <p:ph idx="1"/>
          </p:nvPr>
        </p:nvSpPr>
        <p:spPr>
          <a:xfrm>
            <a:off x="230931" y="2022601"/>
            <a:ext cx="5016572" cy="4154361"/>
          </a:xfrm>
        </p:spPr>
        <p:txBody>
          <a:bodyPr vert="horz" lIns="91440" tIns="45720" rIns="91440" bIns="45720" rtlCol="0">
            <a:normAutofit/>
          </a:bodyPr>
          <a:lstStyle/>
          <a:p>
            <a:pPr>
              <a:buFont typeface="Wingdings" panose="05000000000000000000" pitchFamily="2" charset="2"/>
              <a:buChar char="Ø"/>
            </a:pPr>
            <a:r>
              <a:rPr lang="en-US" sz="2400" dirty="0"/>
              <a:t>In the People's Republic of Bulgaria, the communist leader, "Leader and Teacher of the Bulgarian People" </a:t>
            </a:r>
            <a:r>
              <a:rPr lang="en-US" sz="2400" dirty="0" err="1"/>
              <a:t>Georgi</a:t>
            </a:r>
            <a:r>
              <a:rPr lang="en-US" sz="2400" dirty="0"/>
              <a:t> </a:t>
            </a:r>
            <a:r>
              <a:rPr lang="en-US" sz="2400" dirty="0" err="1"/>
              <a:t>Dimitrov</a:t>
            </a:r>
            <a:r>
              <a:rPr lang="en-US" sz="2400" dirty="0"/>
              <a:t>, </a:t>
            </a:r>
            <a:r>
              <a:rPr lang="en-US" sz="2400" dirty="0" smtClean="0"/>
              <a:t>was </a:t>
            </a:r>
            <a:r>
              <a:rPr lang="en-US" sz="2400" dirty="0"/>
              <a:t>a similar example.</a:t>
            </a:r>
          </a:p>
          <a:p>
            <a:pPr>
              <a:buFont typeface="Wingdings" panose="05000000000000000000" pitchFamily="2" charset="2"/>
              <a:buChar char="Ø"/>
            </a:pPr>
            <a:r>
              <a:rPr lang="en-US" sz="2400" dirty="0"/>
              <a:t>Following the Soviet model, he was placed in a mausoleum after his death, just like the Soviet leader Lenin in the USSR</a:t>
            </a:r>
            <a:endParaRPr lang="bg-BG" sz="2400" dirty="0"/>
          </a:p>
        </p:txBody>
      </p:sp>
    </p:spTree>
    <p:extLst>
      <p:ext uri="{BB962C8B-B14F-4D97-AF65-F5344CB8AC3E}">
        <p14:creationId xmlns:p14="http://schemas.microsoft.com/office/powerpoint/2010/main" val="1144226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0A91A46477EB3947AC8780CB231FFFA5" ma:contentTypeVersion="10" ma:contentTypeDescription="Създаване на нов документ" ma:contentTypeScope="" ma:versionID="ecbf6dc7ca81d67fce1433f1361f2ece">
  <xsd:schema xmlns:xsd="http://www.w3.org/2001/XMLSchema" xmlns:xs="http://www.w3.org/2001/XMLSchema" xmlns:p="http://schemas.microsoft.com/office/2006/metadata/properties" xmlns:ns2="2d7288af-301d-4dcd-9ee7-24e799985d4e" targetNamespace="http://schemas.microsoft.com/office/2006/metadata/properties" ma:root="true" ma:fieldsID="1a69dd51d34d6780e3f8ef2680beba73" ns2:_="">
    <xsd:import namespace="2d7288af-301d-4dcd-9ee7-24e799985d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288af-301d-4dcd-9ee7-24e799985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6E4357-D067-4AC9-BCBD-B1EF28216C5E}">
  <ds:schemaRefs>
    <ds:schemaRef ds:uri="http://schemas.microsoft.com/sharepoint/v3/contenttype/forms"/>
  </ds:schemaRefs>
</ds:datastoreItem>
</file>

<file path=customXml/itemProps2.xml><?xml version="1.0" encoding="utf-8"?>
<ds:datastoreItem xmlns:ds="http://schemas.openxmlformats.org/officeDocument/2006/customXml" ds:itemID="{A5609AC3-2E4D-45A0-B549-8683B94F3948}">
  <ds:schemaRefs>
    <ds:schemaRef ds:uri="b5f15b64-5148-4665-9c53-dd62bee4b497"/>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12a72e1b-5b0f-4b1e-a941-086457848610"/>
  </ds:schemaRefs>
</ds:datastoreItem>
</file>

<file path=customXml/itemProps3.xml><?xml version="1.0" encoding="utf-8"?>
<ds:datastoreItem xmlns:ds="http://schemas.openxmlformats.org/officeDocument/2006/customXml" ds:itemID="{04D6E704-9A83-4C6F-8AD6-210F15B29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7288af-301d-4dcd-9ee7-24e799985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TotalTime>
  <Words>2633</Words>
  <Application>Microsoft Office PowerPoint</Application>
  <PresentationFormat>Широк екран</PresentationFormat>
  <Paragraphs>125</Paragraphs>
  <Slides>35</Slides>
  <Notes>0</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35</vt:i4>
      </vt:variant>
    </vt:vector>
  </HeadingPairs>
  <TitlesOfParts>
    <vt:vector size="40" baseType="lpstr">
      <vt:lpstr>Arial</vt:lpstr>
      <vt:lpstr>Calibri</vt:lpstr>
      <vt:lpstr>Calibri Light</vt:lpstr>
      <vt:lpstr>Wingdings</vt:lpstr>
      <vt:lpstr>Office Theme</vt:lpstr>
      <vt:lpstr>Politics in the period from 1960 until now</vt:lpstr>
      <vt:lpstr>The communist regime</vt:lpstr>
      <vt:lpstr>Bulgaria behind the “Iron Curtain”</vt:lpstr>
      <vt:lpstr>Todor Zhivkov</vt:lpstr>
      <vt:lpstr>Cooperation in the village - collectivization, cooperative farm (TKZS)</vt:lpstr>
      <vt:lpstr>Migration from the village to the city</vt:lpstr>
      <vt:lpstr>The Soviet model </vt:lpstr>
      <vt:lpstr> Economic change</vt:lpstr>
      <vt:lpstr>Cult of personality</vt:lpstr>
      <vt:lpstr> Industrialization of Bulgaria - CIV</vt:lpstr>
      <vt:lpstr>Social change</vt:lpstr>
      <vt:lpstr>"Revival process" - 1984/1989</vt:lpstr>
      <vt:lpstr>The murder of Georgi Markov - "The Bulgarian umbrella"</vt:lpstr>
      <vt:lpstr> Eastern Bloc - Warsaw Pact</vt:lpstr>
      <vt:lpstr>Bulgarian culture until 1989</vt:lpstr>
      <vt:lpstr>Deprivation of faith, the church</vt:lpstr>
      <vt:lpstr>Bulgaria after 1989</vt:lpstr>
      <vt:lpstr>Bulgaria after 1989</vt:lpstr>
      <vt:lpstr>Bloodless regime change - November 10, 1989. Transition. Signs of the economic crisis. Reasons:</vt:lpstr>
      <vt:lpstr>Constitution</vt:lpstr>
      <vt:lpstr>Privatization</vt:lpstr>
      <vt:lpstr>Electricity mode</vt:lpstr>
      <vt:lpstr>Economic crisis and devaluation of the lev</vt:lpstr>
      <vt:lpstr>Economic crisis and devaluation of the lev</vt:lpstr>
      <vt:lpstr>NATO-2004</vt:lpstr>
      <vt:lpstr>EU – 2007  Joining the EU </vt:lpstr>
      <vt:lpstr>Bulgaria in international organizations</vt:lpstr>
      <vt:lpstr>UN</vt:lpstr>
      <vt:lpstr> Art - international fame</vt:lpstr>
      <vt:lpstr>Art - international fame </vt:lpstr>
      <vt:lpstr>Opening up society</vt:lpstr>
      <vt:lpstr>Tourism in Bulgaria</vt:lpstr>
      <vt:lpstr>the appearance of the shopping centers</vt:lpstr>
      <vt:lpstr>Презентация на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Комунистическият режим</dc:title>
  <dc:creator>Dimiter Zahariev</dc:creator>
  <cp:lastModifiedBy>25. ОУ Д-р Петър Берон</cp:lastModifiedBy>
  <cp:revision>98</cp:revision>
  <dcterms:created xsi:type="dcterms:W3CDTF">2020-12-13T20:33:36Z</dcterms:created>
  <dcterms:modified xsi:type="dcterms:W3CDTF">2020-12-21T12:58:27Z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0x0101000A91A46477EB3947AC8780CB231FFFA5</vt:lpwstr>
  </property>
</Properties>
</file>