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1" r:id="rId6"/>
    <p:sldId id="25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674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49119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5146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5851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161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68203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6010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698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02575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5610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56325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50070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2529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3165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64190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6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3503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7819D0C-6C8B-4306-95A4-0B6CFE1D1575}" type="datetimeFigureOut">
              <a:rPr lang="hr-HR" smtClean="0"/>
              <a:t>20.3.2022.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3A850-D3DD-4EF9-8693-B03A2336E03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763667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geek.hr/e-kako/wp-content/uploads/sites/34/2011/03/kako-el-zarulja-daje-svjetlost.jpg" TargetMode="External"/><Relationship Id="rId13" Type="http://schemas.openxmlformats.org/officeDocument/2006/relationships/hyperlink" Target="https://upload.wikimedia.org/wikipedia/commons/f/fb/Holy_Trinity_Cathedral_-_Arad_-3.jpg" TargetMode="External"/><Relationship Id="rId3" Type="http://schemas.openxmlformats.org/officeDocument/2006/relationships/hyperlink" Target="https://external-preview.redd.it/xgiWMX8HG4cWtVNbnJECXufxM89q-AVyW4DPYJvq2Es.jpg?width=640&amp;crop=smart&amp;auto=webp&amp;s=9d9a200ceac35fcfa97a207e60e5127de7f211fb" TargetMode="External"/><Relationship Id="rId7" Type="http://schemas.openxmlformats.org/officeDocument/2006/relationships/hyperlink" Target="https://static.jutarnji.hr/images/slike/2020/06/04/k_7822403_640.jpg" TargetMode="External"/><Relationship Id="rId12" Type="http://schemas.openxmlformats.org/officeDocument/2006/relationships/hyperlink" Target="https://i.pinimg.com/236x/7c/cc/00/7ccc004bb7e872a6bd6b644295a6c7a3.jpg" TargetMode="External"/><Relationship Id="rId2" Type="http://schemas.openxmlformats.org/officeDocument/2006/relationships/hyperlink" Target="https://www.coe.int/documents/11046033/0/bulgaria-flag-870.jpg/c4e994b8-4a7a-e807-67df-5c093b307a18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crypted-tbn0.gstatic.com/images?q=tbn:ANd9GcTpnKTfvno4f1UofZhkJ9VwA2rw3NXJfJF_GMot53oX4xcwttF8jABf22VhGbZPz-SpXts&amp;usqp=CAU" TargetMode="External"/><Relationship Id="rId11" Type="http://schemas.openxmlformats.org/officeDocument/2006/relationships/hyperlink" Target="https://upload.wikimedia.org/wikipedia/commons/0/03/TAXI.jpg" TargetMode="External"/><Relationship Id="rId5" Type="http://schemas.openxmlformats.org/officeDocument/2006/relationships/hyperlink" Target="https://i.public-welfare.com/img/novosti-i-obshestvo/40/bolgarskij-narodnij-tanec-i-ego-osobennosti-2.jpg" TargetMode="External"/><Relationship Id="rId10" Type="http://schemas.openxmlformats.org/officeDocument/2006/relationships/hyperlink" Target="https://image.dnevnik.hr/media/images/1024xX/Feb2018/61465047.jpg" TargetMode="External"/><Relationship Id="rId4" Type="http://schemas.openxmlformats.org/officeDocument/2006/relationships/hyperlink" Target="https://podravkaiovariations.azureedge.net/bf51fa74-6389-11eb-8bb9-0242ac120058/v/f2b1f6a6-64bc-11eb-b6c2-0242ac130010/1024x768-f2b21802-64bc-11eb-a115-0242ac130010.webp" TargetMode="External"/><Relationship Id="rId9" Type="http://schemas.openxmlformats.org/officeDocument/2006/relationships/hyperlink" Target="http://archive.6yka.com/upload/images/Oktobar%202012/Annex%20-%20Lugosi%20Bela%20Mark%20of%20the%20Vampire_02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>
            <a:extLst>
              <a:ext uri="{FF2B5EF4-FFF2-40B4-BE49-F238E27FC236}">
                <a16:creationId xmlns:a16="http://schemas.microsoft.com/office/drawing/2014/main" id="{1FE75D91-0BD6-4873-8E72-E1B6AE508C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643" y="99753"/>
            <a:ext cx="5036120" cy="4414211"/>
          </a:xfrm>
        </p:spPr>
        <p:txBody>
          <a:bodyPr/>
          <a:lstStyle/>
          <a:p>
            <a:r>
              <a:rPr lang="en-US" sz="4800" b="1" dirty="0">
                <a:solidFill>
                  <a:schemeClr val="tx1"/>
                </a:solidFill>
              </a:rPr>
              <a:t>Stereotypes about Bulgarians and Romanians from </a:t>
            </a:r>
            <a:r>
              <a:rPr lang="hr-HR" sz="4800" b="1" dirty="0" err="1">
                <a:solidFill>
                  <a:schemeClr val="tx1"/>
                </a:solidFill>
              </a:rPr>
              <a:t>the</a:t>
            </a:r>
            <a:r>
              <a:rPr lang="hr-HR" sz="4800" b="1" dirty="0">
                <a:solidFill>
                  <a:schemeClr val="tx1"/>
                </a:solidFill>
              </a:rPr>
              <a:t> </a:t>
            </a:r>
            <a:r>
              <a:rPr lang="en-US" sz="4800" b="1" dirty="0">
                <a:solidFill>
                  <a:schemeClr val="tx1"/>
                </a:solidFill>
              </a:rPr>
              <a:t>Croatian perspective</a:t>
            </a:r>
            <a:endParaRPr lang="hr-HR" sz="4800" b="1" dirty="0">
              <a:solidFill>
                <a:schemeClr val="tx1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6672973-8270-4E0F-88FA-E893BBF66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4388" y="4282288"/>
            <a:ext cx="2805127" cy="1655762"/>
          </a:xfrm>
        </p:spPr>
        <p:txBody>
          <a:bodyPr>
            <a:normAutofit fontScale="92500"/>
          </a:bodyPr>
          <a:lstStyle/>
          <a:p>
            <a:r>
              <a:rPr lang="hr-HR" dirty="0"/>
              <a:t>Luka </a:t>
            </a:r>
            <a:r>
              <a:rPr lang="hr-HR" dirty="0" err="1"/>
              <a:t>Matašić</a:t>
            </a:r>
            <a:endParaRPr lang="hr-HR" dirty="0"/>
          </a:p>
          <a:p>
            <a:r>
              <a:rPr lang="hr-HR" dirty="0"/>
              <a:t>Leon Djaković </a:t>
            </a:r>
          </a:p>
          <a:p>
            <a:r>
              <a:rPr lang="hr-HR" dirty="0"/>
              <a:t>Laura </a:t>
            </a:r>
            <a:r>
              <a:rPr lang="hr-HR" dirty="0" err="1"/>
              <a:t>gabrić-delić</a:t>
            </a:r>
            <a:endParaRPr lang="hr-HR" dirty="0"/>
          </a:p>
          <a:p>
            <a:r>
              <a:rPr lang="hr-HR" dirty="0"/>
              <a:t>Vito </a:t>
            </a:r>
            <a:r>
              <a:rPr lang="hr-HR" dirty="0" err="1"/>
              <a:t>mazolla</a:t>
            </a:r>
            <a:r>
              <a:rPr lang="hr-HR" dirty="0"/>
              <a:t> knez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9972FFC4-9B1D-49BD-8FFE-A2A69197B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023"/>
          <a:stretch/>
        </p:blipFill>
        <p:spPr>
          <a:xfrm>
            <a:off x="6710047" y="384421"/>
            <a:ext cx="3586904" cy="3102769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3BC00D16-9BCC-4A46-A05A-FC5C093B2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70" t="12764" r="19954"/>
          <a:stretch/>
        </p:blipFill>
        <p:spPr>
          <a:xfrm>
            <a:off x="4869980" y="3930623"/>
            <a:ext cx="2593342" cy="235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0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2C0CFBE-C381-4672-8A23-BEC807495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44" y="1165782"/>
            <a:ext cx="9605235" cy="830798"/>
          </a:xfrm>
        </p:spPr>
        <p:txBody>
          <a:bodyPr/>
          <a:lstStyle/>
          <a:p>
            <a:r>
              <a:rPr lang="hr-HR" sz="4800" b="1" dirty="0" err="1">
                <a:solidFill>
                  <a:schemeClr val="tx1"/>
                </a:solidFill>
              </a:rPr>
              <a:t>What</a:t>
            </a:r>
            <a:r>
              <a:rPr lang="hr-HR" sz="4800" b="1" dirty="0">
                <a:solidFill>
                  <a:schemeClr val="tx1"/>
                </a:solidFill>
              </a:rPr>
              <a:t> </a:t>
            </a:r>
            <a:r>
              <a:rPr lang="hr-HR" sz="4800" b="1" dirty="0" err="1">
                <a:solidFill>
                  <a:schemeClr val="tx1"/>
                </a:solidFill>
              </a:rPr>
              <a:t>is</a:t>
            </a:r>
            <a:r>
              <a:rPr lang="hr-HR" sz="4800" b="1" dirty="0">
                <a:solidFill>
                  <a:schemeClr val="tx1"/>
                </a:solidFill>
              </a:rPr>
              <a:t> </a:t>
            </a:r>
            <a:r>
              <a:rPr lang="hr-HR" sz="4800" b="1" dirty="0" err="1">
                <a:solidFill>
                  <a:schemeClr val="tx1"/>
                </a:solidFill>
              </a:rPr>
              <a:t>average</a:t>
            </a:r>
            <a:r>
              <a:rPr lang="hr-HR" sz="4800" b="1" dirty="0">
                <a:solidFill>
                  <a:schemeClr val="tx1"/>
                </a:solidFill>
              </a:rPr>
              <a:t> </a:t>
            </a:r>
            <a:r>
              <a:rPr lang="hr-HR" sz="4800" b="1" dirty="0" err="1">
                <a:solidFill>
                  <a:schemeClr val="tx1"/>
                </a:solidFill>
              </a:rPr>
              <a:t>Bulgarian</a:t>
            </a:r>
            <a:r>
              <a:rPr lang="hr-HR" sz="4800" b="1" dirty="0">
                <a:solidFill>
                  <a:schemeClr val="tx1"/>
                </a:solidFill>
              </a:rPr>
              <a:t> </a:t>
            </a:r>
            <a:r>
              <a:rPr lang="hr-HR" sz="4800" b="1" dirty="0" err="1">
                <a:solidFill>
                  <a:schemeClr val="tx1"/>
                </a:solidFill>
              </a:rPr>
              <a:t>like</a:t>
            </a:r>
            <a:r>
              <a:rPr lang="hr-HR" sz="4800" b="1" dirty="0">
                <a:solidFill>
                  <a:schemeClr val="tx1"/>
                </a:solidFill>
              </a:rPr>
              <a:t>?</a:t>
            </a:r>
            <a:endParaRPr lang="hr-HR" sz="4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726BDA9-2D2E-4A85-8752-6BD6A39D7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064" y="2281805"/>
            <a:ext cx="6743452" cy="4353879"/>
          </a:xfrm>
        </p:spPr>
        <p:txBody>
          <a:bodyPr>
            <a:normAutofit/>
          </a:bodyPr>
          <a:lstStyle/>
          <a:p>
            <a:r>
              <a:rPr lang="en-US" b="0" i="0" dirty="0">
                <a:effectLst/>
                <a:latin typeface="+mn-lt"/>
              </a:rPr>
              <a:t>Bulgarians are very hospitable and they make a great barbecue</a:t>
            </a:r>
            <a:endParaRPr lang="hr-HR" b="0" i="0" dirty="0">
              <a:effectLst/>
              <a:latin typeface="+mn-lt"/>
            </a:endParaRPr>
          </a:p>
          <a:p>
            <a:r>
              <a:rPr lang="en-US" dirty="0">
                <a:latin typeface="+mn-lt"/>
              </a:rPr>
              <a:t>Bulgarian </a:t>
            </a:r>
            <a:r>
              <a:rPr lang="en-US" dirty="0" err="1">
                <a:latin typeface="+mn-lt"/>
              </a:rPr>
              <a:t>wom</a:t>
            </a:r>
            <a:r>
              <a:rPr lang="hr-HR" dirty="0">
                <a:latin typeface="+mn-lt"/>
              </a:rPr>
              <a:t>e</a:t>
            </a:r>
            <a:r>
              <a:rPr lang="en-US" dirty="0">
                <a:latin typeface="+mn-lt"/>
              </a:rPr>
              <a:t>n are really beautiful</a:t>
            </a:r>
            <a:endParaRPr lang="hr-HR" dirty="0">
              <a:latin typeface="+mn-lt"/>
            </a:endParaRPr>
          </a:p>
          <a:p>
            <a:r>
              <a:rPr lang="hr-HR" dirty="0"/>
              <a:t>T</a:t>
            </a:r>
            <a:r>
              <a:rPr lang="en-US" dirty="0"/>
              <a:t>hey are similar to Croats, hospitable</a:t>
            </a:r>
            <a:endParaRPr lang="en-US" b="0" i="0" dirty="0">
              <a:effectLst/>
              <a:latin typeface="+mn-lt"/>
            </a:endParaRPr>
          </a:p>
          <a:p>
            <a:pPr marL="0" indent="0">
              <a:buNone/>
            </a:pPr>
            <a:endParaRPr lang="en-US" b="0" i="0" dirty="0">
              <a:effectLst/>
              <a:latin typeface="+mn-lt"/>
            </a:endParaRPr>
          </a:p>
          <a:p>
            <a:r>
              <a:rPr lang="en-US" dirty="0">
                <a:latin typeface="+mn-lt"/>
              </a:rPr>
              <a:t>M: I don’t know much about Bulgarian people, but I know that they </a:t>
            </a:r>
            <a:r>
              <a:rPr lang="hr-HR" dirty="0" err="1">
                <a:latin typeface="+mn-lt"/>
              </a:rPr>
              <a:t>really</a:t>
            </a:r>
            <a:r>
              <a:rPr lang="hr-HR" dirty="0">
                <a:latin typeface="+mn-lt"/>
              </a:rPr>
              <a:t> love </a:t>
            </a:r>
            <a:r>
              <a:rPr lang="hr-HR" dirty="0" err="1">
                <a:latin typeface="+mn-lt"/>
              </a:rPr>
              <a:t>their</a:t>
            </a:r>
            <a:r>
              <a:rPr lang="hr-HR" dirty="0">
                <a:latin typeface="+mn-lt"/>
              </a:rPr>
              <a:t> </a:t>
            </a:r>
            <a:r>
              <a:rPr lang="en-US" dirty="0">
                <a:latin typeface="+mn-lt"/>
              </a:rPr>
              <a:t>country</a:t>
            </a:r>
            <a:r>
              <a:rPr lang="hr-HR" dirty="0">
                <a:latin typeface="+mn-lt"/>
              </a:rPr>
              <a:t> music </a:t>
            </a:r>
            <a:r>
              <a:rPr lang="hr-HR" dirty="0" err="1">
                <a:latin typeface="+mn-lt"/>
              </a:rPr>
              <a:t>and</a:t>
            </a:r>
            <a:r>
              <a:rPr lang="hr-HR" dirty="0">
                <a:latin typeface="+mn-lt"/>
              </a:rPr>
              <a:t> </a:t>
            </a:r>
            <a:r>
              <a:rPr lang="hr-HR" dirty="0" err="1">
                <a:latin typeface="+mn-lt"/>
              </a:rPr>
              <a:t>dances</a:t>
            </a:r>
            <a:r>
              <a:rPr lang="hr-HR" dirty="0">
                <a:latin typeface="+mn-lt"/>
              </a:rPr>
              <a:t>.</a:t>
            </a:r>
          </a:p>
          <a:p>
            <a:endParaRPr lang="hr-HR" dirty="0">
              <a:latin typeface="+mn-lt"/>
            </a:endParaRPr>
          </a:p>
          <a:p>
            <a:r>
              <a:rPr lang="hr-HR" dirty="0">
                <a:latin typeface="+mn-lt"/>
              </a:rPr>
              <a:t>F: </a:t>
            </a:r>
            <a:r>
              <a:rPr lang="en-US" dirty="0">
                <a:latin typeface="+mn-lt"/>
              </a:rPr>
              <a:t>They love preparing traditional dishes </a:t>
            </a:r>
            <a:r>
              <a:rPr lang="hr-HR" dirty="0" err="1">
                <a:latin typeface="+mn-lt"/>
              </a:rPr>
              <a:t>such</a:t>
            </a:r>
            <a:r>
              <a:rPr lang="en-US" dirty="0">
                <a:latin typeface="+mn-lt"/>
              </a:rPr>
              <a:t> as </a:t>
            </a:r>
            <a:r>
              <a:rPr lang="en-US" dirty="0" err="1">
                <a:latin typeface="+mn-lt"/>
              </a:rPr>
              <a:t>banica</a:t>
            </a:r>
            <a:r>
              <a:rPr lang="en-US" dirty="0">
                <a:latin typeface="+mn-lt"/>
              </a:rPr>
              <a:t> and </a:t>
            </a:r>
            <a:r>
              <a:rPr lang="en-US" dirty="0" err="1">
                <a:latin typeface="+mn-lt"/>
              </a:rPr>
              <a:t>musaka</a:t>
            </a:r>
            <a:r>
              <a:rPr lang="en-US" dirty="0">
                <a:latin typeface="+mn-lt"/>
              </a:rPr>
              <a:t>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F061BA4F-9283-4D3C-AE95-296A037CC5AE}"/>
              </a:ext>
            </a:extLst>
          </p:cNvPr>
          <p:cNvSpPr txBox="1"/>
          <p:nvPr/>
        </p:nvSpPr>
        <p:spPr>
          <a:xfrm>
            <a:off x="713064" y="424934"/>
            <a:ext cx="195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>
                <a:solidFill>
                  <a:schemeClr val="tx1"/>
                </a:solidFill>
              </a:rPr>
              <a:t>Bulgaria</a:t>
            </a:r>
            <a:endParaRPr lang="hr-HR" sz="3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1C13607-B5A5-42B5-87DD-4974B33C1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082" y="1996580"/>
            <a:ext cx="2628097" cy="17488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5B32F4A-2F4F-47F4-B3FA-9FDA15E1D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771" y="5468511"/>
            <a:ext cx="1686526" cy="126489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43D32A8-64FB-4FD1-95A4-6AA6D28F6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8297" y="3843181"/>
            <a:ext cx="2718013" cy="181038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/>
          <a:srcRect l="15371" r="20395" b="44509"/>
          <a:stretch/>
        </p:blipFill>
        <p:spPr>
          <a:xfrm>
            <a:off x="10226179" y="275145"/>
            <a:ext cx="1432421" cy="107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1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F900690-0A59-4374-A3CB-62DD68E1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30" y="1088700"/>
            <a:ext cx="9404723" cy="1081461"/>
          </a:xfrm>
        </p:spPr>
        <p:txBody>
          <a:bodyPr/>
          <a:lstStyle/>
          <a:p>
            <a:r>
              <a:rPr lang="hr-HR" sz="4400" b="1" dirty="0" err="1">
                <a:solidFill>
                  <a:schemeClr val="tx1"/>
                </a:solidFill>
              </a:rPr>
              <a:t>What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is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the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typical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Bulgarian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like</a:t>
            </a:r>
            <a:r>
              <a:rPr lang="hr-HR" sz="4400" b="1" dirty="0">
                <a:solidFill>
                  <a:schemeClr val="tx1"/>
                </a:solidFill>
              </a:rPr>
              <a:t>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862DDE7-F86C-44DD-A4BC-CD8EEAE0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0084" y="2069870"/>
            <a:ext cx="7771508" cy="4705004"/>
          </a:xfrm>
        </p:spPr>
        <p:txBody>
          <a:bodyPr>
            <a:normAutofit/>
          </a:bodyPr>
          <a:lstStyle/>
          <a:p>
            <a:r>
              <a:rPr lang="hr-HR" dirty="0"/>
              <a:t>M: </a:t>
            </a:r>
            <a:r>
              <a:rPr lang="en-US" dirty="0"/>
              <a:t>I’ve heard that Bulgarians like lightness and not the darkness.</a:t>
            </a:r>
            <a:r>
              <a:rPr lang="hr-HR" dirty="0"/>
              <a:t> </a:t>
            </a:r>
            <a:r>
              <a:rPr lang="en-US" dirty="0"/>
              <a:t>That’s why all Bulgarians, if they are able, they leave the light on.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F: </a:t>
            </a:r>
            <a:r>
              <a:rPr lang="en-US" dirty="0"/>
              <a:t>My personal opinion is that Bulgarians are unsociable. Bulgarians </a:t>
            </a:r>
            <a:r>
              <a:rPr lang="hr-HR" dirty="0"/>
              <a:t>are </a:t>
            </a:r>
            <a:r>
              <a:rPr lang="en-US" dirty="0"/>
              <a:t>known for agriculture, especially farming</a:t>
            </a:r>
            <a:r>
              <a:rPr lang="hr-HR" dirty="0"/>
              <a:t>.</a:t>
            </a:r>
          </a:p>
          <a:p>
            <a:endParaRPr lang="hr-HR" dirty="0"/>
          </a:p>
          <a:p>
            <a:r>
              <a:rPr lang="hr-HR" dirty="0"/>
              <a:t>I </a:t>
            </a:r>
            <a:r>
              <a:rPr lang="en-US" dirty="0"/>
              <a:t>think Bulgarians are generous</a:t>
            </a:r>
            <a:r>
              <a:rPr lang="hr-HR" dirty="0"/>
              <a:t>.</a:t>
            </a:r>
          </a:p>
          <a:p>
            <a:r>
              <a:rPr lang="hr-HR" dirty="0"/>
              <a:t>T</a:t>
            </a:r>
            <a:r>
              <a:rPr lang="en-US" dirty="0"/>
              <a:t>hey look like a happy nation</a:t>
            </a:r>
            <a:r>
              <a:rPr lang="hr-HR" dirty="0"/>
              <a:t>.</a:t>
            </a:r>
          </a:p>
          <a:p>
            <a:r>
              <a:rPr lang="en-US" dirty="0"/>
              <a:t>I don't know much, but I heard that they are really </a:t>
            </a:r>
            <a:r>
              <a:rPr lang="en-US" dirty="0" err="1"/>
              <a:t>diligen</a:t>
            </a:r>
            <a:r>
              <a:rPr lang="hr-HR" dirty="0"/>
              <a:t>t.</a:t>
            </a:r>
            <a:endParaRPr lang="en-US" dirty="0"/>
          </a:p>
          <a:p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2203B90-FE6D-4B40-8184-B2267A1DE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83" y="245867"/>
            <a:ext cx="2115495" cy="85961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0700" y="245867"/>
            <a:ext cx="1432684" cy="107298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14056" t="13722" r="9920" b="13206"/>
          <a:stretch/>
        </p:blipFill>
        <p:spPr>
          <a:xfrm>
            <a:off x="7957097" y="2046103"/>
            <a:ext cx="1907785" cy="137730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t="37932" b="17886"/>
          <a:stretch/>
        </p:blipFill>
        <p:spPr>
          <a:xfrm>
            <a:off x="8061592" y="3848794"/>
            <a:ext cx="2823438" cy="124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69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6DD54D-AB47-40AA-BD64-C21F0362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056725"/>
            <a:ext cx="9404723" cy="830798"/>
          </a:xfrm>
        </p:spPr>
        <p:txBody>
          <a:bodyPr/>
          <a:lstStyle/>
          <a:p>
            <a:r>
              <a:rPr lang="hr-HR" sz="4400" b="1" dirty="0" err="1">
                <a:solidFill>
                  <a:schemeClr val="tx1"/>
                </a:solidFill>
              </a:rPr>
              <a:t>What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is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average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Romanian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like</a:t>
            </a:r>
            <a:r>
              <a:rPr lang="hr-HR" sz="4400" b="1" dirty="0">
                <a:solidFill>
                  <a:schemeClr val="tx1"/>
                </a:solidFill>
              </a:rPr>
              <a:t>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289444-5206-4056-8B0D-39E4A3EA0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22" y="1961387"/>
            <a:ext cx="7634178" cy="4735745"/>
          </a:xfrm>
        </p:spPr>
        <p:txBody>
          <a:bodyPr>
            <a:normAutofit lnSpcReduction="10000"/>
          </a:bodyPr>
          <a:lstStyle/>
          <a:p>
            <a:r>
              <a:rPr lang="hr-HR" dirty="0" err="1"/>
              <a:t>Romanian</a:t>
            </a:r>
            <a:r>
              <a:rPr lang="hr-HR" dirty="0"/>
              <a:t> </a:t>
            </a:r>
            <a:r>
              <a:rPr lang="hr-HR" dirty="0" err="1"/>
              <a:t>people</a:t>
            </a:r>
            <a:r>
              <a:rPr lang="hr-HR" dirty="0"/>
              <a:t> are </a:t>
            </a:r>
            <a:r>
              <a:rPr lang="en-US" dirty="0"/>
              <a:t>positive, </a:t>
            </a:r>
            <a:r>
              <a:rPr lang="hr-HR" dirty="0" err="1"/>
              <a:t>very</a:t>
            </a:r>
            <a:r>
              <a:rPr lang="hr-HR" dirty="0"/>
              <a:t> </a:t>
            </a:r>
            <a:r>
              <a:rPr lang="hr-HR" dirty="0" err="1"/>
              <a:t>hospitable</a:t>
            </a:r>
            <a:r>
              <a:rPr lang="hr-HR" dirty="0"/>
              <a:t>/</a:t>
            </a:r>
            <a:r>
              <a:rPr lang="hr-HR" dirty="0" err="1"/>
              <a:t>welcoming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en-US" dirty="0"/>
              <a:t> polite</a:t>
            </a:r>
            <a:endParaRPr lang="hr-HR" dirty="0"/>
          </a:p>
          <a:p>
            <a:r>
              <a:rPr lang="hr-HR" dirty="0"/>
              <a:t>A</a:t>
            </a:r>
            <a:r>
              <a:rPr lang="en-US" dirty="0"/>
              <a:t> little freaky and cheerful</a:t>
            </a:r>
            <a:r>
              <a:rPr lang="hr-HR" dirty="0"/>
              <a:t> </a:t>
            </a:r>
          </a:p>
          <a:p>
            <a:r>
              <a:rPr lang="hr-HR" dirty="0" err="1"/>
              <a:t>They</a:t>
            </a:r>
            <a:r>
              <a:rPr lang="hr-HR" dirty="0"/>
              <a:t> </a:t>
            </a:r>
            <a:r>
              <a:rPr lang="hr-HR" dirty="0" err="1"/>
              <a:t>like</a:t>
            </a:r>
            <a:r>
              <a:rPr lang="hr-HR" dirty="0"/>
              <a:t> </a:t>
            </a:r>
            <a:r>
              <a:rPr lang="hr-HR" dirty="0" err="1"/>
              <a:t>drinking</a:t>
            </a:r>
            <a:r>
              <a:rPr lang="hr-HR" dirty="0"/>
              <a:t> </a:t>
            </a:r>
            <a:r>
              <a:rPr lang="hr-HR" dirty="0" err="1"/>
              <a:t>wine</a:t>
            </a:r>
            <a:endParaRPr lang="hr-HR" dirty="0"/>
          </a:p>
          <a:p>
            <a:r>
              <a:rPr lang="hr-HR" dirty="0"/>
              <a:t>T</a:t>
            </a:r>
            <a:r>
              <a:rPr lang="en-US" dirty="0" err="1"/>
              <a:t>alented</a:t>
            </a:r>
            <a:r>
              <a:rPr lang="en-US" dirty="0"/>
              <a:t> athletes</a:t>
            </a:r>
            <a:endParaRPr lang="hr-HR" dirty="0"/>
          </a:p>
          <a:p>
            <a:r>
              <a:rPr lang="hr-HR" dirty="0"/>
              <a:t>R</a:t>
            </a:r>
            <a:r>
              <a:rPr lang="en-US" dirty="0" err="1"/>
              <a:t>eligion</a:t>
            </a:r>
            <a:r>
              <a:rPr lang="en-US" dirty="0"/>
              <a:t> is very important to them</a:t>
            </a:r>
            <a:endParaRPr lang="hr-HR" dirty="0"/>
          </a:p>
          <a:p>
            <a:endParaRPr lang="hr-HR" dirty="0"/>
          </a:p>
          <a:p>
            <a:r>
              <a:rPr lang="hr-HR" dirty="0"/>
              <a:t>M: </a:t>
            </a:r>
            <a:r>
              <a:rPr lang="hr-HR" dirty="0" err="1"/>
              <a:t>Romanian</a:t>
            </a:r>
            <a:r>
              <a:rPr lang="hr-HR" dirty="0"/>
              <a:t> </a:t>
            </a:r>
            <a:r>
              <a:rPr lang="hr-HR" dirty="0" err="1"/>
              <a:t>people</a:t>
            </a:r>
            <a:r>
              <a:rPr lang="hr-HR" dirty="0"/>
              <a:t> are </a:t>
            </a:r>
            <a:r>
              <a:rPr lang="hr-HR" dirty="0" err="1"/>
              <a:t>very</a:t>
            </a:r>
            <a:r>
              <a:rPr lang="hr-HR" dirty="0"/>
              <a:t> </a:t>
            </a:r>
            <a:r>
              <a:rPr lang="hr-HR" dirty="0" err="1"/>
              <a:t>simular</a:t>
            </a:r>
            <a:r>
              <a:rPr lang="hr-HR" dirty="0"/>
              <a:t> to </a:t>
            </a:r>
            <a:r>
              <a:rPr lang="hr-HR" dirty="0" err="1"/>
              <a:t>Bulagarian</a:t>
            </a:r>
            <a:r>
              <a:rPr lang="hr-HR" dirty="0"/>
              <a:t> </a:t>
            </a:r>
            <a:r>
              <a:rPr lang="hr-HR" dirty="0" err="1"/>
              <a:t>people</a:t>
            </a:r>
            <a:r>
              <a:rPr lang="hr-HR" dirty="0"/>
              <a:t>.</a:t>
            </a:r>
          </a:p>
          <a:p>
            <a:pPr marL="0" indent="0">
              <a:buNone/>
            </a:pPr>
            <a:r>
              <a:rPr lang="hr-HR" dirty="0"/>
              <a:t>	</a:t>
            </a:r>
          </a:p>
          <a:p>
            <a:r>
              <a:rPr lang="hr-HR" dirty="0"/>
              <a:t>F: </a:t>
            </a:r>
            <a:r>
              <a:rPr lang="hr-HR" dirty="0" err="1"/>
              <a:t>Every</a:t>
            </a:r>
            <a:r>
              <a:rPr lang="hr-HR" dirty="0"/>
              <a:t> </a:t>
            </a:r>
            <a:r>
              <a:rPr lang="hr-HR" dirty="0" err="1"/>
              <a:t>Romanian</a:t>
            </a:r>
            <a:r>
              <a:rPr lang="hr-HR" dirty="0"/>
              <a:t> </a:t>
            </a:r>
            <a:r>
              <a:rPr lang="hr-HR" dirty="0" err="1"/>
              <a:t>women</a:t>
            </a:r>
            <a:r>
              <a:rPr lang="hr-HR" dirty="0"/>
              <a:t> </a:t>
            </a:r>
            <a:r>
              <a:rPr lang="hr-HR" dirty="0" err="1"/>
              <a:t>really</a:t>
            </a:r>
            <a:r>
              <a:rPr lang="hr-HR" dirty="0"/>
              <a:t>, </a:t>
            </a:r>
            <a:r>
              <a:rPr lang="hr-HR" dirty="0" err="1"/>
              <a:t>really</a:t>
            </a:r>
            <a:r>
              <a:rPr lang="hr-HR" dirty="0"/>
              <a:t> </a:t>
            </a:r>
            <a:r>
              <a:rPr lang="hr-HR" dirty="0" err="1"/>
              <a:t>likes</a:t>
            </a:r>
            <a:r>
              <a:rPr lang="hr-HR" dirty="0"/>
              <a:t> </a:t>
            </a:r>
            <a:r>
              <a:rPr lang="hr-HR" dirty="0" err="1"/>
              <a:t>making</a:t>
            </a:r>
            <a:r>
              <a:rPr lang="hr-HR" dirty="0"/>
              <a:t> </a:t>
            </a:r>
            <a:r>
              <a:rPr lang="hr-HR" dirty="0" err="1"/>
              <a:t>dishes</a:t>
            </a:r>
            <a:r>
              <a:rPr lang="hr-HR" dirty="0"/>
              <a:t>.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F93151A-D1A9-41BC-9CEB-FF75EFFEE0BD}"/>
              </a:ext>
            </a:extLst>
          </p:cNvPr>
          <p:cNvSpPr txBox="1"/>
          <p:nvPr/>
        </p:nvSpPr>
        <p:spPr>
          <a:xfrm>
            <a:off x="468962" y="317213"/>
            <a:ext cx="1997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/>
              <a:t>Romania</a:t>
            </a:r>
            <a:endParaRPr lang="hr-HR" sz="3200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C7A2653C-58CE-49FA-B629-3E396907C0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28"/>
          <a:stretch/>
        </p:blipFill>
        <p:spPr>
          <a:xfrm>
            <a:off x="8525933" y="2187271"/>
            <a:ext cx="1239302" cy="1542481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53F60B0-BC8A-45F9-9F03-CA21EB5FC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3234" y="513888"/>
            <a:ext cx="1250040" cy="108025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E66F12EE-F116-49A2-97F6-103B8F66B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796" y="4329259"/>
            <a:ext cx="2754514" cy="2063226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400" y="2088421"/>
            <a:ext cx="1359959" cy="203993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/>
          <a:srcRect b="21935"/>
          <a:stretch/>
        </p:blipFill>
        <p:spPr>
          <a:xfrm>
            <a:off x="10049853" y="2156332"/>
            <a:ext cx="1776242" cy="160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48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6DD54D-AB47-40AA-BD64-C21F03624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1" y="1056725"/>
            <a:ext cx="9554586" cy="830798"/>
          </a:xfrm>
        </p:spPr>
        <p:txBody>
          <a:bodyPr/>
          <a:lstStyle/>
          <a:p>
            <a:r>
              <a:rPr lang="hr-HR" sz="4400" b="1" dirty="0" err="1">
                <a:solidFill>
                  <a:schemeClr val="tx1"/>
                </a:solidFill>
              </a:rPr>
              <a:t>What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is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the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typical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Romanian</a:t>
            </a:r>
            <a:r>
              <a:rPr lang="hr-HR" sz="4400" b="1" dirty="0">
                <a:solidFill>
                  <a:schemeClr val="tx1"/>
                </a:solidFill>
              </a:rPr>
              <a:t> </a:t>
            </a:r>
            <a:r>
              <a:rPr lang="hr-HR" sz="4400" b="1" dirty="0" err="1">
                <a:solidFill>
                  <a:schemeClr val="tx1"/>
                </a:solidFill>
              </a:rPr>
              <a:t>like</a:t>
            </a:r>
            <a:r>
              <a:rPr lang="hr-HR" sz="4400" b="1" dirty="0">
                <a:solidFill>
                  <a:schemeClr val="tx1"/>
                </a:solidFill>
              </a:rPr>
              <a:t>?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0289444-5206-4056-8B0D-39E4A3EA0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62" y="1920448"/>
            <a:ext cx="6760528" cy="4455947"/>
          </a:xfrm>
        </p:spPr>
        <p:txBody>
          <a:bodyPr>
            <a:normAutofit/>
          </a:bodyPr>
          <a:lstStyle/>
          <a:p>
            <a:r>
              <a:rPr lang="en-US" dirty="0"/>
              <a:t>I know almost nothing, but my first association would be </a:t>
            </a:r>
            <a:r>
              <a:rPr lang="hr-HR" dirty="0"/>
              <a:t>C</a:t>
            </a:r>
            <a:r>
              <a:rPr lang="en-US" dirty="0" err="1"/>
              <a:t>ount</a:t>
            </a:r>
            <a:r>
              <a:rPr lang="en-US" dirty="0"/>
              <a:t> Dracula and vampires</a:t>
            </a:r>
            <a:r>
              <a:rPr lang="hr-HR" dirty="0"/>
              <a:t>.</a:t>
            </a:r>
          </a:p>
          <a:p>
            <a:r>
              <a:rPr lang="hr-HR" dirty="0"/>
              <a:t>T</a:t>
            </a:r>
            <a:r>
              <a:rPr lang="en-US" dirty="0"/>
              <a:t>hey are similar to Croats, most of them have dark hair and dark eyes</a:t>
            </a:r>
            <a:endParaRPr lang="hr-HR" dirty="0"/>
          </a:p>
          <a:p>
            <a:endParaRPr lang="hr-HR" dirty="0"/>
          </a:p>
          <a:p>
            <a:r>
              <a:rPr lang="hr-HR" dirty="0"/>
              <a:t>M: </a:t>
            </a:r>
            <a:r>
              <a:rPr lang="en-US" dirty="0"/>
              <a:t>I’ve heard that Romania is poor country, but I can’t confirm that. I read that Romanians have garlic hanged in their home to protect themselves from vampires.</a:t>
            </a:r>
          </a:p>
          <a:p>
            <a:r>
              <a:rPr lang="hr-HR" dirty="0"/>
              <a:t>F: </a:t>
            </a:r>
            <a:r>
              <a:rPr lang="en-US" dirty="0"/>
              <a:t>Typical Romanians are mean. I’ve heard somewhere that they like to steal, 	especially, taxi drivers.</a:t>
            </a: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4F93151A-D1A9-41BC-9CEB-FF75EFFEE0BD}"/>
              </a:ext>
            </a:extLst>
          </p:cNvPr>
          <p:cNvSpPr txBox="1"/>
          <p:nvPr/>
        </p:nvSpPr>
        <p:spPr>
          <a:xfrm>
            <a:off x="468962" y="317213"/>
            <a:ext cx="1997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dirty="0" err="1"/>
              <a:t>Romania</a:t>
            </a:r>
            <a:endParaRPr lang="hr-HR" sz="3200" b="1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853F60B0-BC8A-45F9-9F03-CA21EB5F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609" y="513888"/>
            <a:ext cx="1250040" cy="108025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8834" y="1887523"/>
            <a:ext cx="2495550" cy="18288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4"/>
          <a:srcRect l="14780" r="14202"/>
          <a:stretch/>
        </p:blipFill>
        <p:spPr>
          <a:xfrm>
            <a:off x="7334025" y="1825537"/>
            <a:ext cx="1255597" cy="1222764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490" y="3749248"/>
            <a:ext cx="2235293" cy="1490923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6"/>
          <a:srcRect l="9999" t="36453" r="9200" b="32347"/>
          <a:stretch/>
        </p:blipFill>
        <p:spPr>
          <a:xfrm>
            <a:off x="7303348" y="5639795"/>
            <a:ext cx="2572547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24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56437A-A066-43AB-BBB5-0CFED59EF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PICTURES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35910FF-CCB8-4F8E-A15C-90376807F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003" y="2056092"/>
            <a:ext cx="11501306" cy="4200245"/>
          </a:xfrm>
        </p:spPr>
        <p:txBody>
          <a:bodyPr>
            <a:normAutofit/>
          </a:bodyPr>
          <a:lstStyle/>
          <a:p>
            <a:r>
              <a:rPr lang="hr-HR" sz="1100" dirty="0">
                <a:hlinkClick r:id="rId2"/>
              </a:rPr>
              <a:t>https://www.coe.int/documents/11046033/0/bulgaria-flag-870.jpg/c4e994b8-4a7a-e807-67df-5c093b307a18</a:t>
            </a:r>
            <a:endParaRPr lang="hr-HR" sz="1100" dirty="0"/>
          </a:p>
          <a:p>
            <a:r>
              <a:rPr lang="hr-HR" sz="1100" dirty="0">
                <a:hlinkClick r:id="rId3"/>
              </a:rPr>
              <a:t>https://external-preview.redd.it/xgiWMX8HG4cWtVNbnJECXufxM89q-AVyW4DPYJvq2Es.jpg?width=640&amp;crop=smart&amp;auto=webp&amp;s=9d9a200ceac35fcfa97a207e60e5127de7f211fb</a:t>
            </a:r>
            <a:endParaRPr lang="hr-HR" sz="1100" dirty="0"/>
          </a:p>
          <a:p>
            <a:r>
              <a:rPr lang="hr-HR" sz="1100" dirty="0">
                <a:hlinkClick r:id="rId4"/>
              </a:rPr>
              <a:t>https://podravkaiovariations.azureedge.net/bf51fa74-6389-11eb-8bb9-0242ac120058/v/f2b1f6a6-64bc-11eb-b6c2-0242ac130010/1024x768-f2b21802-64bc-11eb-a115-0242ac130010.webp</a:t>
            </a:r>
            <a:endParaRPr lang="hr-HR" sz="1100" dirty="0"/>
          </a:p>
          <a:p>
            <a:r>
              <a:rPr lang="hr-HR" sz="1100" dirty="0">
                <a:hlinkClick r:id="rId5"/>
              </a:rPr>
              <a:t>https://i.public-welfare.com/img/novosti-i-obshestvo/40/bolgarskij-narodnij-tanec-i-ego-osobennosti-2.jpg</a:t>
            </a:r>
            <a:endParaRPr lang="hr-HR" sz="1100" dirty="0"/>
          </a:p>
          <a:p>
            <a:r>
              <a:rPr lang="hr-HR" sz="1100" dirty="0">
                <a:hlinkClick r:id="rId6"/>
              </a:rPr>
              <a:t>https://encrypted-tbn0.gstatic.com/images?q=tbn:ANd9GcTpnKTfvno4f1UofZhkJ9VwA2rw3NXJfJF_GMot53oX4xcwttF8jABf22VhGbZPz-SpXts&amp;usqp=CAU</a:t>
            </a:r>
            <a:endParaRPr lang="hr-HR" sz="1100" dirty="0"/>
          </a:p>
          <a:p>
            <a:r>
              <a:rPr lang="hr-HR" sz="1100" dirty="0">
                <a:hlinkClick r:id="rId7"/>
              </a:rPr>
              <a:t>https://static.jutarnji.hr/images/slike/2020/06/04/k_7822403_640.jpg</a:t>
            </a:r>
            <a:endParaRPr lang="hr-HR" sz="1100" dirty="0"/>
          </a:p>
          <a:p>
            <a:r>
              <a:rPr lang="hr-HR" sz="1100" dirty="0">
                <a:hlinkClick r:id="rId8"/>
              </a:rPr>
              <a:t>https://geek.hr/e-kako/wp-content/uploads/sites/34/2011/03/kako-el-zarulja-daje-svjetlost.jpg</a:t>
            </a:r>
            <a:endParaRPr lang="hr-HR" sz="1100" dirty="0"/>
          </a:p>
          <a:p>
            <a:r>
              <a:rPr lang="hr-HR" sz="1100" dirty="0">
                <a:hlinkClick r:id="rId9"/>
              </a:rPr>
              <a:t>http://archive.6yka.com/upload/images/Oktobar%202012/Annex%20-%20Lugosi%20Bela%20Mark%20of%20the%20Vampire_02.jpg</a:t>
            </a:r>
            <a:endParaRPr lang="hr-HR" sz="1100" dirty="0"/>
          </a:p>
          <a:p>
            <a:r>
              <a:rPr lang="hr-HR" sz="1100" dirty="0">
                <a:hlinkClick r:id="rId10"/>
              </a:rPr>
              <a:t>https://image.dnevnik.hr/media/images/1024xX/Feb2018/61465047.jpg</a:t>
            </a:r>
            <a:endParaRPr lang="hr-HR" sz="1100" dirty="0"/>
          </a:p>
          <a:p>
            <a:r>
              <a:rPr lang="hr-HR" sz="1100" dirty="0">
                <a:hlinkClick r:id="rId11"/>
              </a:rPr>
              <a:t>https://upload.wikimedia.org/wikipedia/commons/0/03/TAXI.jpg</a:t>
            </a:r>
            <a:endParaRPr lang="hr-HR" sz="1100" dirty="0"/>
          </a:p>
          <a:p>
            <a:r>
              <a:rPr lang="hr-HR" sz="1100" dirty="0">
                <a:hlinkClick r:id="rId12"/>
              </a:rPr>
              <a:t>https://i.pinimg.com/236x/7c/cc/00/7ccc004bb7e872a6bd6b644295a6c7a3.jpg</a:t>
            </a:r>
            <a:endParaRPr lang="hr-HR" sz="1100" dirty="0"/>
          </a:p>
          <a:p>
            <a:r>
              <a:rPr lang="hr-HR" sz="1100" dirty="0">
                <a:hlinkClick r:id="rId13"/>
              </a:rPr>
              <a:t>https://upload.wikimedia.org/wikipedia/commons/f/fb/Holy_Trinity_Cathedral_-_Arad_-3.jpg</a:t>
            </a:r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pPr marL="0" indent="0">
              <a:buNone/>
            </a:pPr>
            <a:endParaRPr lang="hr-HR" sz="1100" dirty="0"/>
          </a:p>
          <a:p>
            <a:endParaRPr lang="hr-HR" sz="1100" dirty="0"/>
          </a:p>
          <a:p>
            <a:endParaRPr lang="hr-HR" sz="1100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242258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102</TotalTime>
  <Words>576</Words>
  <Application>Microsoft Office PowerPoint</Application>
  <PresentationFormat>Široki zaslon</PresentationFormat>
  <Paragraphs>63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Ion</vt:lpstr>
      <vt:lpstr>Stereotypes about Bulgarians and Romanians from the Croatian perspective</vt:lpstr>
      <vt:lpstr>What is average Bulgarian like?</vt:lpstr>
      <vt:lpstr>What is the typical Bulgarian like?</vt:lpstr>
      <vt:lpstr>What is average Romanian like?</vt:lpstr>
      <vt:lpstr>What is the typical Romanian like?</vt:lpstr>
      <vt:lpstr>PICTURES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Stereotypes about Bulgarians and Romanians from Croatian perspective</dc:title>
  <dc:creator>Učenici</dc:creator>
  <cp:lastModifiedBy>Ana Serenčeš</cp:lastModifiedBy>
  <cp:revision>17</cp:revision>
  <dcterms:created xsi:type="dcterms:W3CDTF">2022-03-15T11:52:24Z</dcterms:created>
  <dcterms:modified xsi:type="dcterms:W3CDTF">2022-03-20T09:27:45Z</dcterms:modified>
</cp:coreProperties>
</file>