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80A2E8-F7C1-4D6F-9A57-C43243136985}" type="datetimeFigureOut">
              <a:rPr lang="en-GB" smtClean="0"/>
              <a:t>17/03/2022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00EDE3-81DA-4E57-9FC6-FF60598C670C}" type="slidenum">
              <a:rPr lang="en-GB" smtClean="0"/>
              <a:t>‹#›</a:t>
            </a:fld>
            <a:endParaRPr lang="en-GB"/>
          </a:p>
        </p:txBody>
      </p:sp>
    </p:spTree>
    <p:extLst>
      <p:ext uri="{BB962C8B-B14F-4D97-AF65-F5344CB8AC3E}">
        <p14:creationId xmlns:p14="http://schemas.microsoft.com/office/powerpoint/2010/main" val="1545553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80A2E8-F7C1-4D6F-9A57-C43243136985}" type="datetimeFigureOut">
              <a:rPr lang="en-GB" smtClean="0"/>
              <a:t>17/03/2022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00EDE3-81DA-4E57-9FC6-FF60598C670C}" type="slidenum">
              <a:rPr lang="en-GB" smtClean="0"/>
              <a:t>‹#›</a:t>
            </a:fld>
            <a:endParaRPr lang="en-GB"/>
          </a:p>
        </p:txBody>
      </p:sp>
    </p:spTree>
    <p:extLst>
      <p:ext uri="{BB962C8B-B14F-4D97-AF65-F5344CB8AC3E}">
        <p14:creationId xmlns:p14="http://schemas.microsoft.com/office/powerpoint/2010/main" val="94652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280A2E8-F7C1-4D6F-9A57-C43243136985}" type="datetimeFigureOut">
              <a:rPr lang="en-GB" smtClean="0"/>
              <a:t>17/03/2022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00EDE3-81DA-4E57-9FC6-FF60598C670C}" type="slidenum">
              <a:rPr lang="en-GB" smtClean="0"/>
              <a:t>‹#›</a:t>
            </a:fld>
            <a:endParaRPr lang="en-GB"/>
          </a:p>
        </p:txBody>
      </p:sp>
    </p:spTree>
    <p:extLst>
      <p:ext uri="{BB962C8B-B14F-4D97-AF65-F5344CB8AC3E}">
        <p14:creationId xmlns:p14="http://schemas.microsoft.com/office/powerpoint/2010/main" val="2788488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280A2E8-F7C1-4D6F-9A57-C43243136985}" type="datetimeFigureOut">
              <a:rPr lang="en-GB" smtClean="0"/>
              <a:t>17/03/2022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00EDE3-81DA-4E57-9FC6-FF60598C670C}"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7501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80A2E8-F7C1-4D6F-9A57-C43243136985}" type="datetimeFigureOut">
              <a:rPr lang="en-GB" smtClean="0"/>
              <a:t>17/03/2022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00EDE3-81DA-4E57-9FC6-FF60598C670C}" type="slidenum">
              <a:rPr lang="en-GB" smtClean="0"/>
              <a:t>‹#›</a:t>
            </a:fld>
            <a:endParaRPr lang="en-GB"/>
          </a:p>
        </p:txBody>
      </p:sp>
    </p:spTree>
    <p:extLst>
      <p:ext uri="{BB962C8B-B14F-4D97-AF65-F5344CB8AC3E}">
        <p14:creationId xmlns:p14="http://schemas.microsoft.com/office/powerpoint/2010/main" val="4087526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280A2E8-F7C1-4D6F-9A57-C43243136985}" type="datetimeFigureOut">
              <a:rPr lang="en-GB" smtClean="0"/>
              <a:t>17/03/2022</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00EDE3-81DA-4E57-9FC6-FF60598C670C}" type="slidenum">
              <a:rPr lang="en-GB" smtClean="0"/>
              <a:t>‹#›</a:t>
            </a:fld>
            <a:endParaRPr lang="en-GB"/>
          </a:p>
        </p:txBody>
      </p:sp>
    </p:spTree>
    <p:extLst>
      <p:ext uri="{BB962C8B-B14F-4D97-AF65-F5344CB8AC3E}">
        <p14:creationId xmlns:p14="http://schemas.microsoft.com/office/powerpoint/2010/main" val="1531535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280A2E8-F7C1-4D6F-9A57-C43243136985}" type="datetimeFigureOut">
              <a:rPr lang="en-GB" smtClean="0"/>
              <a:t>17/03/2022</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00EDE3-81DA-4E57-9FC6-FF60598C670C}" type="slidenum">
              <a:rPr lang="en-GB" smtClean="0"/>
              <a:t>‹#›</a:t>
            </a:fld>
            <a:endParaRPr lang="en-GB"/>
          </a:p>
        </p:txBody>
      </p:sp>
    </p:spTree>
    <p:extLst>
      <p:ext uri="{BB962C8B-B14F-4D97-AF65-F5344CB8AC3E}">
        <p14:creationId xmlns:p14="http://schemas.microsoft.com/office/powerpoint/2010/main" val="3148802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80A2E8-F7C1-4D6F-9A57-C43243136985}" type="datetimeFigureOut">
              <a:rPr lang="en-GB" smtClean="0"/>
              <a:t>17/03/2022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00EDE3-81DA-4E57-9FC6-FF60598C670C}" type="slidenum">
              <a:rPr lang="en-GB" smtClean="0"/>
              <a:t>‹#›</a:t>
            </a:fld>
            <a:endParaRPr lang="en-GB"/>
          </a:p>
        </p:txBody>
      </p:sp>
    </p:spTree>
    <p:extLst>
      <p:ext uri="{BB962C8B-B14F-4D97-AF65-F5344CB8AC3E}">
        <p14:creationId xmlns:p14="http://schemas.microsoft.com/office/powerpoint/2010/main" val="3074876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80A2E8-F7C1-4D6F-9A57-C43243136985}" type="datetimeFigureOut">
              <a:rPr lang="en-GB" smtClean="0"/>
              <a:t>17/03/2022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00EDE3-81DA-4E57-9FC6-FF60598C670C}" type="slidenum">
              <a:rPr lang="en-GB" smtClean="0"/>
              <a:t>‹#›</a:t>
            </a:fld>
            <a:endParaRPr lang="en-GB"/>
          </a:p>
        </p:txBody>
      </p:sp>
    </p:spTree>
    <p:extLst>
      <p:ext uri="{BB962C8B-B14F-4D97-AF65-F5344CB8AC3E}">
        <p14:creationId xmlns:p14="http://schemas.microsoft.com/office/powerpoint/2010/main" val="3166210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280A2E8-F7C1-4D6F-9A57-C43243136985}" type="datetimeFigureOut">
              <a:rPr lang="en-GB" smtClean="0"/>
              <a:t>17/03/2022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00EDE3-81DA-4E57-9FC6-FF60598C670C}" type="slidenum">
              <a:rPr lang="en-GB" smtClean="0"/>
              <a:t>‹#›</a:t>
            </a:fld>
            <a:endParaRPr lang="en-GB"/>
          </a:p>
        </p:txBody>
      </p:sp>
    </p:spTree>
    <p:extLst>
      <p:ext uri="{BB962C8B-B14F-4D97-AF65-F5344CB8AC3E}">
        <p14:creationId xmlns:p14="http://schemas.microsoft.com/office/powerpoint/2010/main" val="2971641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80A2E8-F7C1-4D6F-9A57-C43243136985}" type="datetimeFigureOut">
              <a:rPr lang="en-GB" smtClean="0"/>
              <a:t>17/03/2022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00EDE3-81DA-4E57-9FC6-FF60598C670C}" type="slidenum">
              <a:rPr lang="en-GB" smtClean="0"/>
              <a:t>‹#›</a:t>
            </a:fld>
            <a:endParaRPr lang="en-GB"/>
          </a:p>
        </p:txBody>
      </p:sp>
    </p:spTree>
    <p:extLst>
      <p:ext uri="{BB962C8B-B14F-4D97-AF65-F5344CB8AC3E}">
        <p14:creationId xmlns:p14="http://schemas.microsoft.com/office/powerpoint/2010/main" val="354162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80A2E8-F7C1-4D6F-9A57-C43243136985}" type="datetimeFigureOut">
              <a:rPr lang="en-GB" smtClean="0"/>
              <a:t>17/03/2022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00EDE3-81DA-4E57-9FC6-FF60598C670C}" type="slidenum">
              <a:rPr lang="en-GB" smtClean="0"/>
              <a:t>‹#›</a:t>
            </a:fld>
            <a:endParaRPr lang="en-GB"/>
          </a:p>
        </p:txBody>
      </p:sp>
    </p:spTree>
    <p:extLst>
      <p:ext uri="{BB962C8B-B14F-4D97-AF65-F5344CB8AC3E}">
        <p14:creationId xmlns:p14="http://schemas.microsoft.com/office/powerpoint/2010/main" val="483335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80A2E8-F7C1-4D6F-9A57-C43243136985}" type="datetimeFigureOut">
              <a:rPr lang="en-GB" smtClean="0"/>
              <a:t>17/03/2022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300EDE3-81DA-4E57-9FC6-FF60598C670C}" type="slidenum">
              <a:rPr lang="en-GB" smtClean="0"/>
              <a:t>‹#›</a:t>
            </a:fld>
            <a:endParaRPr lang="en-GB"/>
          </a:p>
        </p:txBody>
      </p:sp>
    </p:spTree>
    <p:extLst>
      <p:ext uri="{BB962C8B-B14F-4D97-AF65-F5344CB8AC3E}">
        <p14:creationId xmlns:p14="http://schemas.microsoft.com/office/powerpoint/2010/main" val="2398470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280A2E8-F7C1-4D6F-9A57-C43243136985}" type="datetimeFigureOut">
              <a:rPr lang="en-GB" smtClean="0"/>
              <a:t>17/03/2022</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E300EDE3-81DA-4E57-9FC6-FF60598C670C}" type="slidenum">
              <a:rPr lang="en-GB" smtClean="0"/>
              <a:t>‹#›</a:t>
            </a:fld>
            <a:endParaRPr lang="en-GB"/>
          </a:p>
        </p:txBody>
      </p:sp>
    </p:spTree>
    <p:extLst>
      <p:ext uri="{BB962C8B-B14F-4D97-AF65-F5344CB8AC3E}">
        <p14:creationId xmlns:p14="http://schemas.microsoft.com/office/powerpoint/2010/main" val="2662890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280A2E8-F7C1-4D6F-9A57-C43243136985}" type="datetimeFigureOut">
              <a:rPr lang="en-GB" smtClean="0"/>
              <a:t>17/03/2022</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E300EDE3-81DA-4E57-9FC6-FF60598C670C}" type="slidenum">
              <a:rPr lang="en-GB" smtClean="0"/>
              <a:t>‹#›</a:t>
            </a:fld>
            <a:endParaRPr lang="en-GB"/>
          </a:p>
        </p:txBody>
      </p:sp>
    </p:spTree>
    <p:extLst>
      <p:ext uri="{BB962C8B-B14F-4D97-AF65-F5344CB8AC3E}">
        <p14:creationId xmlns:p14="http://schemas.microsoft.com/office/powerpoint/2010/main" val="1981376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A280A2E8-F7C1-4D6F-9A57-C43243136985}" type="datetimeFigureOut">
              <a:rPr lang="en-GB" smtClean="0"/>
              <a:t>17/03/2022</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E300EDE3-81DA-4E57-9FC6-FF60598C670C}" type="slidenum">
              <a:rPr lang="en-GB" smtClean="0"/>
              <a:t>‹#›</a:t>
            </a:fld>
            <a:endParaRPr lang="en-GB"/>
          </a:p>
        </p:txBody>
      </p:sp>
    </p:spTree>
    <p:extLst>
      <p:ext uri="{BB962C8B-B14F-4D97-AF65-F5344CB8AC3E}">
        <p14:creationId xmlns:p14="http://schemas.microsoft.com/office/powerpoint/2010/main" val="3022600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80A2E8-F7C1-4D6F-9A57-C43243136985}" type="datetimeFigureOut">
              <a:rPr lang="en-GB" smtClean="0"/>
              <a:t>17/03/2022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00EDE3-81DA-4E57-9FC6-FF60598C670C}" type="slidenum">
              <a:rPr lang="en-GB" smtClean="0"/>
              <a:t>‹#›</a:t>
            </a:fld>
            <a:endParaRPr lang="en-GB"/>
          </a:p>
        </p:txBody>
      </p:sp>
    </p:spTree>
    <p:extLst>
      <p:ext uri="{BB962C8B-B14F-4D97-AF65-F5344CB8AC3E}">
        <p14:creationId xmlns:p14="http://schemas.microsoft.com/office/powerpoint/2010/main" val="189187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280A2E8-F7C1-4D6F-9A57-C43243136985}" type="datetimeFigureOut">
              <a:rPr lang="en-GB" smtClean="0"/>
              <a:t>17/03/2022</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300EDE3-81DA-4E57-9FC6-FF60598C670C}" type="slidenum">
              <a:rPr lang="en-GB" smtClean="0"/>
              <a:t>‹#›</a:t>
            </a:fld>
            <a:endParaRPr lang="en-GB"/>
          </a:p>
        </p:txBody>
      </p:sp>
    </p:spTree>
    <p:extLst>
      <p:ext uri="{BB962C8B-B14F-4D97-AF65-F5344CB8AC3E}">
        <p14:creationId xmlns:p14="http://schemas.microsoft.com/office/powerpoint/2010/main" val="19499284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zagreb.hr/"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5C84C-76DB-480A-8AA0-97E846B4C832}"/>
              </a:ext>
            </a:extLst>
          </p:cNvPr>
          <p:cNvSpPr>
            <a:spLocks noGrp="1"/>
          </p:cNvSpPr>
          <p:nvPr>
            <p:ph type="ctrTitle"/>
          </p:nvPr>
        </p:nvSpPr>
        <p:spPr/>
        <p:txBody>
          <a:bodyPr/>
          <a:lstStyle/>
          <a:p>
            <a:r>
              <a:rPr lang="hr-HR" dirty="0"/>
              <a:t>MY REGIONAL IDENTITY</a:t>
            </a:r>
            <a:endParaRPr lang="en-GB" dirty="0"/>
          </a:p>
        </p:txBody>
      </p:sp>
      <p:sp>
        <p:nvSpPr>
          <p:cNvPr id="3" name="Subtitle 2">
            <a:extLst>
              <a:ext uri="{FF2B5EF4-FFF2-40B4-BE49-F238E27FC236}">
                <a16:creationId xmlns:a16="http://schemas.microsoft.com/office/drawing/2014/main" id="{F3D08A69-D021-49AC-9B08-9A79343FA8A7}"/>
              </a:ext>
            </a:extLst>
          </p:cNvPr>
          <p:cNvSpPr>
            <a:spLocks noGrp="1"/>
          </p:cNvSpPr>
          <p:nvPr>
            <p:ph type="subTitle" idx="1"/>
          </p:nvPr>
        </p:nvSpPr>
        <p:spPr/>
        <p:txBody>
          <a:bodyPr/>
          <a:lstStyle/>
          <a:p>
            <a:r>
              <a:rPr lang="hr-HR" dirty="0"/>
              <a:t>F</a:t>
            </a:r>
            <a:r>
              <a:rPr lang="hr-HR" cap="none" dirty="0"/>
              <a:t>ran Radić</a:t>
            </a:r>
            <a:r>
              <a:rPr lang="hr-HR" dirty="0"/>
              <a:t>, 7.</a:t>
            </a:r>
            <a:r>
              <a:rPr lang="hr-HR" cap="none" dirty="0"/>
              <a:t>a</a:t>
            </a:r>
            <a:endParaRPr lang="en-GB" dirty="0"/>
          </a:p>
        </p:txBody>
      </p:sp>
    </p:spTree>
    <p:extLst>
      <p:ext uri="{BB962C8B-B14F-4D97-AF65-F5344CB8AC3E}">
        <p14:creationId xmlns:p14="http://schemas.microsoft.com/office/powerpoint/2010/main" val="32419770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86431-95D4-4825-B94A-09990084FB6D}"/>
              </a:ext>
            </a:extLst>
          </p:cNvPr>
          <p:cNvSpPr>
            <a:spLocks noGrp="1"/>
          </p:cNvSpPr>
          <p:nvPr>
            <p:ph type="title"/>
          </p:nvPr>
        </p:nvSpPr>
        <p:spPr>
          <a:xfrm>
            <a:off x="1178771" y="452762"/>
            <a:ext cx="9359004" cy="2618912"/>
          </a:xfrm>
        </p:spPr>
        <p:txBody>
          <a:bodyPr/>
          <a:lstStyle/>
          <a:p>
            <a:r>
              <a:rPr lang="en-GB" sz="3600" dirty="0"/>
              <a:t>To have prejudice about anything is very wrong! It is better to create our opinion about people, countries or things that we encounter in our life.</a:t>
            </a:r>
            <a:endParaRPr lang="en-GB" dirty="0"/>
          </a:p>
        </p:txBody>
      </p:sp>
      <p:sp>
        <p:nvSpPr>
          <p:cNvPr id="3" name="Content Placeholder 2">
            <a:extLst>
              <a:ext uri="{FF2B5EF4-FFF2-40B4-BE49-F238E27FC236}">
                <a16:creationId xmlns:a16="http://schemas.microsoft.com/office/drawing/2014/main" id="{0BED4343-DCEF-44EF-8731-8875CB8AB69C}"/>
              </a:ext>
            </a:extLst>
          </p:cNvPr>
          <p:cNvSpPr>
            <a:spLocks noGrp="1"/>
          </p:cNvSpPr>
          <p:nvPr>
            <p:ph idx="1"/>
          </p:nvPr>
        </p:nvSpPr>
        <p:spPr>
          <a:xfrm>
            <a:off x="1178771" y="452762"/>
            <a:ext cx="45719" cy="5795638"/>
          </a:xfrm>
        </p:spPr>
        <p:txBody>
          <a:bodyPr/>
          <a:lstStyle/>
          <a:p>
            <a:pPr lvl="3"/>
            <a:endParaRPr lang="hr-HR" dirty="0"/>
          </a:p>
          <a:p>
            <a:pPr lvl="3"/>
            <a:endParaRPr lang="hr-HR" dirty="0"/>
          </a:p>
          <a:p>
            <a:pPr lvl="3"/>
            <a:endParaRPr lang="en-GB" dirty="0"/>
          </a:p>
        </p:txBody>
      </p:sp>
      <p:sp>
        <p:nvSpPr>
          <p:cNvPr id="8" name="TextBox 7">
            <a:extLst>
              <a:ext uri="{FF2B5EF4-FFF2-40B4-BE49-F238E27FC236}">
                <a16:creationId xmlns:a16="http://schemas.microsoft.com/office/drawing/2014/main" id="{67A6E183-4EA9-445B-A727-2E1193CD8E4F}"/>
              </a:ext>
            </a:extLst>
          </p:cNvPr>
          <p:cNvSpPr txBox="1"/>
          <p:nvPr/>
        </p:nvSpPr>
        <p:spPr>
          <a:xfrm>
            <a:off x="1305017" y="3968318"/>
            <a:ext cx="8620218" cy="1323439"/>
          </a:xfrm>
          <a:prstGeom prst="rect">
            <a:avLst/>
          </a:prstGeom>
          <a:noFill/>
        </p:spPr>
        <p:txBody>
          <a:bodyPr wrap="square" rtlCol="0">
            <a:spAutoFit/>
          </a:bodyPr>
          <a:lstStyle/>
          <a:p>
            <a:r>
              <a:rPr lang="hr-HR" sz="4000" dirty="0"/>
              <a:t>Thank you for your attention! </a:t>
            </a:r>
            <a:r>
              <a:rPr lang="hr-HR" sz="4000" dirty="0">
                <a:sym typeface="Wingdings" panose="05000000000000000000" pitchFamily="2" charset="2"/>
              </a:rPr>
              <a:t></a:t>
            </a:r>
            <a:br>
              <a:rPr lang="hr-HR" sz="4000" dirty="0">
                <a:sym typeface="Wingdings" panose="05000000000000000000" pitchFamily="2" charset="2"/>
              </a:rPr>
            </a:br>
            <a:r>
              <a:rPr lang="ru-RU" sz="4000" dirty="0">
                <a:solidFill>
                  <a:schemeClr val="bg1"/>
                </a:solidFill>
              </a:rPr>
              <a:t>Благодаря за вниманието!</a:t>
            </a:r>
            <a:endParaRPr lang="en-GB" sz="4000" dirty="0"/>
          </a:p>
        </p:txBody>
      </p:sp>
    </p:spTree>
    <p:extLst>
      <p:ext uri="{BB962C8B-B14F-4D97-AF65-F5344CB8AC3E}">
        <p14:creationId xmlns:p14="http://schemas.microsoft.com/office/powerpoint/2010/main" val="16098404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C67F2-9D2C-472F-8B0C-1D3B1ADF51BE}"/>
              </a:ext>
            </a:extLst>
          </p:cNvPr>
          <p:cNvSpPr>
            <a:spLocks noGrp="1"/>
          </p:cNvSpPr>
          <p:nvPr>
            <p:ph type="title"/>
          </p:nvPr>
        </p:nvSpPr>
        <p:spPr>
          <a:xfrm>
            <a:off x="681622" y="166788"/>
            <a:ext cx="9404723" cy="1400530"/>
          </a:xfrm>
        </p:spPr>
        <p:txBody>
          <a:bodyPr/>
          <a:lstStyle/>
          <a:p>
            <a:pPr algn="ctr"/>
            <a:br>
              <a:rPr lang="hr-HR" sz="3600" b="1" dirty="0">
                <a:effectLst/>
                <a:latin typeface="Calibri" panose="020F0502020204030204" pitchFamily="34" charset="0"/>
                <a:ea typeface="Calibri" panose="020F0502020204030204" pitchFamily="34" charset="0"/>
                <a:cs typeface="Times New Roman" panose="02020603050405020304" pitchFamily="18" charset="0"/>
              </a:rPr>
            </a:br>
            <a:r>
              <a:rPr lang="hr-HR" sz="3600" b="1" dirty="0">
                <a:effectLst/>
                <a:latin typeface="Calibri" panose="020F0502020204030204" pitchFamily="34" charset="0"/>
                <a:ea typeface="Calibri" panose="020F0502020204030204" pitchFamily="34" charset="0"/>
                <a:cs typeface="Times New Roman" panose="02020603050405020304" pitchFamily="18" charset="0"/>
              </a:rPr>
              <a:t>What is my regional identity?</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pic>
        <p:nvPicPr>
          <p:cNvPr id="1026" name="Picture 2" descr="Odmor u Zagrebu">
            <a:extLst>
              <a:ext uri="{FF2B5EF4-FFF2-40B4-BE49-F238E27FC236}">
                <a16:creationId xmlns:a16="http://schemas.microsoft.com/office/drawing/2014/main" id="{C0B66742-9FB9-4062-BB41-A2B9B7DA8F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103" y="3657619"/>
            <a:ext cx="7927759" cy="268549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24EA6CA-0DB3-4B28-83FD-B376AE0F9103}"/>
              </a:ext>
            </a:extLst>
          </p:cNvPr>
          <p:cNvSpPr txBox="1"/>
          <p:nvPr/>
        </p:nvSpPr>
        <p:spPr>
          <a:xfrm>
            <a:off x="825623" y="2960677"/>
            <a:ext cx="8316157" cy="646331"/>
          </a:xfrm>
          <a:prstGeom prst="rect">
            <a:avLst/>
          </a:prstGeom>
          <a:noFill/>
        </p:spPr>
        <p:txBody>
          <a:bodyPr wrap="square">
            <a:spAutoFit/>
          </a:bodyPr>
          <a:lstStyle/>
          <a:p>
            <a:r>
              <a:rPr lang="hr-HR" sz="1800" dirty="0">
                <a:effectLst/>
                <a:latin typeface="Calibri" panose="020F0502020204030204" pitchFamily="34" charset="0"/>
                <a:ea typeface="Calibri" panose="020F0502020204030204" pitchFamily="34" charset="0"/>
                <a:cs typeface="Times New Roman" panose="02020603050405020304" pitchFamily="18" charset="0"/>
              </a:rPr>
              <a:t>I consider myself a citizen of Zagreb because I was born in Zagreb, and on my mother's side of the family I am the 6th generation born in Zagreb. </a:t>
            </a:r>
            <a:endParaRPr lang="en-GB" dirty="0"/>
          </a:p>
        </p:txBody>
      </p:sp>
      <p:sp>
        <p:nvSpPr>
          <p:cNvPr id="10" name="TextBox 9">
            <a:extLst>
              <a:ext uri="{FF2B5EF4-FFF2-40B4-BE49-F238E27FC236}">
                <a16:creationId xmlns:a16="http://schemas.microsoft.com/office/drawing/2014/main" id="{85344427-5ED5-4213-B01C-2B558ED39A19}"/>
              </a:ext>
            </a:extLst>
          </p:cNvPr>
          <p:cNvSpPr txBox="1"/>
          <p:nvPr/>
        </p:nvSpPr>
        <p:spPr>
          <a:xfrm>
            <a:off x="3322468" y="1508022"/>
            <a:ext cx="6354192" cy="923330"/>
          </a:xfrm>
          <a:prstGeom prst="rect">
            <a:avLst/>
          </a:prstGeom>
          <a:noFill/>
        </p:spPr>
        <p:txBody>
          <a:bodyPr wrap="square">
            <a:spAutoFit/>
          </a:bodyPr>
          <a:lstStyle/>
          <a:p>
            <a:pPr algn="l"/>
            <a:br>
              <a:rPr lang="da-DK" b="0" i="0" u="sng" dirty="0">
                <a:solidFill>
                  <a:srgbClr val="1A0DAB"/>
                </a:solidFill>
                <a:effectLst/>
                <a:latin typeface="arial" panose="020B0604020202020204" pitchFamily="34" charset="0"/>
                <a:hlinkClick r:id="rId3"/>
              </a:rPr>
            </a:br>
            <a:r>
              <a:rPr lang="hr-HR" u="sng" dirty="0">
                <a:solidFill>
                  <a:srgbClr val="1A0DAB"/>
                </a:solidFill>
                <a:latin typeface="arial" panose="020B0604020202020204" pitchFamily="34" charset="0"/>
                <a:hlinkClick r:id="rId3"/>
              </a:rPr>
              <a:t>City of Zagreb official website</a:t>
            </a:r>
            <a:endParaRPr lang="da-DK" b="0" i="0" u="sng" dirty="0">
              <a:solidFill>
                <a:srgbClr val="1A0DAB"/>
              </a:solidFill>
              <a:effectLst/>
              <a:latin typeface="arial" panose="020B0604020202020204" pitchFamily="34" charset="0"/>
              <a:hlinkClick r:id="rId3"/>
            </a:endParaRPr>
          </a:p>
          <a:p>
            <a:pPr algn="l"/>
            <a:r>
              <a:rPr lang="da-DK" b="0" i="0" u="sng" dirty="0">
                <a:solidFill>
                  <a:srgbClr val="202124"/>
                </a:solidFill>
                <a:effectLst/>
                <a:latin typeface="arial" panose="020B0604020202020204" pitchFamily="34" charset="0"/>
                <a:hlinkClick r:id="rId3"/>
              </a:rPr>
              <a:t>https://www.zagreb.hr</a:t>
            </a:r>
            <a:endParaRPr lang="da-DK" b="0" i="0" u="sng" dirty="0">
              <a:solidFill>
                <a:srgbClr val="1A0DAB"/>
              </a:solidFill>
              <a:effectLst/>
              <a:latin typeface="arial" panose="020B0604020202020204" pitchFamily="34" charset="0"/>
              <a:hlinkClick r:id="rId3"/>
            </a:endParaRPr>
          </a:p>
        </p:txBody>
      </p:sp>
    </p:spTree>
    <p:extLst>
      <p:ext uri="{BB962C8B-B14F-4D97-AF65-F5344CB8AC3E}">
        <p14:creationId xmlns:p14="http://schemas.microsoft.com/office/powerpoint/2010/main" val="295592303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63D94-29C4-4008-8D64-75D5BE14A1A4}"/>
              </a:ext>
            </a:extLst>
          </p:cNvPr>
          <p:cNvSpPr>
            <a:spLocks noGrp="1"/>
          </p:cNvSpPr>
          <p:nvPr>
            <p:ph type="title"/>
          </p:nvPr>
        </p:nvSpPr>
        <p:spPr>
          <a:xfrm>
            <a:off x="646111" y="443840"/>
            <a:ext cx="9404723" cy="1400530"/>
          </a:xfrm>
        </p:spPr>
        <p:txBody>
          <a:bodyPr/>
          <a:lstStyle/>
          <a:p>
            <a:pPr algn="ctr"/>
            <a:br>
              <a:rPr lang="hr-HR" sz="3600" dirty="0"/>
            </a:br>
            <a:r>
              <a:rPr lang="hr-HR" sz="3600" dirty="0"/>
              <a:t>My background</a:t>
            </a:r>
            <a:endParaRPr lang="en-GB" sz="3600" dirty="0"/>
          </a:p>
        </p:txBody>
      </p:sp>
      <p:sp>
        <p:nvSpPr>
          <p:cNvPr id="3" name="Content Placeholder 2">
            <a:extLst>
              <a:ext uri="{FF2B5EF4-FFF2-40B4-BE49-F238E27FC236}">
                <a16:creationId xmlns:a16="http://schemas.microsoft.com/office/drawing/2014/main" id="{51DC1859-3CE8-4699-AA2B-A6F574A5151A}"/>
              </a:ext>
            </a:extLst>
          </p:cNvPr>
          <p:cNvSpPr>
            <a:spLocks noGrp="1"/>
          </p:cNvSpPr>
          <p:nvPr>
            <p:ph idx="1"/>
          </p:nvPr>
        </p:nvSpPr>
        <p:spPr/>
        <p:txBody>
          <a:bodyPr/>
          <a:lstStyle/>
          <a:p>
            <a:r>
              <a:rPr lang="hr-HR" sz="1800" dirty="0">
                <a:effectLst/>
                <a:latin typeface="Calibri" panose="020F0502020204030204" pitchFamily="34" charset="0"/>
                <a:ea typeface="Calibri" panose="020F0502020204030204" pitchFamily="34" charset="0"/>
                <a:cs typeface="Times New Roman" panose="02020603050405020304" pitchFamily="18" charset="0"/>
              </a:rPr>
              <a:t>My father was born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in</a:t>
            </a:r>
            <a:r>
              <a:rPr lang="hr-HR" sz="1800" dirty="0">
                <a:effectLst/>
                <a:latin typeface="Calibri" panose="020F0502020204030204" pitchFamily="34" charset="0"/>
                <a:ea typeface="Calibri" panose="020F0502020204030204" pitchFamily="34" charset="0"/>
                <a:cs typeface="Times New Roman" panose="02020603050405020304" pitchFamily="18" charset="0"/>
              </a:rPr>
              <a:t>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Slavonia</a:t>
            </a:r>
            <a:r>
              <a:rPr lang="hr-HR" sz="1800" dirty="0">
                <a:effectLst/>
                <a:latin typeface="Calibri" panose="020F0502020204030204" pitchFamily="34" charset="0"/>
                <a:ea typeface="Calibri" panose="020F0502020204030204" pitchFamily="34" charset="0"/>
                <a:cs typeface="Times New Roman" panose="02020603050405020304" pitchFamily="18" charset="0"/>
              </a:rPr>
              <a:t> and he considers himself to be Slavonic. I don't think I am Slavonic because I was born and I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have</a:t>
            </a:r>
            <a:r>
              <a:rPr lang="hr-HR" sz="1800" dirty="0">
                <a:effectLst/>
                <a:latin typeface="Calibri" panose="020F0502020204030204" pitchFamily="34" charset="0"/>
                <a:ea typeface="Calibri" panose="020F0502020204030204" pitchFamily="34" charset="0"/>
                <a:cs typeface="Times New Roman" panose="02020603050405020304" pitchFamily="18" charset="0"/>
              </a:rPr>
              <a:t>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spent</a:t>
            </a:r>
            <a:r>
              <a:rPr lang="hr-HR" sz="1800" dirty="0">
                <a:effectLst/>
                <a:latin typeface="Calibri" panose="020F0502020204030204" pitchFamily="34" charset="0"/>
                <a:ea typeface="Calibri" panose="020F0502020204030204" pitchFamily="34" charset="0"/>
                <a:cs typeface="Times New Roman" panose="02020603050405020304" pitchFamily="18" charset="0"/>
              </a:rPr>
              <a:t> all my life in Zagreb, and I only go to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Slavonia</a:t>
            </a:r>
            <a:r>
              <a:rPr lang="hr-HR" sz="1800" dirty="0">
                <a:effectLst/>
                <a:latin typeface="Calibri" panose="020F0502020204030204" pitchFamily="34" charset="0"/>
                <a:ea typeface="Calibri" panose="020F0502020204030204" pitchFamily="34" charset="0"/>
                <a:cs typeface="Times New Roman" panose="02020603050405020304" pitchFamily="18" charset="0"/>
              </a:rPr>
              <a:t> to visit relatives.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Picture 4">
            <a:extLst>
              <a:ext uri="{FF2B5EF4-FFF2-40B4-BE49-F238E27FC236}">
                <a16:creationId xmlns:a16="http://schemas.microsoft.com/office/drawing/2014/main" id="{2E604717-566D-4BBD-ADE9-5AC60A0A3B32}"/>
              </a:ext>
            </a:extLst>
          </p:cNvPr>
          <p:cNvPicPr>
            <a:picLocks noChangeAspect="1"/>
          </p:cNvPicPr>
          <p:nvPr/>
        </p:nvPicPr>
        <p:blipFill>
          <a:blip r:embed="rId2"/>
          <a:stretch>
            <a:fillRect/>
          </a:stretch>
        </p:blipFill>
        <p:spPr>
          <a:xfrm>
            <a:off x="1532433" y="3351552"/>
            <a:ext cx="4246930" cy="2472199"/>
          </a:xfrm>
          <a:prstGeom prst="rect">
            <a:avLst/>
          </a:prstGeom>
        </p:spPr>
      </p:pic>
      <p:pic>
        <p:nvPicPr>
          <p:cNvPr id="2050" name="Picture 2" descr="Hrvatska.eu - Zemlja i ljudi">
            <a:extLst>
              <a:ext uri="{FF2B5EF4-FFF2-40B4-BE49-F238E27FC236}">
                <a16:creationId xmlns:a16="http://schemas.microsoft.com/office/drawing/2014/main" id="{3D2384E8-19AE-4013-A8D0-C8C460ED8B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130" y="3351552"/>
            <a:ext cx="3648722" cy="2472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2639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F3C61-C79D-4F18-920A-96C3D5EE7492}"/>
              </a:ext>
            </a:extLst>
          </p:cNvPr>
          <p:cNvSpPr>
            <a:spLocks noGrp="1"/>
          </p:cNvSpPr>
          <p:nvPr>
            <p:ph type="title"/>
          </p:nvPr>
        </p:nvSpPr>
        <p:spPr/>
        <p:txBody>
          <a:bodyPr/>
          <a:lstStyle/>
          <a:p>
            <a:pPr algn="ctr"/>
            <a:br>
              <a:rPr lang="hr-HR" sz="3600" b="1" dirty="0">
                <a:effectLst/>
                <a:latin typeface="Calibri" panose="020F0502020204030204" pitchFamily="34" charset="0"/>
                <a:ea typeface="Calibri" panose="020F0502020204030204" pitchFamily="34" charset="0"/>
                <a:cs typeface="Times New Roman" panose="02020603050405020304" pitchFamily="18" charset="0"/>
              </a:rPr>
            </a:br>
            <a:r>
              <a:rPr lang="hr-HR" sz="3600" b="1" dirty="0">
                <a:effectLst/>
                <a:latin typeface="Calibri" panose="020F0502020204030204" pitchFamily="34" charset="0"/>
                <a:ea typeface="Calibri" panose="020F0502020204030204" pitchFamily="34" charset="0"/>
                <a:cs typeface="Times New Roman" panose="02020603050405020304" pitchFamily="18" charset="0"/>
              </a:rPr>
              <a:t>What is Zagreb famous for?</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AE6B9713-AA2D-4D6F-9B65-A36EFE3E347A}"/>
              </a:ext>
            </a:extLst>
          </p:cNvPr>
          <p:cNvSpPr>
            <a:spLocks noGrp="1"/>
          </p:cNvSpPr>
          <p:nvPr>
            <p:ph idx="1"/>
          </p:nvPr>
        </p:nvSpPr>
        <p:spPr/>
        <p:txBody>
          <a:bodyPr/>
          <a:lstStyle/>
          <a:p>
            <a:r>
              <a:rPr lang="en-GB" sz="1800" dirty="0">
                <a:solidFill>
                  <a:srgbClr val="0E101A"/>
                </a:solidFill>
                <a:effectLst/>
                <a:latin typeface="Calibri" panose="020F0502020204030204" pitchFamily="34" charset="0"/>
                <a:ea typeface="Calibri" panose="020F0502020204030204" pitchFamily="34" charset="0"/>
                <a:cs typeface="Times New Roman" panose="02020603050405020304" pitchFamily="18" charset="0"/>
              </a:rPr>
              <a:t> </a:t>
            </a:r>
            <a:r>
              <a:rPr lang="hr-HR" sz="1800" b="1" dirty="0">
                <a:solidFill>
                  <a:srgbClr val="0E101A"/>
                </a:solidFill>
                <a:effectLst/>
                <a:latin typeface="Calibri" panose="020F0502020204030204" pitchFamily="34" charset="0"/>
                <a:ea typeface="Calibri" panose="020F0502020204030204" pitchFamily="34" charset="0"/>
                <a:cs typeface="Times New Roman" panose="02020603050405020304" pitchFamily="18" charset="0"/>
              </a:rPr>
              <a:t>Conversation with a person from another part of Croatia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hr-HR" sz="1800" dirty="0">
                <a:effectLst/>
                <a:latin typeface="Calibri" panose="020F0502020204030204" pitchFamily="34" charset="0"/>
                <a:ea typeface="Calibri" panose="020F0502020204030204" pitchFamily="34" charset="0"/>
                <a:cs typeface="Times New Roman" panose="02020603050405020304" pitchFamily="18" charset="0"/>
              </a:rPr>
              <a:t>My grandfather's brother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from</a:t>
            </a:r>
            <a:r>
              <a:rPr lang="hr-HR" sz="1800" dirty="0">
                <a:effectLst/>
                <a:latin typeface="Calibri" panose="020F0502020204030204" pitchFamily="34" charset="0"/>
                <a:ea typeface="Calibri" panose="020F0502020204030204" pitchFamily="34" charset="0"/>
                <a:cs typeface="Times New Roman" panose="02020603050405020304" pitchFamily="18" charset="0"/>
              </a:rPr>
              <a:t>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Slavonia</a:t>
            </a:r>
            <a:r>
              <a:rPr lang="hr-HR" sz="1800" dirty="0">
                <a:effectLst/>
                <a:latin typeface="Calibri" panose="020F0502020204030204" pitchFamily="34" charset="0"/>
                <a:ea typeface="Calibri" panose="020F0502020204030204" pitchFamily="34" charset="0"/>
                <a:cs typeface="Times New Roman" panose="02020603050405020304" pitchFamily="18" charset="0"/>
              </a:rPr>
              <a:t> has said that Zagreb is famous because it is the capital of Croatia. He also said that Zagreb is famous for its souvenirs Licitar hearts and red umbrella from Šestine, and Croatia's most famous and successful football club Dinamo Zagreb. </a:t>
            </a:r>
            <a:endParaRPr lang="en-GB" dirty="0"/>
          </a:p>
        </p:txBody>
      </p:sp>
      <p:pic>
        <p:nvPicPr>
          <p:cNvPr id="8" name="Picture 7" descr="Školski portal ‐ Školski portal - Sadrzaj Kartice">
            <a:extLst>
              <a:ext uri="{FF2B5EF4-FFF2-40B4-BE49-F238E27FC236}">
                <a16:creationId xmlns:a16="http://schemas.microsoft.com/office/drawing/2014/main" id="{D0ABF1B4-4D5E-488D-911E-670935D8F19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654927" y="3760710"/>
            <a:ext cx="2312670" cy="1733550"/>
          </a:xfrm>
          <a:prstGeom prst="rect">
            <a:avLst/>
          </a:prstGeom>
          <a:noFill/>
          <a:ln>
            <a:noFill/>
          </a:ln>
        </p:spPr>
      </p:pic>
      <p:pic>
        <p:nvPicPr>
          <p:cNvPr id="10" name="Picture 9">
            <a:extLst>
              <a:ext uri="{FF2B5EF4-FFF2-40B4-BE49-F238E27FC236}">
                <a16:creationId xmlns:a16="http://schemas.microsoft.com/office/drawing/2014/main" id="{CE966F4B-58BC-4724-B29A-E29D1310CB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87748" y="3635932"/>
            <a:ext cx="2738120" cy="1983105"/>
          </a:xfrm>
          <a:prstGeom prst="rect">
            <a:avLst/>
          </a:prstGeom>
          <a:noFill/>
          <a:ln>
            <a:noFill/>
          </a:ln>
        </p:spPr>
      </p:pic>
      <p:pic>
        <p:nvPicPr>
          <p:cNvPr id="11" name="Picture 10" descr="HD gnk dinamo zagreb wallpapers | Peakpx">
            <a:extLst>
              <a:ext uri="{FF2B5EF4-FFF2-40B4-BE49-F238E27FC236}">
                <a16:creationId xmlns:a16="http://schemas.microsoft.com/office/drawing/2014/main" id="{95948DD9-5D14-4C31-A57B-712247D10B8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40769" y="3737532"/>
            <a:ext cx="3230695" cy="1881505"/>
          </a:xfrm>
          <a:prstGeom prst="rect">
            <a:avLst/>
          </a:prstGeom>
          <a:noFill/>
          <a:ln>
            <a:noFill/>
          </a:ln>
        </p:spPr>
      </p:pic>
    </p:spTree>
    <p:extLst>
      <p:ext uri="{BB962C8B-B14F-4D97-AF65-F5344CB8AC3E}">
        <p14:creationId xmlns:p14="http://schemas.microsoft.com/office/powerpoint/2010/main" val="11922223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B063B-3068-443C-A5E8-85B36DABC0FF}"/>
              </a:ext>
            </a:extLst>
          </p:cNvPr>
          <p:cNvSpPr>
            <a:spLocks noGrp="1"/>
          </p:cNvSpPr>
          <p:nvPr>
            <p:ph type="title"/>
          </p:nvPr>
        </p:nvSpPr>
        <p:spPr/>
        <p:txBody>
          <a:bodyPr/>
          <a:lstStyle/>
          <a:p>
            <a:pPr algn="ctr"/>
            <a:r>
              <a:rPr lang="hr-HR" dirty="0"/>
              <a:t>Famoust buildings in our city</a:t>
            </a:r>
            <a:endParaRPr lang="en-GB" dirty="0"/>
          </a:p>
        </p:txBody>
      </p:sp>
      <p:sp>
        <p:nvSpPr>
          <p:cNvPr id="3" name="Content Placeholder 2">
            <a:extLst>
              <a:ext uri="{FF2B5EF4-FFF2-40B4-BE49-F238E27FC236}">
                <a16:creationId xmlns:a16="http://schemas.microsoft.com/office/drawing/2014/main" id="{0F8A4351-AA69-4D67-9EFD-247DDEE9D05D}"/>
              </a:ext>
            </a:extLst>
          </p:cNvPr>
          <p:cNvSpPr>
            <a:spLocks noGrp="1"/>
          </p:cNvSpPr>
          <p:nvPr>
            <p:ph idx="1"/>
          </p:nvPr>
        </p:nvSpPr>
        <p:spPr>
          <a:xfrm>
            <a:off x="646111" y="1518082"/>
            <a:ext cx="8946541" cy="6615122"/>
          </a:xfrm>
        </p:spPr>
        <p:txBody>
          <a:bodyPr/>
          <a:lstStyle/>
          <a:p>
            <a:r>
              <a:rPr lang="hr-HR" sz="1800" dirty="0">
                <a:effectLst/>
                <a:latin typeface="Calibri" panose="020F0502020204030204" pitchFamily="34" charset="0"/>
                <a:ea typeface="Calibri" panose="020F0502020204030204" pitchFamily="34" charset="0"/>
                <a:cs typeface="Times New Roman" panose="02020603050405020304" pitchFamily="18" charset="0"/>
              </a:rPr>
              <a:t>He has said that Zagreb is also famous for some old churches in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hr-HR" sz="1800" dirty="0">
                <a:effectLst/>
                <a:latin typeface="Calibri" panose="020F0502020204030204" pitchFamily="34" charset="0"/>
                <a:ea typeface="Calibri" panose="020F0502020204030204" pitchFamily="34" charset="0"/>
                <a:cs typeface="Times New Roman" panose="02020603050405020304" pitchFamily="18" charset="0"/>
              </a:rPr>
              <a:t>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city</a:t>
            </a:r>
            <a:r>
              <a:rPr lang="hr-HR" sz="1800" dirty="0">
                <a:latin typeface="Calibri" panose="020F0502020204030204" pitchFamily="34" charset="0"/>
                <a:ea typeface="Calibri" panose="020F0502020204030204" pitchFamily="34" charset="0"/>
                <a:cs typeface="Times New Roman" panose="02020603050405020304" pitchFamily="18" charset="0"/>
              </a:rPr>
              <a:t>; </a:t>
            </a:r>
            <a:r>
              <a:rPr lang="hr-HR" sz="1800" dirty="0">
                <a:effectLst/>
                <a:latin typeface="Calibri" panose="020F0502020204030204" pitchFamily="34" charset="0"/>
                <a:ea typeface="Calibri" panose="020F0502020204030204" pitchFamily="34" charset="0"/>
                <a:cs typeface="Times New Roman" panose="02020603050405020304" pitchFamily="18" charset="0"/>
              </a:rPr>
              <a:t>some of them are St. Mark's church, and Zagreb Cathedral. I also asked him to compare Zagreb with other cities from Croatia. He has said that </a:t>
            </a:r>
            <a:r>
              <a:rPr lang="hr-HR" sz="1800" dirty="0">
                <a:effectLst/>
                <a:latin typeface="Calibri" panose="020F0502020204030204" pitchFamily="34" charset="0"/>
                <a:ea typeface="Calibri" panose="020F0502020204030204" pitchFamily="34" charset="0"/>
              </a:rPr>
              <a:t>the chances of getting a job in Zagreb are higher than in the rest of the country and the availability of medical care is much better and faster. </a:t>
            </a:r>
            <a:endParaRPr lang="en-GB" dirty="0"/>
          </a:p>
        </p:txBody>
      </p:sp>
      <p:pic>
        <p:nvPicPr>
          <p:cNvPr id="3076" name="Picture 4" descr="Zagrebačka katedrala - Hotel Dubrovnik in Zagreb">
            <a:extLst>
              <a:ext uri="{FF2B5EF4-FFF2-40B4-BE49-F238E27FC236}">
                <a16:creationId xmlns:a16="http://schemas.microsoft.com/office/drawing/2014/main" id="{A1AE0675-D040-4235-BDD5-167592F5C5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2701" y="3596843"/>
            <a:ext cx="3453342" cy="228971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rkva Sv. Marka">
            <a:extLst>
              <a:ext uri="{FF2B5EF4-FFF2-40B4-BE49-F238E27FC236}">
                <a16:creationId xmlns:a16="http://schemas.microsoft.com/office/drawing/2014/main" id="{C7445AFF-EBE6-467E-8DFD-A108DD51B3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265" y="3596843"/>
            <a:ext cx="3786386" cy="212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9267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84"/>
                                        </p:tgtEl>
                                        <p:attrNameLst>
                                          <p:attrName>style.visibility</p:attrName>
                                        </p:attrNameLst>
                                      </p:cBhvr>
                                      <p:to>
                                        <p:strVal val="visible"/>
                                      </p:to>
                                    </p:set>
                                    <p:animEffect transition="in" filter="fade">
                                      <p:cBhvr>
                                        <p:cTn id="17" dur="500"/>
                                        <p:tgtEl>
                                          <p:spTgt spid="308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fade">
                                      <p:cBhvr>
                                        <p:cTn id="2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A2FF-279D-4E4D-8BE8-73E84BD3DE56}"/>
              </a:ext>
            </a:extLst>
          </p:cNvPr>
          <p:cNvSpPr>
            <a:spLocks noGrp="1"/>
          </p:cNvSpPr>
          <p:nvPr>
            <p:ph type="title"/>
          </p:nvPr>
        </p:nvSpPr>
        <p:spPr/>
        <p:txBody>
          <a:bodyPr/>
          <a:lstStyle/>
          <a:p>
            <a:pPr algn="ctr"/>
            <a:r>
              <a:rPr lang="hr-HR" sz="3600" b="1" dirty="0">
                <a:effectLst/>
                <a:latin typeface="Calibri" panose="020F0502020204030204" pitchFamily="34" charset="0"/>
                <a:ea typeface="Calibri" panose="020F0502020204030204" pitchFamily="34" charset="0"/>
                <a:cs typeface="Times New Roman" panose="02020603050405020304" pitchFamily="18" charset="0"/>
              </a:rPr>
              <a:t>What stereotypes of the people from my region are there?</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BDCF6E5D-DF27-409A-BC67-298C61A563E2}"/>
              </a:ext>
            </a:extLst>
          </p:cNvPr>
          <p:cNvSpPr>
            <a:spLocks noGrp="1"/>
          </p:cNvSpPr>
          <p:nvPr>
            <p:ph idx="1"/>
          </p:nvPr>
        </p:nvSpPr>
        <p:spPr>
          <a:xfrm>
            <a:off x="2060574" y="1793324"/>
            <a:ext cx="8946541" cy="4195481"/>
          </a:xfrm>
        </p:spPr>
        <p:txBody>
          <a:bodyPr/>
          <a:lstStyle/>
          <a:p>
            <a:r>
              <a:rPr lang="hr-HR" sz="1800" dirty="0">
                <a:effectLst/>
                <a:latin typeface="Calibri" panose="020F0502020204030204" pitchFamily="34" charset="0"/>
                <a:ea typeface="Calibri" panose="020F0502020204030204" pitchFamily="34" charset="0"/>
                <a:cs typeface="Times New Roman" panose="02020603050405020304" pitchFamily="18" charset="0"/>
              </a:rPr>
              <a:t>When I asked this question he has said to me that he thinks people from Zagreb are always in hurry, and that they hate being late.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hr-HR" dirty="0"/>
              <a:t>A clock on the main square in the city</a:t>
            </a:r>
            <a:r>
              <a:rPr lang="hr-HR" sz="1800" dirty="0">
                <a:solidFill>
                  <a:srgbClr val="000000"/>
                </a:solidFill>
                <a:latin typeface="Calibri" panose="020F0502020204030204" pitchFamily="34" charset="0"/>
              </a:rPr>
              <a:t> </a:t>
            </a:r>
            <a:r>
              <a:rPr lang="hr-HR" dirty="0"/>
              <a:t>of Zagreb</a:t>
            </a:r>
            <a:endParaRPr lang="en-GB" dirty="0"/>
          </a:p>
        </p:txBody>
      </p:sp>
      <p:pic>
        <p:nvPicPr>
          <p:cNvPr id="4100" name="Picture 4" descr="Beli Zagreb Grad - S kim ste se zadnji put našli &quot;ispod vure&quot;? 🙂 Prvi  javni sat u Zagrebu postavljen je 1920. godine. 🕰 Nalazio se na Trgu bana  Jelačića, upravo kao">
            <a:extLst>
              <a:ext uri="{FF2B5EF4-FFF2-40B4-BE49-F238E27FC236}">
                <a16:creationId xmlns:a16="http://schemas.microsoft.com/office/drawing/2014/main" id="{2F31F95C-48AA-412F-A59C-D7B7987D93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6018" y="3076992"/>
            <a:ext cx="4076535" cy="3172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525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00"/>
                                        </p:tgtEl>
                                        <p:attrNameLst>
                                          <p:attrName>style.visibility</p:attrName>
                                        </p:attrNameLst>
                                      </p:cBhvr>
                                      <p:to>
                                        <p:strVal val="visible"/>
                                      </p:to>
                                    </p:set>
                                    <p:animEffect transition="in" filter="fade">
                                      <p:cBhvr>
                                        <p:cTn id="22"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1465D-59B0-433C-8DAE-C5BB15EFA37A}"/>
              </a:ext>
            </a:extLst>
          </p:cNvPr>
          <p:cNvSpPr>
            <a:spLocks noGrp="1"/>
          </p:cNvSpPr>
          <p:nvPr>
            <p:ph type="title"/>
          </p:nvPr>
        </p:nvSpPr>
        <p:spPr/>
        <p:txBody>
          <a:bodyPr/>
          <a:lstStyle/>
          <a:p>
            <a:pPr algn="ctr"/>
            <a:r>
              <a:rPr lang="hr-HR" dirty="0"/>
              <a:t>My opinion </a:t>
            </a:r>
            <a:endParaRPr lang="en-GB" dirty="0"/>
          </a:p>
        </p:txBody>
      </p:sp>
      <p:sp>
        <p:nvSpPr>
          <p:cNvPr id="3" name="Content Placeholder 2">
            <a:extLst>
              <a:ext uri="{FF2B5EF4-FFF2-40B4-BE49-F238E27FC236}">
                <a16:creationId xmlns:a16="http://schemas.microsoft.com/office/drawing/2014/main" id="{F86FD4F2-E2C6-40FD-9A25-7E9A9462C36D}"/>
              </a:ext>
            </a:extLst>
          </p:cNvPr>
          <p:cNvSpPr>
            <a:spLocks noGrp="1"/>
          </p:cNvSpPr>
          <p:nvPr>
            <p:ph idx="1"/>
          </p:nvPr>
        </p:nvSpPr>
        <p:spPr>
          <a:xfrm>
            <a:off x="1937813" y="1181380"/>
            <a:ext cx="8946541" cy="4195481"/>
          </a:xfrm>
        </p:spPr>
        <p:txBody>
          <a:bodyPr/>
          <a:lstStyle/>
          <a:p>
            <a:endParaRPr lang="hr-HR" sz="1800" dirty="0">
              <a:effectLst/>
              <a:latin typeface="Calibri" panose="020F0502020204030204" pitchFamily="34" charset="0"/>
              <a:ea typeface="Calibri" panose="020F0502020204030204" pitchFamily="34" charset="0"/>
              <a:cs typeface="Calibri" panose="020F0502020204030204" pitchFamily="34" charset="0"/>
            </a:endParaRPr>
          </a:p>
          <a:p>
            <a:r>
              <a:rPr lang="hr-HR" sz="1800" dirty="0">
                <a:effectLst/>
                <a:latin typeface="Calibri" panose="020F0502020204030204" pitchFamily="34" charset="0"/>
                <a:ea typeface="Calibri" panose="020F0502020204030204" pitchFamily="34" charset="0"/>
                <a:cs typeface="Calibri" panose="020F0502020204030204" pitchFamily="34" charset="0"/>
              </a:rPr>
              <a:t>I agree with him that people in Zagreb are in a hurry because of their way of living, but they are still managing to find some time to spend with their friends and family. Also, I agree with him that people from Zagreb don't like being late </a:t>
            </a:r>
            <a:r>
              <a:rPr lang="hr-HR" sz="1800" dirty="0" err="1">
                <a:effectLst/>
                <a:latin typeface="Calibri" panose="020F0502020204030204" pitchFamily="34" charset="0"/>
                <a:ea typeface="Calibri" panose="020F0502020204030204" pitchFamily="34" charset="0"/>
                <a:cs typeface="Calibri" panose="020F0502020204030204" pitchFamily="34" charset="0"/>
              </a:rPr>
              <a:t>because</a:t>
            </a:r>
            <a:r>
              <a:rPr lang="hr-HR" sz="1800" dirty="0">
                <a:effectLst/>
                <a:latin typeface="Calibri" panose="020F0502020204030204" pitchFamily="34" charset="0"/>
                <a:ea typeface="Calibri" panose="020F0502020204030204" pitchFamily="34" charset="0"/>
                <a:cs typeface="Calibri" panose="020F0502020204030204" pitchFamily="34" charset="0"/>
              </a:rPr>
              <a:t> I also don't like that, but some people don't mind sometimes if they are late (my aunt), but it's their way of living.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124" name="Picture 4" descr="Najsmješniji izgovori za kašnjenje na nastavu ili predavanje">
            <a:extLst>
              <a:ext uri="{FF2B5EF4-FFF2-40B4-BE49-F238E27FC236}">
                <a16:creationId xmlns:a16="http://schemas.microsoft.com/office/drawing/2014/main" id="{C5B6E178-062A-4AC1-93F8-B7E5DF25ED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414" y="3935761"/>
            <a:ext cx="3614305" cy="219853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et isprika za kašnjenje na posao – Z NET">
            <a:extLst>
              <a:ext uri="{FF2B5EF4-FFF2-40B4-BE49-F238E27FC236}">
                <a16:creationId xmlns:a16="http://schemas.microsoft.com/office/drawing/2014/main" id="{A8A7BDF5-898E-4BA5-AF26-B99FC7BF91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7029" y="3935763"/>
            <a:ext cx="3303805" cy="2198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0522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fade">
                                      <p:cBhvr>
                                        <p:cTn id="17" dur="500"/>
                                        <p:tgtEl>
                                          <p:spTgt spid="51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6"/>
                                        </p:tgtEl>
                                        <p:attrNameLst>
                                          <p:attrName>style.visibility</p:attrName>
                                        </p:attrNameLst>
                                      </p:cBhvr>
                                      <p:to>
                                        <p:strVal val="visible"/>
                                      </p:to>
                                    </p:set>
                                    <p:animEffect transition="in" filter="fade">
                                      <p:cBhvr>
                                        <p:cTn id="22"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07D5F-39C7-47C9-A8F3-F49ECB48DE0E}"/>
              </a:ext>
            </a:extLst>
          </p:cNvPr>
          <p:cNvSpPr>
            <a:spLocks noGrp="1"/>
          </p:cNvSpPr>
          <p:nvPr>
            <p:ph type="title"/>
          </p:nvPr>
        </p:nvSpPr>
        <p:spPr/>
        <p:txBody>
          <a:bodyPr/>
          <a:lstStyle/>
          <a:p>
            <a:pPr algn="ctr"/>
            <a:r>
              <a:rPr lang="en-GB" dirty="0"/>
              <a:t>Prejudice about Croatia and people from Croatia</a:t>
            </a:r>
          </a:p>
        </p:txBody>
      </p:sp>
      <p:sp>
        <p:nvSpPr>
          <p:cNvPr id="3" name="Content Placeholder 2">
            <a:extLst>
              <a:ext uri="{FF2B5EF4-FFF2-40B4-BE49-F238E27FC236}">
                <a16:creationId xmlns:a16="http://schemas.microsoft.com/office/drawing/2014/main" id="{6D97566D-9053-4823-86AD-906A8F2C604F}"/>
              </a:ext>
            </a:extLst>
          </p:cNvPr>
          <p:cNvSpPr>
            <a:spLocks noGrp="1"/>
          </p:cNvSpPr>
          <p:nvPr>
            <p:ph idx="1"/>
          </p:nvPr>
        </p:nvSpPr>
        <p:spPr>
          <a:xfrm>
            <a:off x="2003424" y="1853248"/>
            <a:ext cx="8946541" cy="4844386"/>
          </a:xfrm>
        </p:spPr>
        <p:txBody>
          <a:bodyPr/>
          <a:lstStyle/>
          <a:p>
            <a:r>
              <a:rPr lang="en-GB" dirty="0"/>
              <a:t>When I had a conversation with people </a:t>
            </a:r>
            <a:r>
              <a:rPr lang="hr-HR" dirty="0"/>
              <a:t>from other countries </a:t>
            </a:r>
            <a:r>
              <a:rPr lang="en-GB" dirty="0"/>
              <a:t>that live in Croatia </a:t>
            </a:r>
            <a:r>
              <a:rPr lang="hr-HR" dirty="0"/>
              <a:t>or</a:t>
            </a:r>
            <a:r>
              <a:rPr lang="en-GB" dirty="0"/>
              <a:t> </a:t>
            </a:r>
            <a:r>
              <a:rPr lang="hr-HR" dirty="0"/>
              <a:t>people that</a:t>
            </a:r>
            <a:r>
              <a:rPr lang="en-GB" dirty="0"/>
              <a:t> are</a:t>
            </a:r>
            <a:r>
              <a:rPr lang="hr-HR" dirty="0"/>
              <a:t> here </a:t>
            </a:r>
            <a:r>
              <a:rPr lang="en-GB" dirty="0"/>
              <a:t>on holiday I had asked them what they think about Croatia, people, our way of living</a:t>
            </a:r>
            <a:r>
              <a:rPr lang="hr-HR" dirty="0"/>
              <a:t>. </a:t>
            </a:r>
            <a:r>
              <a:rPr lang="en-GB" dirty="0"/>
              <a:t>I asked them to tell me their honest opinion about what they like and dislike in my country</a:t>
            </a:r>
            <a:r>
              <a:rPr lang="hr-HR" dirty="0"/>
              <a:t> </a:t>
            </a:r>
            <a:r>
              <a:rPr lang="hr-HR" dirty="0" err="1"/>
              <a:t>and</a:t>
            </a:r>
            <a:r>
              <a:rPr lang="hr-HR" dirty="0"/>
              <a:t> </a:t>
            </a:r>
            <a:r>
              <a:rPr lang="hr-HR" dirty="0" err="1"/>
              <a:t>if</a:t>
            </a:r>
            <a:r>
              <a:rPr lang="en-GB" dirty="0"/>
              <a:t> they have he</a:t>
            </a:r>
            <a:r>
              <a:rPr lang="hr-HR" dirty="0"/>
              <a:t>a</a:t>
            </a:r>
            <a:r>
              <a:rPr lang="en-GB" dirty="0" err="1"/>
              <a:t>rd</a:t>
            </a:r>
            <a:r>
              <a:rPr lang="en-GB" dirty="0"/>
              <a:t> some prejudice</a:t>
            </a:r>
            <a:r>
              <a:rPr lang="hr-HR" dirty="0"/>
              <a:t>.</a:t>
            </a:r>
          </a:p>
          <a:p>
            <a:r>
              <a:rPr lang="en-GB" dirty="0"/>
              <a:t>They have said to me that they heard that Croatia is a very clean country, they had read about it in some blogs on the internet.</a:t>
            </a:r>
            <a:endParaRPr lang="hr-HR" dirty="0"/>
          </a:p>
          <a:p>
            <a:endParaRPr lang="en-GB" dirty="0"/>
          </a:p>
        </p:txBody>
      </p:sp>
      <p:pic>
        <p:nvPicPr>
          <p:cNvPr id="6148" name="Picture 4" descr="Zabranjeno odlaganje smeća">
            <a:extLst>
              <a:ext uri="{FF2B5EF4-FFF2-40B4-BE49-F238E27FC236}">
                <a16:creationId xmlns:a16="http://schemas.microsoft.com/office/drawing/2014/main" id="{CA08421A-0D1D-4C76-BEE9-DAAF1A0793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4547" y="4303985"/>
            <a:ext cx="2569802" cy="2393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1913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8"/>
                                        </p:tgtEl>
                                        <p:attrNameLst>
                                          <p:attrName>style.visibility</p:attrName>
                                        </p:attrNameLst>
                                      </p:cBhvr>
                                      <p:to>
                                        <p:strVal val="visible"/>
                                      </p:to>
                                    </p:set>
                                    <p:animEffect transition="in" filter="fade">
                                      <p:cBhvr>
                                        <p:cTn id="22"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C3EA1-014D-421B-89F4-A845DA33F3C5}"/>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ED31F6EF-5D0D-49AB-A722-D9B15AD3CD90}"/>
              </a:ext>
            </a:extLst>
          </p:cNvPr>
          <p:cNvSpPr>
            <a:spLocks noGrp="1"/>
          </p:cNvSpPr>
          <p:nvPr>
            <p:ph idx="1"/>
          </p:nvPr>
        </p:nvSpPr>
        <p:spPr>
          <a:xfrm>
            <a:off x="1236477" y="1946386"/>
            <a:ext cx="8946541" cy="4195481"/>
          </a:xfrm>
        </p:spPr>
        <p:txBody>
          <a:bodyPr/>
          <a:lstStyle/>
          <a:p>
            <a:r>
              <a:rPr lang="en-GB" dirty="0"/>
              <a:t>They also heard that we drink a lot of coffee and like to spend a lot of our time in coffee shops.</a:t>
            </a:r>
            <a:r>
              <a:rPr lang="hr-HR" dirty="0"/>
              <a:t> </a:t>
            </a:r>
            <a:r>
              <a:rPr lang="en-GB" dirty="0"/>
              <a:t>Some of them said that </a:t>
            </a:r>
            <a:r>
              <a:rPr lang="en-GB" dirty="0" err="1"/>
              <a:t>Croa</a:t>
            </a:r>
            <a:r>
              <a:rPr lang="hr-HR" dirty="0"/>
              <a:t>tia</a:t>
            </a:r>
            <a:r>
              <a:rPr lang="en-GB" dirty="0"/>
              <a:t> </a:t>
            </a:r>
            <a:r>
              <a:rPr lang="hr-HR" dirty="0"/>
              <a:t>is</a:t>
            </a:r>
            <a:r>
              <a:rPr lang="en-GB" dirty="0"/>
              <a:t> only famous for </a:t>
            </a:r>
            <a:r>
              <a:rPr lang="hr-HR" dirty="0"/>
              <a:t>its</a:t>
            </a:r>
            <a:r>
              <a:rPr lang="en-GB" dirty="0"/>
              <a:t> coastline and </a:t>
            </a:r>
            <a:r>
              <a:rPr lang="hr-HR" dirty="0" err="1"/>
              <a:t>athletes</a:t>
            </a:r>
            <a:r>
              <a:rPr lang="en-GB" dirty="0"/>
              <a:t>. But they all agree that we are a very friendly nation.</a:t>
            </a:r>
            <a:endParaRPr lang="hr-HR" dirty="0"/>
          </a:p>
          <a:p>
            <a:endParaRPr lang="en-GB" dirty="0"/>
          </a:p>
        </p:txBody>
      </p:sp>
      <p:pic>
        <p:nvPicPr>
          <p:cNvPr id="7172" name="Picture 4" descr="Grafički motivi: Salveta &quot;Keep calm coffe&quot; LN6">
            <a:extLst>
              <a:ext uri="{FF2B5EF4-FFF2-40B4-BE49-F238E27FC236}">
                <a16:creationId xmlns:a16="http://schemas.microsoft.com/office/drawing/2014/main" id="{4048976F-ADAF-4092-A223-9FAC471AF5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8127" y="3577019"/>
            <a:ext cx="2473155" cy="247315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Motivation? Citat: Om et smil | Livsstil | Marina Aagaard">
            <a:extLst>
              <a:ext uri="{FF2B5EF4-FFF2-40B4-BE49-F238E27FC236}">
                <a16:creationId xmlns:a16="http://schemas.microsoft.com/office/drawing/2014/main" id="{5B597D7D-7578-4031-8ECD-848DCBB57C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599" y="3577018"/>
            <a:ext cx="2473155" cy="2473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3374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fade">
                                      <p:cBhvr>
                                        <p:cTn id="12" dur="5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4"/>
                                        </p:tgtEl>
                                        <p:attrNameLst>
                                          <p:attrName>style.visibility</p:attrName>
                                        </p:attrNameLst>
                                      </p:cBhvr>
                                      <p:to>
                                        <p:strVal val="visible"/>
                                      </p:to>
                                    </p:set>
                                    <p:animEffect transition="in" filter="fade">
                                      <p:cBhvr>
                                        <p:cTn id="17"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3131</TotalTime>
  <Words>578</Words>
  <Application>Microsoft Office PowerPoint</Application>
  <PresentationFormat>Široki zaslon</PresentationFormat>
  <Paragraphs>26</Paragraphs>
  <Slides>10</Slides>
  <Notes>0</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10</vt:i4>
      </vt:variant>
    </vt:vector>
  </HeadingPairs>
  <TitlesOfParts>
    <vt:vector size="16" baseType="lpstr">
      <vt:lpstr>Arial</vt:lpstr>
      <vt:lpstr>Arial</vt:lpstr>
      <vt:lpstr>Calibri</vt:lpstr>
      <vt:lpstr>Century Gothic</vt:lpstr>
      <vt:lpstr>Wingdings 3</vt:lpstr>
      <vt:lpstr>Ion</vt:lpstr>
      <vt:lpstr>MY REGIONAL IDENTITY</vt:lpstr>
      <vt:lpstr> What is my regional identity? </vt:lpstr>
      <vt:lpstr> My background</vt:lpstr>
      <vt:lpstr> What is Zagreb famous for? </vt:lpstr>
      <vt:lpstr>Famoust buildings in our city</vt:lpstr>
      <vt:lpstr>What stereotypes of the people from my region are there? </vt:lpstr>
      <vt:lpstr>My opinion </vt:lpstr>
      <vt:lpstr>Prejudice about Croatia and people from Croatia</vt:lpstr>
      <vt:lpstr>PowerPoint prezentacija</vt:lpstr>
      <vt:lpstr>To have prejudice about anything is very wrong! It is better to create our opinion about people, countries or things that we encounter in our life.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REGIONAL IDENTITY</dc:title>
  <dc:creator>mario radic</dc:creator>
  <cp:lastModifiedBy>Ana Serenčeš</cp:lastModifiedBy>
  <cp:revision>10</cp:revision>
  <dcterms:created xsi:type="dcterms:W3CDTF">2022-03-14T17:50:04Z</dcterms:created>
  <dcterms:modified xsi:type="dcterms:W3CDTF">2022-03-17T09:09:38Z</dcterms:modified>
</cp:coreProperties>
</file>