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8" r:id="rId6"/>
    <p:sldId id="260" r:id="rId7"/>
    <p:sldId id="270" r:id="rId8"/>
    <p:sldId id="272" r:id="rId9"/>
    <p:sldId id="261" r:id="rId10"/>
    <p:sldId id="263" r:id="rId11"/>
    <p:sldId id="264" r:id="rId12"/>
    <p:sldId id="271" r:id="rId13"/>
    <p:sldId id="266" r:id="rId14"/>
    <p:sldId id="267" r:id="rId15"/>
    <p:sldId id="268" r:id="rId16"/>
    <p:sldId id="269" r:id="rId17"/>
    <p:sldId id="273"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bg-BG" smtClean="0"/>
              <a:t>Щракнете, за да редактирате стила на заглавието в образеца</a:t>
            </a:r>
            <a:endParaRPr kumimoji="0" lang="en-US"/>
          </a:p>
        </p:txBody>
      </p:sp>
      <p:sp>
        <p:nvSpPr>
          <p:cNvPr id="28" name="Контейнер за дата 27"/>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17" name="Контейнер за долния колонтитул 16"/>
          <p:cNvSpPr>
            <a:spLocks noGrp="1"/>
          </p:cNvSpPr>
          <p:nvPr>
            <p:ph type="ftr" sz="quarter" idx="11"/>
          </p:nvPr>
        </p:nvSpPr>
        <p:spPr/>
        <p:txBody>
          <a:bodyPr/>
          <a:lstStyle/>
          <a:p>
            <a:endParaRPr lang="bg-BG" dirty="0"/>
          </a:p>
        </p:txBody>
      </p:sp>
      <p:sp>
        <p:nvSpPr>
          <p:cNvPr id="29" name="Контейнер за номер на слайда 28"/>
          <p:cNvSpPr>
            <a:spLocks noGrp="1"/>
          </p:cNvSpPr>
          <p:nvPr>
            <p:ph type="sldNum" sz="quarter" idx="12"/>
          </p:nvPr>
        </p:nvSpPr>
        <p:spPr/>
        <p:txBody>
          <a:bodyPr/>
          <a:lstStyle/>
          <a:p>
            <a:fld id="{6A0098D0-D8D8-4B0A-8E66-3D89E7753F54}" type="slidenum">
              <a:rPr lang="bg-BG" smtClean="0"/>
              <a:pPr/>
              <a:t>‹#›</a:t>
            </a:fld>
            <a:endParaRPr lang="bg-BG" dirty="0"/>
          </a:p>
        </p:txBody>
      </p:sp>
      <p:sp>
        <p:nvSpPr>
          <p:cNvPr id="9" name="Подзаглавие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да редактирате стила на подзаглавията в образеца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kumimoji="0" lang="bg-BG" smtClean="0"/>
              <a:t>Щракнете, за да редактирате стила на заглавието в образеца</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съдържание 2"/>
          <p:cNvSpPr>
            <a:spLocks noGrp="1"/>
          </p:cNvSpPr>
          <p:nvPr>
            <p:ph idx="1"/>
          </p:nvPr>
        </p:nvSpPr>
        <p:spPr/>
        <p:txBody>
          <a:body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bg>
      <p:bgRef idx="1003">
        <a:schemeClr val="bg2"/>
      </p:bgRef>
    </p:bg>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5" name="Контейнер за долния колонтитул 4"/>
          <p:cNvSpPr>
            <a:spLocks noGrp="1"/>
          </p:cNvSpPr>
          <p:nvPr>
            <p:ph type="ftr" sz="quarter" idx="11"/>
          </p:nvPr>
        </p:nvSpPr>
        <p:spPr/>
        <p:txBody>
          <a:bodyPr/>
          <a:lstStyle/>
          <a:p>
            <a:endParaRPr lang="bg-BG" dirty="0"/>
          </a:p>
        </p:txBody>
      </p:sp>
      <p:sp>
        <p:nvSpPr>
          <p:cNvPr id="6" name="Контейнер за номер на слайда 5"/>
          <p:cNvSpPr>
            <a:spLocks noGrp="1"/>
          </p:cNvSpPr>
          <p:nvPr>
            <p:ph type="sldNum" sz="quarter" idx="12"/>
          </p:nvPr>
        </p:nvSpPr>
        <p:spPr>
          <a:xfrm>
            <a:off x="7924800" y="6416675"/>
            <a:ext cx="762000" cy="365125"/>
          </a:xfrm>
        </p:spPr>
        <p:txBody>
          <a:bodyPr/>
          <a:lstStyle/>
          <a:p>
            <a:fld id="{6A0098D0-D8D8-4B0A-8E66-3D89E7753F54}" type="slidenum">
              <a:rPr lang="bg-BG" smtClean="0"/>
              <a:pPr/>
              <a:t>‹#›</a:t>
            </a:fld>
            <a:endParaRPr lang="bg-BG"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съдържани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съдържани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8229600" cy="1143000"/>
          </a:xfrm>
        </p:spPr>
        <p:txBody>
          <a:bodyPr anchor="ctr"/>
          <a:lstStyle>
            <a:lvl1pPr>
              <a:defRPr/>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 за да ред. стил на загл. в обр.</a:t>
            </a:r>
          </a:p>
        </p:txBody>
      </p:sp>
      <p:sp>
        <p:nvSpPr>
          <p:cNvPr id="4" name="Текстов контейне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bg-BG" smtClean="0"/>
              <a:t>Щракн., за да ред. стил на загл. в обр.</a:t>
            </a:r>
          </a:p>
        </p:txBody>
      </p:sp>
      <p:sp>
        <p:nvSpPr>
          <p:cNvPr id="5" name="Контейнер за съдържани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6" name="Контейнер за съдържани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8" name="Контейнер за долния колонтитул 7"/>
          <p:cNvSpPr>
            <a:spLocks noGrp="1"/>
          </p:cNvSpPr>
          <p:nvPr>
            <p:ph type="ftr" sz="quarter" idx="11"/>
          </p:nvPr>
        </p:nvSpPr>
        <p:spPr/>
        <p:txBody>
          <a:bodyPr/>
          <a:lstStyle/>
          <a:p>
            <a:endParaRPr lang="bg-BG" dirty="0"/>
          </a:p>
        </p:txBody>
      </p:sp>
      <p:sp>
        <p:nvSpPr>
          <p:cNvPr id="9" name="Контейнер за номер на слайда 8"/>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Щракнете, за да редактирате стила на заглавието в образеца</a:t>
            </a:r>
            <a:endParaRPr kumimoji="0" lang="en-US"/>
          </a:p>
        </p:txBody>
      </p:sp>
      <p:sp>
        <p:nvSpPr>
          <p:cNvPr id="3" name="Контейнер за дата 2"/>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4" name="Контейнер за долния колонтитул 3"/>
          <p:cNvSpPr>
            <a:spLocks noGrp="1"/>
          </p:cNvSpPr>
          <p:nvPr>
            <p:ph type="ftr" sz="quarter" idx="11"/>
          </p:nvPr>
        </p:nvSpPr>
        <p:spPr/>
        <p:txBody>
          <a:bodyPr/>
          <a:lstStyle/>
          <a:p>
            <a:endParaRPr lang="bg-BG" dirty="0"/>
          </a:p>
        </p:txBody>
      </p:sp>
      <p:sp>
        <p:nvSpPr>
          <p:cNvPr id="5" name="Контейнер за номер на слайда 4"/>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3" name="Контейнер за долния колонтитул 2"/>
          <p:cNvSpPr>
            <a:spLocks noGrp="1"/>
          </p:cNvSpPr>
          <p:nvPr>
            <p:ph type="ftr" sz="quarter" idx="11"/>
          </p:nvPr>
        </p:nvSpPr>
        <p:spPr/>
        <p:txBody>
          <a:bodyPr/>
          <a:lstStyle/>
          <a:p>
            <a:endParaRPr lang="bg-BG" dirty="0"/>
          </a:p>
        </p:txBody>
      </p:sp>
      <p:sp>
        <p:nvSpPr>
          <p:cNvPr id="4" name="Контейнер за номер на слайда 3"/>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bg-BG" smtClean="0"/>
              <a:t>Щракнете, за да редактирате стила на заглавието в образеца</a:t>
            </a:r>
            <a:endParaRPr kumimoji="0" lang="en-US"/>
          </a:p>
        </p:txBody>
      </p:sp>
      <p:sp>
        <p:nvSpPr>
          <p:cNvPr id="3" name="Текстов контейне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 за да ред. стил на загл. в обр.</a:t>
            </a:r>
          </a:p>
        </p:txBody>
      </p:sp>
      <p:sp>
        <p:nvSpPr>
          <p:cNvPr id="4" name="Контейнер за съдържани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bg-BG" smtClean="0"/>
              <a:t>Щракн., за да ред. стил на загл. в обр.</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5" name="Контейнер за дата 4"/>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bg-BG" smtClean="0"/>
              <a:t>Щракнете, за да редактирате стила на заглавието в образеца</a:t>
            </a:r>
            <a:endParaRPr kumimoji="0" lang="en-US"/>
          </a:p>
        </p:txBody>
      </p:sp>
      <p:sp>
        <p:nvSpPr>
          <p:cNvPr id="3" name="Контейнер за картина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bg-BG" dirty="0" smtClean="0">
                <a:solidFill>
                  <a:schemeClr val="lt1"/>
                </a:solidFill>
                <a:latin typeface="+mn-lt"/>
                <a:ea typeface="+mn-ea"/>
                <a:cs typeface="+mn-cs"/>
              </a:rPr>
              <a:t>Щракнете върху иконата, за да добавите картина</a:t>
            </a:r>
            <a:endParaRPr kumimoji="0" lang="en-US" dirty="0">
              <a:solidFill>
                <a:schemeClr val="lt1"/>
              </a:solidFill>
              <a:latin typeface="+mn-lt"/>
              <a:ea typeface="+mn-ea"/>
              <a:cs typeface="+mn-cs"/>
            </a:endParaRPr>
          </a:p>
        </p:txBody>
      </p:sp>
      <p:sp>
        <p:nvSpPr>
          <p:cNvPr id="4" name="Текстов контейнер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68636204-AAD7-4B29-95C9-523F0B513AF8}" type="datetimeFigureOut">
              <a:rPr lang="bg-BG" smtClean="0"/>
              <a:pPr/>
              <a:t>21.12.2020 г.</a:t>
            </a:fld>
            <a:endParaRPr lang="bg-BG" dirty="0"/>
          </a:p>
        </p:txBody>
      </p:sp>
      <p:sp>
        <p:nvSpPr>
          <p:cNvPr id="6" name="Контейнер за долния колонтитул 5"/>
          <p:cNvSpPr>
            <a:spLocks noGrp="1"/>
          </p:cNvSpPr>
          <p:nvPr>
            <p:ph type="ftr" sz="quarter" idx="11"/>
          </p:nvPr>
        </p:nvSpPr>
        <p:spPr/>
        <p:txBody>
          <a:bodyPr/>
          <a:lstStyle/>
          <a:p>
            <a:endParaRPr lang="bg-BG" dirty="0"/>
          </a:p>
        </p:txBody>
      </p:sp>
      <p:sp>
        <p:nvSpPr>
          <p:cNvPr id="7" name="Контейнер за номер на слайда 6"/>
          <p:cNvSpPr>
            <a:spLocks noGrp="1"/>
          </p:cNvSpPr>
          <p:nvPr>
            <p:ph type="sldNum" sz="quarter" idx="12"/>
          </p:nvPr>
        </p:nvSpPr>
        <p:spPr/>
        <p:txBody>
          <a:bodyPr/>
          <a:lstStyle/>
          <a:p>
            <a:fld id="{6A0098D0-D8D8-4B0A-8E66-3D89E7753F54}"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Контейнер за заглавие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bg-BG" smtClean="0"/>
              <a:t>Щракнете, за да редактирате стила на заглавието в образеца</a:t>
            </a:r>
            <a:endParaRPr kumimoji="0" lang="en-US"/>
          </a:p>
        </p:txBody>
      </p:sp>
      <p:sp>
        <p:nvSpPr>
          <p:cNvPr id="13" name="Текстов контейнер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bg-BG" smtClean="0"/>
              <a:t>Щракн., за да ред. стил на загл. в обр.</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8636204-AAD7-4B29-95C9-523F0B513AF8}" type="datetimeFigureOut">
              <a:rPr lang="bg-BG" smtClean="0"/>
              <a:pPr/>
              <a:t>21.12.2020 г.</a:t>
            </a:fld>
            <a:endParaRPr lang="bg-BG" dirty="0"/>
          </a:p>
        </p:txBody>
      </p:sp>
      <p:sp>
        <p:nvSpPr>
          <p:cNvPr id="3" name="Контейнер за долния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bg-BG" dirty="0"/>
          </a:p>
        </p:txBody>
      </p:sp>
      <p:sp>
        <p:nvSpPr>
          <p:cNvPr id="23" name="Контейнер за номер н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0098D0-D8D8-4B0A-8E66-3D89E7753F54}" type="slidenum">
              <a:rPr lang="bg-BG" smtClean="0"/>
              <a:pPr/>
              <a:t>‹#›</a:t>
            </a:fld>
            <a:endParaRPr lang="bg-BG"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lstStyle/>
          <a:p>
            <a:r>
              <a:rPr lang="en-US" dirty="0" smtClean="0"/>
              <a:t/>
            </a:r>
            <a:br>
              <a:rPr lang="en-US" dirty="0" smtClean="0"/>
            </a:br>
            <a:r>
              <a:rPr lang="en-US" b="0" dirty="0" smtClean="0"/>
              <a:t>Life in the 60's</a:t>
            </a:r>
            <a:endParaRPr lang="bg-BG" dirty="0"/>
          </a:p>
        </p:txBody>
      </p:sp>
      <p:sp>
        <p:nvSpPr>
          <p:cNvPr id="3" name="Подзаглавие 2"/>
          <p:cNvSpPr>
            <a:spLocks noGrp="1"/>
          </p:cNvSpPr>
          <p:nvPr>
            <p:ph type="subTitle" idx="1"/>
          </p:nvPr>
        </p:nvSpPr>
        <p:spPr/>
        <p:txBody>
          <a:bodyPr/>
          <a:lstStyle/>
          <a:p>
            <a:r>
              <a:rPr lang="en-US" dirty="0" smtClean="0"/>
              <a:t>Denis Angelov 6v</a:t>
            </a:r>
            <a:endParaRPr lang="bg-B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28596" y="0"/>
            <a:ext cx="8229600" cy="1143000"/>
          </a:xfrm>
        </p:spPr>
        <p:txBody>
          <a:bodyPr>
            <a:normAutofit fontScale="90000"/>
          </a:bodyPr>
          <a:lstStyle/>
          <a:p>
            <a:r>
              <a:rPr lang="en-US" dirty="0" smtClean="0"/>
              <a:t/>
            </a:r>
            <a:br>
              <a:rPr lang="en-US" dirty="0" smtClean="0"/>
            </a:br>
            <a:r>
              <a:rPr lang="en-US" b="0" dirty="0" smtClean="0"/>
              <a:t>How about the shops</a:t>
            </a:r>
            <a:r>
              <a:rPr lang="de-DE" dirty="0" smtClean="0"/>
              <a:t>?</a:t>
            </a:r>
            <a:endParaRPr lang="bg-BG" dirty="0"/>
          </a:p>
        </p:txBody>
      </p:sp>
      <p:sp>
        <p:nvSpPr>
          <p:cNvPr id="3" name="Контейнер за съдържание 2"/>
          <p:cNvSpPr>
            <a:spLocks noGrp="1"/>
          </p:cNvSpPr>
          <p:nvPr>
            <p:ph idx="1"/>
          </p:nvPr>
        </p:nvSpPr>
        <p:spPr>
          <a:xfrm>
            <a:off x="457200" y="1428736"/>
            <a:ext cx="8229600" cy="4880624"/>
          </a:xfrm>
        </p:spPr>
        <p:txBody>
          <a:bodyPr>
            <a:normAutofit fontScale="92500"/>
          </a:bodyPr>
          <a:lstStyle/>
          <a:p>
            <a:r>
              <a:rPr lang="en-US" dirty="0" smtClean="0"/>
              <a:t/>
            </a:r>
            <a:br>
              <a:rPr lang="en-US" dirty="0" smtClean="0"/>
            </a:br>
            <a:r>
              <a:rPr lang="en-US" dirty="0" smtClean="0"/>
              <a:t>There were many quality goods, at affordable prices, Bulgarian production, without GMOs and preservatives - there were no harmful foods, chips and more. That's probably why there weren't that many obese children. Prices were the same everywhere and did not change for years. The variety was not as great as now, without exotic fruits, there were bananas only on holidays, for which queues were twisted… Imported goods were available only in specialty stores - Corecom, where they shopped with dollars.</a:t>
            </a:r>
            <a:endParaRPr lang="bg-B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P\Desktop\1536594153m-1000x500.jpg"/>
          <p:cNvPicPr>
            <a:picLocks noChangeAspect="1" noChangeArrowheads="1"/>
          </p:cNvPicPr>
          <p:nvPr/>
        </p:nvPicPr>
        <p:blipFill>
          <a:blip r:embed="rId2" cstate="print"/>
          <a:srcRect/>
          <a:stretch>
            <a:fillRect/>
          </a:stretch>
        </p:blipFill>
        <p:spPr bwMode="auto">
          <a:xfrm>
            <a:off x="827584" y="1340768"/>
            <a:ext cx="7627965" cy="43204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Desktop\147348873325806.jpg"/>
          <p:cNvPicPr>
            <a:picLocks noChangeAspect="1" noChangeArrowheads="1"/>
          </p:cNvPicPr>
          <p:nvPr/>
        </p:nvPicPr>
        <p:blipFill>
          <a:blip r:embed="rId2" cstate="print"/>
          <a:srcRect/>
          <a:stretch>
            <a:fillRect/>
          </a:stretch>
        </p:blipFill>
        <p:spPr bwMode="auto">
          <a:xfrm>
            <a:off x="539552" y="1052736"/>
            <a:ext cx="7959751" cy="487260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14282" y="0"/>
            <a:ext cx="8229600" cy="796908"/>
          </a:xfrm>
        </p:spPr>
        <p:txBody>
          <a:bodyPr>
            <a:normAutofit fontScale="90000"/>
          </a:bodyPr>
          <a:lstStyle/>
          <a:p>
            <a:r>
              <a:rPr lang="en-US" dirty="0" smtClean="0"/>
              <a:t>And what music did you listen to?</a:t>
            </a:r>
            <a:endParaRPr lang="bg-BG" dirty="0"/>
          </a:p>
        </p:txBody>
      </p:sp>
      <p:sp>
        <p:nvSpPr>
          <p:cNvPr id="3" name="Контейнер за съдържание 2"/>
          <p:cNvSpPr>
            <a:spLocks noGrp="1"/>
          </p:cNvSpPr>
          <p:nvPr>
            <p:ph sz="half" idx="1"/>
          </p:nvPr>
        </p:nvSpPr>
        <p:spPr>
          <a:xfrm>
            <a:off x="457200" y="1357298"/>
            <a:ext cx="4038600" cy="4768865"/>
          </a:xfrm>
        </p:spPr>
        <p:txBody>
          <a:bodyPr>
            <a:normAutofit fontScale="85000" lnSpcReduction="20000"/>
          </a:bodyPr>
          <a:lstStyle/>
          <a:p>
            <a:r>
              <a:rPr lang="en-US" dirty="0" smtClean="0"/>
              <a:t/>
            </a:r>
            <a:br>
              <a:rPr lang="en-US" dirty="0" smtClean="0"/>
            </a:br>
            <a:r>
              <a:rPr lang="en-US" dirty="0" smtClean="0"/>
              <a:t>We listened to music both by Bulgarian authors and performers and by foreign ones. We dug gramophone records, and later cassette players with rollers. We listened to the Beatles, the Rolling Stones, Italian music. Every year in the summer in Sunny Beach was held a music festival, "Golden Orpheus", which was attended by performers from Bulgaria and abroad.</a:t>
            </a:r>
            <a:endParaRPr lang="bg-BG" dirty="0"/>
          </a:p>
        </p:txBody>
      </p:sp>
      <p:pic>
        <p:nvPicPr>
          <p:cNvPr id="26628" name="Picture 4" descr="C:\Users\HP\Desktop\images.jpg"/>
          <p:cNvPicPr>
            <a:picLocks noChangeAspect="1" noChangeArrowheads="1"/>
          </p:cNvPicPr>
          <p:nvPr/>
        </p:nvPicPr>
        <p:blipFill>
          <a:blip r:embed="rId2" cstate="print"/>
          <a:srcRect/>
          <a:stretch>
            <a:fillRect/>
          </a:stretch>
        </p:blipFill>
        <p:spPr bwMode="auto">
          <a:xfrm>
            <a:off x="4495800" y="1124745"/>
            <a:ext cx="3100536" cy="2037270"/>
          </a:xfrm>
          <a:prstGeom prst="rect">
            <a:avLst/>
          </a:prstGeom>
          <a:noFill/>
        </p:spPr>
      </p:pic>
      <p:pic>
        <p:nvPicPr>
          <p:cNvPr id="26629" name="Picture 5" descr="C:\Users\HP\Desktop\images.jpg"/>
          <p:cNvPicPr>
            <a:picLocks noChangeAspect="1" noChangeArrowheads="1"/>
          </p:cNvPicPr>
          <p:nvPr/>
        </p:nvPicPr>
        <p:blipFill>
          <a:blip r:embed="rId3" cstate="print"/>
          <a:srcRect/>
          <a:stretch>
            <a:fillRect/>
          </a:stretch>
        </p:blipFill>
        <p:spPr bwMode="auto">
          <a:xfrm>
            <a:off x="7164288" y="3113550"/>
            <a:ext cx="1731655" cy="1839895"/>
          </a:xfrm>
          <a:prstGeom prst="rect">
            <a:avLst/>
          </a:prstGeom>
          <a:noFill/>
        </p:spPr>
      </p:pic>
      <p:pic>
        <p:nvPicPr>
          <p:cNvPr id="5" name="Picture 4" descr="C:\Users\HP\Desktop\download.jpg"/>
          <p:cNvPicPr>
            <a:picLocks noChangeAspect="1" noChangeArrowheads="1"/>
          </p:cNvPicPr>
          <p:nvPr/>
        </p:nvPicPr>
        <p:blipFill>
          <a:blip r:embed="rId4" cstate="print"/>
          <a:srcRect/>
          <a:stretch>
            <a:fillRect/>
          </a:stretch>
        </p:blipFill>
        <p:spPr bwMode="auto">
          <a:xfrm>
            <a:off x="4571228" y="4961457"/>
            <a:ext cx="3067844" cy="17895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11560" y="2924944"/>
            <a:ext cx="8229600" cy="1143000"/>
          </a:xfrm>
        </p:spPr>
        <p:txBody>
          <a:bodyPr/>
          <a:lstStyle/>
          <a:p>
            <a:r>
              <a:rPr lang="en-US" dirty="0" smtClean="0"/>
              <a:t>Thanks you for attention </a:t>
            </a:r>
            <a:r>
              <a:rPr lang="bg-BG" dirty="0" smtClean="0"/>
              <a:t> !</a:t>
            </a:r>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00034" y="0"/>
            <a:ext cx="8186766" cy="1571612"/>
          </a:xfrm>
        </p:spPr>
        <p:txBody>
          <a:bodyPr>
            <a:normAutofit fontScale="90000"/>
          </a:bodyPr>
          <a:lstStyle/>
          <a:p>
            <a:r>
              <a:rPr lang="en-US" sz="2800" dirty="0" smtClean="0"/>
              <a:t/>
            </a:r>
            <a:br>
              <a:rPr lang="en-US" sz="2800" dirty="0" smtClean="0"/>
            </a:br>
            <a:r>
              <a:rPr lang="en-US" sz="2800" b="0" dirty="0" smtClean="0"/>
              <a:t>Dear grandparents, tell me about your childhood and youth passed in the years of the last century, the time of socialism?</a:t>
            </a:r>
            <a:endParaRPr lang="bg-BG" sz="2800" dirty="0"/>
          </a:p>
        </p:txBody>
      </p:sp>
      <p:sp>
        <p:nvSpPr>
          <p:cNvPr id="3" name="Контейнер за съдържание 2"/>
          <p:cNvSpPr>
            <a:spLocks noGrp="1"/>
          </p:cNvSpPr>
          <p:nvPr>
            <p:ph idx="1"/>
          </p:nvPr>
        </p:nvSpPr>
        <p:spPr/>
        <p:txBody>
          <a:bodyPr>
            <a:normAutofit fontScale="92500"/>
          </a:bodyPr>
          <a:lstStyle/>
          <a:p>
            <a:r>
              <a:rPr lang="bg-BG" dirty="0" smtClean="0"/>
              <a:t> </a:t>
            </a:r>
            <a:r>
              <a:rPr lang="en-US" dirty="0" smtClean="0"/>
              <a:t>Oh, time flew by so fast, my life passed imperceptibly in the second half of the last century, which sounds a little sad… My memories are so many, they invade like a storm in my mind. We grew up in a quiet time when there were no crimes, thefts, violence. My childhood was spent in carefree games outside until late at night, summer even after midnight undisturbed by anyone. We played hide and seek, queen, national ball, guards and Apaches, chilik, etc.</a:t>
            </a:r>
            <a:r>
              <a:rPr lang="bg-BG" dirty="0" smtClean="0"/>
              <a:t>                   </a:t>
            </a:r>
          </a:p>
          <a:p>
            <a:pPr>
              <a:buNone/>
            </a:pPr>
            <a:r>
              <a:rPr lang="bg-BG" dirty="0" smtClean="0"/>
              <a:t> </a:t>
            </a:r>
            <a:endParaRPr lang="bg-B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28596" y="142852"/>
            <a:ext cx="8229600" cy="1143000"/>
          </a:xfrm>
        </p:spPr>
        <p:txBody>
          <a:bodyPr>
            <a:normAutofit fontScale="90000"/>
          </a:bodyPr>
          <a:lstStyle/>
          <a:p>
            <a:r>
              <a:rPr lang="en-US" dirty="0" smtClean="0"/>
              <a:t/>
            </a:r>
            <a:br>
              <a:rPr lang="en-US" dirty="0" smtClean="0"/>
            </a:br>
            <a:r>
              <a:rPr lang="en-US" b="0" dirty="0" smtClean="0"/>
              <a:t>And what will you tell me about school?</a:t>
            </a:r>
            <a:endParaRPr lang="bg-BG" dirty="0"/>
          </a:p>
        </p:txBody>
      </p:sp>
      <p:sp>
        <p:nvSpPr>
          <p:cNvPr id="3" name="Контейнер за съдържание 2"/>
          <p:cNvSpPr>
            <a:spLocks noGrp="1"/>
          </p:cNvSpPr>
          <p:nvPr>
            <p:ph sz="half" idx="1"/>
          </p:nvPr>
        </p:nvSpPr>
        <p:spPr>
          <a:xfrm>
            <a:off x="0" y="1643050"/>
            <a:ext cx="4714876" cy="4829196"/>
          </a:xfrm>
        </p:spPr>
        <p:txBody>
          <a:bodyPr>
            <a:normAutofit fontScale="25000" lnSpcReduction="20000"/>
          </a:bodyPr>
          <a:lstStyle/>
          <a:p>
            <a:r>
              <a:rPr lang="en-US" sz="7200" dirty="0" smtClean="0"/>
              <a:t>There was great discipline, we loved and respected our teachers. During class we all listened carefully, not like you now…. After school we participated in clubs - different, according to everyone's preferences. I was in the math class and played rhythmic gymnastics, participated in competitions, Olympiads. In the morning we had a mandatory exercise. </a:t>
            </a:r>
            <a:br>
              <a:rPr lang="en-US" sz="7200" dirty="0" smtClean="0"/>
            </a:br>
            <a:r>
              <a:rPr lang="en-US" sz="7200" dirty="0" smtClean="0"/>
              <a:t>I want to say one more thing about education - of course for free. Anyone who had a desire after difficult candidate student exams entered the desired university. Although without a father who died when I was 9 years old, I graduated in medicine at HMI-Varna for free, I even had a scholarship for excellent success. After I became a doctor with my great desire to study and improve, I took 2 specialties - Internal Medicine and Endocrinology</a:t>
            </a:r>
            <a:r>
              <a:rPr lang="en-US" sz="8000" dirty="0" smtClean="0"/>
              <a:t>.</a:t>
            </a:r>
            <a:endParaRPr lang="bg-BG" sz="8000" dirty="0"/>
          </a:p>
        </p:txBody>
      </p:sp>
      <p:sp>
        <p:nvSpPr>
          <p:cNvPr id="4" name="Контейнер за съдържание 3"/>
          <p:cNvSpPr>
            <a:spLocks noGrp="1"/>
          </p:cNvSpPr>
          <p:nvPr>
            <p:ph sz="half" idx="2"/>
          </p:nvPr>
        </p:nvSpPr>
        <p:spPr>
          <a:xfrm>
            <a:off x="4929190" y="1600200"/>
            <a:ext cx="3757610" cy="4525963"/>
          </a:xfrm>
        </p:spPr>
        <p:txBody>
          <a:bodyPr>
            <a:normAutofit fontScale="25000" lnSpcReduction="20000"/>
          </a:bodyPr>
          <a:lstStyle/>
          <a:p>
            <a:endParaRPr lang="bg-BG" dirty="0"/>
          </a:p>
        </p:txBody>
      </p:sp>
      <p:pic>
        <p:nvPicPr>
          <p:cNvPr id="7169" name="Picture 1" descr="C:\Users\HP\Desktop\80f53bd0d3d2d0597bd9246bfc3f783d.jpg"/>
          <p:cNvPicPr>
            <a:picLocks noChangeAspect="1" noChangeArrowheads="1"/>
          </p:cNvPicPr>
          <p:nvPr/>
        </p:nvPicPr>
        <p:blipFill>
          <a:blip r:embed="rId2" cstate="print"/>
          <a:srcRect/>
          <a:stretch>
            <a:fillRect/>
          </a:stretch>
        </p:blipFill>
        <p:spPr bwMode="auto">
          <a:xfrm>
            <a:off x="4788024" y="2505859"/>
            <a:ext cx="4143405" cy="27146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0"/>
            <a:ext cx="10160000" cy="718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85918" y="0"/>
            <a:ext cx="5486400" cy="522288"/>
          </a:xfrm>
        </p:spPr>
        <p:txBody>
          <a:bodyPr/>
          <a:lstStyle/>
          <a:p>
            <a:r>
              <a:rPr lang="en-US" dirty="0" smtClean="0"/>
              <a:t>Manifestations</a:t>
            </a:r>
            <a:endParaRPr lang="bg-BG" dirty="0"/>
          </a:p>
        </p:txBody>
      </p:sp>
      <p:sp>
        <p:nvSpPr>
          <p:cNvPr id="4" name="Текстов контейнер 3"/>
          <p:cNvSpPr>
            <a:spLocks noGrp="1"/>
          </p:cNvSpPr>
          <p:nvPr>
            <p:ph type="body" sz="half" idx="2"/>
          </p:nvPr>
        </p:nvSpPr>
        <p:spPr>
          <a:xfrm>
            <a:off x="1828800" y="785794"/>
            <a:ext cx="5486400" cy="911345"/>
          </a:xfrm>
        </p:spPr>
        <p:txBody>
          <a:bodyPr>
            <a:noAutofit/>
          </a:bodyPr>
          <a:lstStyle/>
          <a:p>
            <a:r>
              <a:rPr lang="en-US" sz="1800" dirty="0" smtClean="0"/>
              <a:t>On the occasion of our national holidays - September 9 and May 24, demonstrations were held. On them with posters, flags, songs and many flowers we marched through the streets and in front of the stands where the party leaders were.</a:t>
            </a:r>
            <a:endParaRPr lang="bg-BG" sz="1800" dirty="0"/>
          </a:p>
        </p:txBody>
      </p:sp>
      <p:pic>
        <p:nvPicPr>
          <p:cNvPr id="1026" name="Picture 2" descr="C:\Users\HP\Desktop\768x432.jpg"/>
          <p:cNvPicPr>
            <a:picLocks noChangeAspect="1" noChangeArrowheads="1"/>
          </p:cNvPicPr>
          <p:nvPr/>
        </p:nvPicPr>
        <p:blipFill>
          <a:blip r:embed="rId2" cstate="print"/>
          <a:srcRect/>
          <a:stretch>
            <a:fillRect/>
          </a:stretch>
        </p:blipFill>
        <p:spPr bwMode="auto">
          <a:xfrm>
            <a:off x="395536" y="2276872"/>
            <a:ext cx="8175282" cy="44719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28596" y="0"/>
            <a:ext cx="8229600" cy="1143000"/>
          </a:xfrm>
        </p:spPr>
        <p:txBody>
          <a:bodyPr>
            <a:normAutofit fontScale="90000"/>
          </a:bodyPr>
          <a:lstStyle/>
          <a:p>
            <a:r>
              <a:rPr lang="en-US" dirty="0" smtClean="0"/>
              <a:t/>
            </a:r>
            <a:br>
              <a:rPr lang="en-US" dirty="0" smtClean="0"/>
            </a:br>
            <a:r>
              <a:rPr lang="en-US" b="0" dirty="0" smtClean="0"/>
              <a:t>What did you do during your vacations and free time?</a:t>
            </a:r>
            <a:endParaRPr lang="bg-BG" dirty="0"/>
          </a:p>
        </p:txBody>
      </p:sp>
      <p:sp>
        <p:nvSpPr>
          <p:cNvPr id="3" name="Контейнер за съдържание 2"/>
          <p:cNvSpPr>
            <a:spLocks noGrp="1"/>
          </p:cNvSpPr>
          <p:nvPr>
            <p:ph idx="1"/>
          </p:nvPr>
        </p:nvSpPr>
        <p:spPr>
          <a:xfrm>
            <a:off x="0" y="1600200"/>
            <a:ext cx="8858280" cy="4709160"/>
          </a:xfrm>
        </p:spPr>
        <p:txBody>
          <a:bodyPr>
            <a:normAutofit fontScale="92500" lnSpcReduction="10000"/>
          </a:bodyPr>
          <a:lstStyle/>
          <a:p>
            <a:r>
              <a:rPr lang="en-US" dirty="0" smtClean="0"/>
              <a:t> There were no mobile phones or computers then, and we read a lot of books, which in most cases we took from the library - even for some we waited in line . We didn't have TV as children, only when I graduated we bought a black and white TV on which we watched only one TV channel. There were Russian shows and movies on Friday. We often went to the movies - when we were little there were screenings in the morning from 10.00, and as older and from 18.00. In my hometown G. Oryahovitsa there is a community center, where theaters from other cities visited, we watched famous plays, there were often operas and operettas.</a:t>
            </a:r>
            <a:endParaRPr lang="bg-B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Албум - Логото на Мосфилм"/>
          <p:cNvPicPr>
            <a:picLocks noChangeAspect="1" noChangeArrowheads="1"/>
          </p:cNvPicPr>
          <p:nvPr/>
        </p:nvPicPr>
        <p:blipFill>
          <a:blip r:embed="rId2" cstate="print"/>
          <a:srcRect/>
          <a:stretch>
            <a:fillRect/>
          </a:stretch>
        </p:blipFill>
        <p:spPr bwMode="auto">
          <a:xfrm>
            <a:off x="714348" y="571480"/>
            <a:ext cx="7000924" cy="57150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t/>
            </a:r>
            <a:br>
              <a:rPr lang="en-US" dirty="0" smtClean="0"/>
            </a:br>
            <a:r>
              <a:rPr lang="en-US" b="0" dirty="0" smtClean="0"/>
              <a:t>Brigadier movement</a:t>
            </a:r>
            <a:endParaRPr lang="bg-BG" dirty="0"/>
          </a:p>
        </p:txBody>
      </p:sp>
      <p:sp>
        <p:nvSpPr>
          <p:cNvPr id="3" name="Контейнер за съдържание 2"/>
          <p:cNvSpPr>
            <a:spLocks noGrp="1"/>
          </p:cNvSpPr>
          <p:nvPr>
            <p:ph sz="half" idx="1"/>
          </p:nvPr>
        </p:nvSpPr>
        <p:spPr/>
        <p:txBody>
          <a:bodyPr>
            <a:noAutofit/>
          </a:bodyPr>
          <a:lstStyle/>
          <a:p>
            <a:r>
              <a:rPr lang="en-US" sz="2400" dirty="0" smtClean="0"/>
              <a:t/>
            </a:r>
            <a:br>
              <a:rPr lang="en-US" sz="2400" dirty="0" smtClean="0"/>
            </a:br>
            <a:r>
              <a:rPr lang="en-US" sz="2400" dirty="0" smtClean="0"/>
              <a:t>In high school in the summer and autumn we went to brigades to help harvest the rich harvest in the surrounding villages - we picked tomatoes, corn, grapes. I went to the National Brigade in the Rhodopes - Chaushev Chark - afforested with small pines</a:t>
            </a:r>
            <a:endParaRPr lang="bg-BG" sz="2400" dirty="0"/>
          </a:p>
        </p:txBody>
      </p:sp>
      <p:pic>
        <p:nvPicPr>
          <p:cNvPr id="22530" name="Picture 2" descr="C:\Users\HP\Desktop\images.jpg"/>
          <p:cNvPicPr>
            <a:picLocks noChangeAspect="1" noChangeArrowheads="1"/>
          </p:cNvPicPr>
          <p:nvPr/>
        </p:nvPicPr>
        <p:blipFill>
          <a:blip r:embed="rId2" cstate="print"/>
          <a:srcRect/>
          <a:stretch>
            <a:fillRect/>
          </a:stretch>
        </p:blipFill>
        <p:spPr bwMode="auto">
          <a:xfrm>
            <a:off x="4716016" y="2204864"/>
            <a:ext cx="3857652" cy="35798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0"/>
            <a:ext cx="10160000" cy="7112000"/>
          </a:xfrm>
          <a:prstGeom prst="rect">
            <a:avLst/>
          </a:prstGeom>
          <a:noFill/>
          <a:ln w="9525">
            <a:noFill/>
            <a:miter lim="800000"/>
            <a:headEnd/>
            <a:tailEnd/>
          </a:ln>
          <a:effectLst/>
        </p:spPr>
      </p:pic>
      <p:cxnSp>
        <p:nvCxnSpPr>
          <p:cNvPr id="4" name="Съединител &quot;права стрелка&quot; 3"/>
          <p:cNvCxnSpPr>
            <a:stCxn id="50178" idx="0"/>
          </p:cNvCxnSpPr>
          <p:nvPr/>
        </p:nvCxnSpPr>
        <p:spPr>
          <a:xfrm rot="16200000" flipH="1">
            <a:off x="5361797" y="-281797"/>
            <a:ext cx="2071678" cy="2635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ръх">
  <a:themeElements>
    <a:clrScheme name="Връх">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ръх">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Връх">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3D8ED72FC3C5643B0FFD1DA7ACDA89D" ma:contentTypeVersion="3" ma:contentTypeDescription="Създаване на нов документ" ma:contentTypeScope="" ma:versionID="a09c4a746d22445b68ea1535c36be404">
  <xsd:schema xmlns:xsd="http://www.w3.org/2001/XMLSchema" xmlns:xs="http://www.w3.org/2001/XMLSchema" xmlns:p="http://schemas.microsoft.com/office/2006/metadata/properties" xmlns:ns2="05094aa5-81c9-4de9-826c-b0a75f502dca" targetNamespace="http://schemas.microsoft.com/office/2006/metadata/properties" ma:root="true" ma:fieldsID="5fa637d804fb9fb33138301b8e4b6397" ns2:_="">
    <xsd:import namespace="05094aa5-81c9-4de9-826c-b0a75f502dca"/>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94aa5-81c9-4de9-826c-b0a75f502d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ъдържание"/>
        <xsd:element ref="dc:title" minOccurs="0" maxOccurs="1" ma:index="4" ma:displayName="Заглав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DF7D8-3F98-4513-8C23-720A2AF1A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094aa5-81c9-4de9-826c-b0a75f502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9F39F-F98E-4E76-A4AA-0690B2F4771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7D5AE4-FFC9-4F3F-B43C-BE6DB5A610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710</TotalTime>
  <Words>717</Words>
  <Application>Microsoft Office PowerPoint</Application>
  <PresentationFormat>Презентация на цял екран (4:3)</PresentationFormat>
  <Paragraphs>18</Paragraphs>
  <Slides>14</Slides>
  <Notes>0</Notes>
  <HiddenSlides>0</HiddenSlides>
  <MMClips>0</MMClips>
  <ScaleCrop>false</ScaleCrop>
  <HeadingPairs>
    <vt:vector size="6" baseType="variant">
      <vt:variant>
        <vt:lpstr>Използвани шрифтове</vt:lpstr>
      </vt:variant>
      <vt:variant>
        <vt:i4>7</vt:i4>
      </vt:variant>
      <vt:variant>
        <vt:lpstr>Тема</vt:lpstr>
      </vt:variant>
      <vt:variant>
        <vt:i4>1</vt:i4>
      </vt:variant>
      <vt:variant>
        <vt:lpstr>Заглавия на слайдовете</vt:lpstr>
      </vt:variant>
      <vt:variant>
        <vt:i4>14</vt:i4>
      </vt:variant>
    </vt:vector>
  </HeadingPairs>
  <TitlesOfParts>
    <vt:vector size="22" baseType="lpstr">
      <vt:lpstr>Arial</vt:lpstr>
      <vt:lpstr>Book Antiqua</vt:lpstr>
      <vt:lpstr>Lucida Sans</vt:lpstr>
      <vt:lpstr>Times New Roman</vt:lpstr>
      <vt:lpstr>Wingdings</vt:lpstr>
      <vt:lpstr>Wingdings 2</vt:lpstr>
      <vt:lpstr>Wingdings 3</vt:lpstr>
      <vt:lpstr>Връх</vt:lpstr>
      <vt:lpstr> Life in the 60's</vt:lpstr>
      <vt:lpstr> Dear grandparents, tell me about your childhood and youth passed in the years of the last century, the time of socialism?</vt:lpstr>
      <vt:lpstr> And what will you tell me about school?</vt:lpstr>
      <vt:lpstr>Презентация на PowerPoint</vt:lpstr>
      <vt:lpstr>Manifestations</vt:lpstr>
      <vt:lpstr> What did you do during your vacations and free time?</vt:lpstr>
      <vt:lpstr>Презентация на PowerPoint</vt:lpstr>
      <vt:lpstr> Brigadier movement</vt:lpstr>
      <vt:lpstr>Презентация на PowerPoint</vt:lpstr>
      <vt:lpstr> How about the shops?</vt:lpstr>
      <vt:lpstr>Презентация на PowerPoint</vt:lpstr>
      <vt:lpstr>Презентация на PowerPoint</vt:lpstr>
      <vt:lpstr>And what music did you listen to?</vt:lpstr>
      <vt:lpstr>Thanks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Живота през 60-те</dc:title>
  <dc:creator>HP</dc:creator>
  <cp:lastModifiedBy>25. ОУ Д-р Петър Берон</cp:lastModifiedBy>
  <cp:revision>75</cp:revision>
  <dcterms:created xsi:type="dcterms:W3CDTF">2020-12-13T17:05:16Z</dcterms:created>
  <dcterms:modified xsi:type="dcterms:W3CDTF">2020-12-21T12:55:02Z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0x010100B3D8ED72FC3C5643B0FFD1DA7ACDA89D</vt:lpwstr>
  </property>
</Properties>
</file>