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63" r:id="rId3"/>
    <p:sldId id="266" r:id="rId4"/>
    <p:sldId id="264" r:id="rId5"/>
    <p:sldId id="265"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2" r:id="rId21"/>
    <p:sldId id="283" r:id="rId22"/>
    <p:sldId id="284" r:id="rId23"/>
    <p:sldId id="285" r:id="rId24"/>
    <p:sldId id="286" r:id="rId25"/>
    <p:sldId id="287" r:id="rId26"/>
    <p:sldId id="288" r:id="rId27"/>
    <p:sldId id="289" r:id="rId28"/>
    <p:sldId id="290" r:id="rId29"/>
    <p:sldId id="291" r:id="rId30"/>
  </p:sldIdLst>
  <p:sldSz cx="9144000" cy="6858000" type="screen4x3"/>
  <p:notesSz cx="6858000" cy="9144000"/>
  <p:custDataLst>
    <p:tags r:id="rId33"/>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74A"/>
    <a:srgbClr val="3399FF"/>
    <a:srgbClr val="666699"/>
    <a:srgbClr val="E590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84583" autoAdjust="0"/>
  </p:normalViewPr>
  <p:slideViewPr>
    <p:cSldViewPr>
      <p:cViewPr varScale="1">
        <p:scale>
          <a:sx n="97" d="100"/>
          <a:sy n="97" d="100"/>
        </p:scale>
        <p:origin x="162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49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6663A1-BE93-4F19-BCAE-33E954C20B2B}" type="datetimeFigureOut">
              <a:rPr lang="ru-RU" smtClean="0"/>
              <a:t>21.12.2020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0DF26E-F902-4582-B614-0C9EE35F2135}" type="slidenum">
              <a:rPr lang="ru-RU" smtClean="0"/>
              <a:t>‹#›</a:t>
            </a:fld>
            <a:endParaRPr lang="ru-RU"/>
          </a:p>
        </p:txBody>
      </p:sp>
    </p:spTree>
    <p:extLst>
      <p:ext uri="{BB962C8B-B14F-4D97-AF65-F5344CB8AC3E}">
        <p14:creationId xmlns:p14="http://schemas.microsoft.com/office/powerpoint/2010/main" val="4043283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0C0431-2448-4DC3-AF70-2785FBE2C445}" type="datetimeFigureOut">
              <a:rPr lang="ru-RU" smtClean="0"/>
              <a:t>21.12.2020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341FE-AE5C-47F1-8FD8-47C4A673A802}" type="slidenum">
              <a:rPr lang="ru-RU" smtClean="0"/>
              <a:t>‹#›</a:t>
            </a:fld>
            <a:endParaRPr lang="ru-RU"/>
          </a:p>
        </p:txBody>
      </p:sp>
    </p:spTree>
    <p:extLst>
      <p:ext uri="{BB962C8B-B14F-4D97-AF65-F5344CB8AC3E}">
        <p14:creationId xmlns:p14="http://schemas.microsoft.com/office/powerpoint/2010/main" val="202611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1</a:t>
            </a:fld>
            <a:endParaRPr lang="ru-RU"/>
          </a:p>
        </p:txBody>
      </p:sp>
    </p:spTree>
    <p:extLst>
      <p:ext uri="{BB962C8B-B14F-4D97-AF65-F5344CB8AC3E}">
        <p14:creationId xmlns:p14="http://schemas.microsoft.com/office/powerpoint/2010/main" val="4221614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13384" y="0"/>
            <a:ext cx="6517232" cy="1368152"/>
          </a:xfrm>
        </p:spPr>
        <p:txBody>
          <a:bodyPr/>
          <a:lstStyle>
            <a:lvl1pPr>
              <a:defRPr b="1">
                <a:solidFill>
                  <a:schemeClr val="accent1">
                    <a:lumMod val="75000"/>
                  </a:schemeClr>
                </a:solidFill>
                <a:effectLst>
                  <a:outerShdw blurRad="38100" dist="38100" dir="2700000" algn="tl">
                    <a:srgbClr val="000000">
                      <a:alpha val="43137"/>
                    </a:srgbClr>
                  </a:outerShdw>
                </a:effectLst>
              </a:defRPr>
            </a:lvl1pPr>
          </a:lstStyle>
          <a:p>
            <a:r>
              <a:rPr lang="ru-RU" dirty="0" smtClean="0"/>
              <a:t>Образец</a:t>
            </a:r>
            <a:r>
              <a:rPr lang="en-US" dirty="0" smtClean="0"/>
              <a:t> </a:t>
            </a:r>
            <a:r>
              <a:rPr lang="ru-RU" dirty="0" smtClean="0"/>
              <a:t>заголовка</a:t>
            </a:r>
            <a:endParaRPr lang="ru-RU" dirty="0"/>
          </a:p>
        </p:txBody>
      </p:sp>
      <p:sp>
        <p:nvSpPr>
          <p:cNvPr id="4" name="Дата 3"/>
          <p:cNvSpPr>
            <a:spLocks noGrp="1"/>
          </p:cNvSpPr>
          <p:nvPr>
            <p:ph type="dt" sz="half" idx="10"/>
          </p:nvPr>
        </p:nvSpPr>
        <p:spPr/>
        <p:txBody>
          <a:bodyPr/>
          <a:lstStyle>
            <a:lvl1pPr>
              <a:defRPr>
                <a:solidFill>
                  <a:schemeClr val="accent1">
                    <a:lumMod val="75000"/>
                  </a:schemeClr>
                </a:solidFill>
              </a:defRPr>
            </a:lvl1pPr>
          </a:lstStyle>
          <a:p>
            <a:fld id="{A5E48A96-E1BB-4C8F-80B2-32A47A48A9D5}" type="datetimeFigureOut">
              <a:rPr lang="ru-RU" smtClean="0"/>
              <a:pPr/>
              <a:t>21.12.2020</a:t>
            </a:fld>
            <a:endParaRPr lang="ru-RU"/>
          </a:p>
        </p:txBody>
      </p:sp>
      <p:sp>
        <p:nvSpPr>
          <p:cNvPr id="5" name="Нижний колонтитул 4"/>
          <p:cNvSpPr>
            <a:spLocks noGrp="1"/>
          </p:cNvSpPr>
          <p:nvPr>
            <p:ph type="ftr" sz="quarter" idx="11"/>
          </p:nvPr>
        </p:nvSpPr>
        <p:spPr/>
        <p:txBody>
          <a:bodyPr/>
          <a:lstStyle>
            <a:lvl1pPr>
              <a:defRPr>
                <a:solidFill>
                  <a:schemeClr val="accent1">
                    <a:lumMod val="75000"/>
                  </a:schemeClr>
                </a:solidFill>
              </a:defRPr>
            </a:lvl1pPr>
          </a:lstStyle>
          <a:p>
            <a:endParaRPr lang="ru-RU" dirty="0"/>
          </a:p>
        </p:txBody>
      </p:sp>
      <p:sp>
        <p:nvSpPr>
          <p:cNvPr id="6" name="Номер слайда 5"/>
          <p:cNvSpPr>
            <a:spLocks noGrp="1"/>
          </p:cNvSpPr>
          <p:nvPr>
            <p:ph type="sldNum" sz="quarter" idx="12"/>
          </p:nvPr>
        </p:nvSpPr>
        <p:spPr/>
        <p:txBody>
          <a:bodyPr/>
          <a:lstStyle>
            <a:lvl1pPr>
              <a:defRPr>
                <a:solidFill>
                  <a:schemeClr val="accent1">
                    <a:lumMod val="75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5156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1">
                    <a:lumMod val="50000"/>
                  </a:schemeClr>
                </a:solidFill>
              </a:defRPr>
            </a:lvl1pPr>
          </a:lstStyle>
          <a:p>
            <a:r>
              <a:rPr lang="ru-RU" dirty="0"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1pPr>
              <a:defRPr>
                <a:solidFill>
                  <a:schemeClr val="accent6">
                    <a:lumMod val="60000"/>
                    <a:lumOff val="40000"/>
                  </a:schemeClr>
                </a:solidFill>
              </a:defRPr>
            </a:lvl1pPr>
            <a:lvl2pPr>
              <a:defRPr>
                <a:solidFill>
                  <a:schemeClr val="accent6">
                    <a:lumMod val="60000"/>
                    <a:lumOff val="40000"/>
                  </a:schemeClr>
                </a:solidFill>
              </a:defRPr>
            </a:lvl2pPr>
            <a:lvl3pPr>
              <a:defRPr>
                <a:solidFill>
                  <a:schemeClr val="accent6">
                    <a:lumMod val="60000"/>
                    <a:lumOff val="40000"/>
                  </a:schemeClr>
                </a:solidFill>
              </a:defRPr>
            </a:lvl3pPr>
            <a:lvl4pPr>
              <a:defRPr>
                <a:solidFill>
                  <a:schemeClr val="accent6">
                    <a:lumMod val="60000"/>
                    <a:lumOff val="40000"/>
                  </a:schemeClr>
                </a:solidFill>
              </a:defRPr>
            </a:lvl4pPr>
            <a:lvl5pPr>
              <a:defRPr>
                <a:solidFill>
                  <a:schemeClr val="accent6">
                    <a:lumMod val="60000"/>
                    <a:lumOff val="40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21.12.2020</a:t>
            </a:fld>
            <a:endParaRPr lang="ru-RU"/>
          </a:p>
        </p:txBody>
      </p:sp>
      <p:sp>
        <p:nvSpPr>
          <p:cNvPr id="5" name="Нижний колонтитул 4"/>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107880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defRPr>
                <a:solidFill>
                  <a:schemeClr val="accent6">
                    <a:lumMod val="60000"/>
                    <a:lumOff val="40000"/>
                  </a:schemeClr>
                </a:solidFill>
              </a:defRPr>
            </a:lvl1p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lvl1pPr>
              <a:defRPr>
                <a:solidFill>
                  <a:schemeClr val="accent6">
                    <a:lumMod val="60000"/>
                    <a:lumOff val="40000"/>
                  </a:schemeClr>
                </a:solidFill>
              </a:defRPr>
            </a:lvl1pPr>
            <a:lvl2pPr>
              <a:defRPr>
                <a:solidFill>
                  <a:schemeClr val="accent6">
                    <a:lumMod val="60000"/>
                    <a:lumOff val="40000"/>
                  </a:schemeClr>
                </a:solidFill>
              </a:defRPr>
            </a:lvl2pPr>
            <a:lvl3pPr>
              <a:defRPr>
                <a:solidFill>
                  <a:schemeClr val="accent6">
                    <a:lumMod val="60000"/>
                    <a:lumOff val="40000"/>
                  </a:schemeClr>
                </a:solidFill>
              </a:defRPr>
            </a:lvl3pPr>
            <a:lvl4pPr>
              <a:defRPr>
                <a:solidFill>
                  <a:schemeClr val="accent6">
                    <a:lumMod val="60000"/>
                    <a:lumOff val="40000"/>
                  </a:schemeClr>
                </a:solidFill>
              </a:defRPr>
            </a:lvl4pPr>
            <a:lvl5pPr>
              <a:defRPr>
                <a:solidFill>
                  <a:schemeClr val="accent6">
                    <a:lumMod val="60000"/>
                    <a:lumOff val="40000"/>
                  </a:schemeClr>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21.12.2020</a:t>
            </a:fld>
            <a:endParaRPr lang="ru-RU"/>
          </a:p>
        </p:txBody>
      </p:sp>
      <p:sp>
        <p:nvSpPr>
          <p:cNvPr id="5" name="Нижний колонтитул 4"/>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98369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accent1">
                    <a:lumMod val="75000"/>
                  </a:schemeClr>
                </a:solidFill>
              </a:defRPr>
            </a:lvl1pPr>
          </a:lstStyle>
          <a:p>
            <a:fld id="{A5E48A96-E1BB-4C8F-80B2-32A47A48A9D5}" type="datetimeFigureOut">
              <a:rPr lang="ru-RU" smtClean="0"/>
              <a:pPr/>
              <a:t>21.12.2020</a:t>
            </a:fld>
            <a:endParaRPr lang="ru-RU"/>
          </a:p>
        </p:txBody>
      </p:sp>
      <p:sp>
        <p:nvSpPr>
          <p:cNvPr id="5" name="Нижний колонтитул 4"/>
          <p:cNvSpPr>
            <a:spLocks noGrp="1"/>
          </p:cNvSpPr>
          <p:nvPr>
            <p:ph type="ftr" sz="quarter" idx="11"/>
          </p:nvPr>
        </p:nvSpPr>
        <p:spPr/>
        <p:txBody>
          <a:bodyPr/>
          <a:lstStyle>
            <a:lvl1pPr>
              <a:defRPr>
                <a:solidFill>
                  <a:schemeClr val="accent1">
                    <a:lumMod val="75000"/>
                  </a:schemeClr>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accent1">
                    <a:lumMod val="75000"/>
                  </a:schemeClr>
                </a:solidFill>
              </a:defRPr>
            </a:lvl1pPr>
          </a:lstStyle>
          <a:p>
            <a:fld id="{544A1F6A-164B-43BA-A19E-4AE6BB502A21}" type="slidenum">
              <a:rPr lang="ru-RU" smtClean="0"/>
              <a:pPr/>
              <a:t>‹#›</a:t>
            </a:fld>
            <a:endParaRPr lang="ru-RU"/>
          </a:p>
        </p:txBody>
      </p:sp>
      <p:sp>
        <p:nvSpPr>
          <p:cNvPr id="12"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chemeClr val="accent1">
                  <a:lumMod val="75000"/>
                </a:schemeClr>
              </a:solidFill>
            </a:endParaRPr>
          </a:p>
        </p:txBody>
      </p:sp>
      <p:sp>
        <p:nvSpPr>
          <p:cNvPr id="8" name="Заголовок 1"/>
          <p:cNvSpPr>
            <a:spLocks noGrp="1"/>
          </p:cNvSpPr>
          <p:nvPr>
            <p:ph type="title"/>
          </p:nvPr>
        </p:nvSpPr>
        <p:spPr>
          <a:xfrm>
            <a:off x="2483768" y="45855"/>
            <a:ext cx="6480720" cy="1336698"/>
          </a:xfrm>
          <a:prstGeom prst="rect">
            <a:avLst/>
          </a:prstGeom>
        </p:spPr>
        <p:txBody>
          <a:bodyPr vert="horz" lIns="91440" tIns="45720" rIns="91440" bIns="45720" rtlCol="0" anchor="ctr">
            <a:normAutofit/>
          </a:bodyPr>
          <a:lstStyle>
            <a:lvl1pPr>
              <a:defRPr>
                <a:solidFill>
                  <a:schemeClr val="accent1">
                    <a:lumMod val="75000"/>
                  </a:schemeClr>
                </a:solidFill>
              </a:defRPr>
            </a:lvl1pPr>
          </a:lstStyle>
          <a:p>
            <a:r>
              <a:rPr lang="ru-RU" dirty="0" smtClean="0"/>
              <a:t>Образец заголовка</a:t>
            </a:r>
            <a:endParaRPr lang="ru-RU" dirty="0"/>
          </a:p>
        </p:txBody>
      </p:sp>
      <p:sp>
        <p:nvSpPr>
          <p:cNvPr id="9" name="Текст 2"/>
          <p:cNvSpPr>
            <a:spLocks noGrp="1"/>
          </p:cNvSpPr>
          <p:nvPr>
            <p:ph idx="1"/>
          </p:nvPr>
        </p:nvSpPr>
        <p:spPr>
          <a:xfrm>
            <a:off x="251520" y="1988840"/>
            <a:ext cx="8640960" cy="4176464"/>
          </a:xfrm>
          <a:prstGeom prst="rect">
            <a:avLst/>
          </a:prstGeom>
        </p:spPr>
        <p:txBody>
          <a:bodyPr vert="horz" lIns="91440" tIns="45720" rIns="91440" bIns="45720" rtlCol="0">
            <a:normAutofit/>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154301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1799" y="4406900"/>
            <a:ext cx="5722913" cy="1362075"/>
          </a:xfrm>
        </p:spPr>
        <p:txBody>
          <a:bodyPr anchor="t"/>
          <a:lstStyle>
            <a:lvl1pPr algn="l">
              <a:defRPr sz="4000" b="1" cap="all">
                <a:solidFill>
                  <a:schemeClr val="bg2">
                    <a:lumMod val="50000"/>
                  </a:schemeClr>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2771799" y="2906713"/>
            <a:ext cx="5722913"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smtClean="0"/>
              <a:t>Образец текста</a:t>
            </a:r>
          </a:p>
        </p:txBody>
      </p:sp>
      <p:sp>
        <p:nvSpPr>
          <p:cNvPr id="4" name="Дата 3"/>
          <p:cNvSpPr>
            <a:spLocks noGrp="1"/>
          </p:cNvSpPr>
          <p:nvPr>
            <p:ph type="dt" sz="half" idx="10"/>
          </p:nvPr>
        </p:nvSpPr>
        <p:spPr/>
        <p:txBody>
          <a:bodyPr/>
          <a:lstStyle>
            <a:lvl1pPr>
              <a:defRPr>
                <a:solidFill>
                  <a:schemeClr val="bg2">
                    <a:lumMod val="50000"/>
                  </a:schemeClr>
                </a:solidFill>
              </a:defRPr>
            </a:lvl1pPr>
          </a:lstStyle>
          <a:p>
            <a:fld id="{A5E48A96-E1BB-4C8F-80B2-32A47A48A9D5}" type="datetimeFigureOut">
              <a:rPr lang="ru-RU" smtClean="0"/>
              <a:pPr/>
              <a:t>21.12.2020</a:t>
            </a:fld>
            <a:endParaRPr lang="ru-RU"/>
          </a:p>
        </p:txBody>
      </p:sp>
      <p:sp>
        <p:nvSpPr>
          <p:cNvPr id="5" name="Нижний колонтитул 4"/>
          <p:cNvSpPr>
            <a:spLocks noGrp="1"/>
          </p:cNvSpPr>
          <p:nvPr>
            <p:ph type="ftr" sz="quarter" idx="11"/>
          </p:nvPr>
        </p:nvSpPr>
        <p:spPr/>
        <p:txBody>
          <a:bodyPr/>
          <a:lstStyle>
            <a:lvl1pPr>
              <a:defRPr>
                <a:solidFill>
                  <a:schemeClr val="bg2">
                    <a:lumMod val="50000"/>
                  </a:schemeClr>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2">
                    <a:lumMod val="5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02665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bg1">
                    <a:lumMod val="95000"/>
                  </a:schemeClr>
                </a:solidFill>
              </a:defRPr>
            </a:lvl1pPr>
          </a:lstStyle>
          <a:p>
            <a:r>
              <a:rPr lang="ru-RU" dirty="0" smtClean="0"/>
              <a:t>Образец заголовка</a:t>
            </a:r>
            <a:endParaRPr lang="ru-RU" dirty="0"/>
          </a:p>
        </p:txBody>
      </p:sp>
      <p:sp>
        <p:nvSpPr>
          <p:cNvPr id="3" name="Объект 2"/>
          <p:cNvSpPr>
            <a:spLocks noGrp="1"/>
          </p:cNvSpPr>
          <p:nvPr>
            <p:ph sz="half" idx="1"/>
          </p:nvPr>
        </p:nvSpPr>
        <p:spPr>
          <a:xfrm>
            <a:off x="179512" y="2060848"/>
            <a:ext cx="4320480" cy="4093915"/>
          </a:xfrm>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Объект 3"/>
          <p:cNvSpPr>
            <a:spLocks noGrp="1"/>
          </p:cNvSpPr>
          <p:nvPr>
            <p:ph sz="half" idx="2"/>
          </p:nvPr>
        </p:nvSpPr>
        <p:spPr>
          <a:xfrm>
            <a:off x="4644008" y="2071389"/>
            <a:ext cx="4320480" cy="4093915"/>
          </a:xfrm>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Дата 4"/>
          <p:cNvSpPr>
            <a:spLocks noGrp="1"/>
          </p:cNvSpPr>
          <p:nvPr>
            <p:ph type="dt" sz="half" idx="10"/>
          </p:nvPr>
        </p:nvSpPr>
        <p:spPr/>
        <p:txBody>
          <a:bodyPr/>
          <a:lstStyle>
            <a:lvl1pPr>
              <a:defRPr>
                <a:solidFill>
                  <a:schemeClr val="bg1">
                    <a:lumMod val="95000"/>
                  </a:schemeClr>
                </a:solidFill>
              </a:defRPr>
            </a:lvl1pPr>
          </a:lstStyle>
          <a:p>
            <a:fld id="{A5E48A96-E1BB-4C8F-80B2-32A47A48A9D5}" type="datetimeFigureOut">
              <a:rPr lang="ru-RU" smtClean="0"/>
              <a:pPr/>
              <a:t>21.12.2020</a:t>
            </a:fld>
            <a:endParaRPr lang="ru-RU"/>
          </a:p>
        </p:txBody>
      </p:sp>
      <p:sp>
        <p:nvSpPr>
          <p:cNvPr id="6" name="Нижний колонтитул 5"/>
          <p:cNvSpPr>
            <a:spLocks noGrp="1"/>
          </p:cNvSpPr>
          <p:nvPr>
            <p:ph type="ftr" sz="quarter" idx="11"/>
          </p:nvPr>
        </p:nvSpPr>
        <p:spPr/>
        <p:txBody>
          <a:bodyPr/>
          <a:lstStyle>
            <a:lvl1pPr>
              <a:defRPr>
                <a:solidFill>
                  <a:schemeClr val="bg1">
                    <a:lumMod val="95000"/>
                  </a:schemeClr>
                </a:solidFill>
              </a:defRPr>
            </a:lvl1pPr>
          </a:lstStyle>
          <a:p>
            <a:endParaRPr lang="ru-RU"/>
          </a:p>
        </p:txBody>
      </p:sp>
      <p:sp>
        <p:nvSpPr>
          <p:cNvPr id="7" name="Номер слайда 6"/>
          <p:cNvSpPr>
            <a:spLocks noGrp="1"/>
          </p:cNvSpPr>
          <p:nvPr>
            <p:ph type="sldNum" sz="quarter" idx="12"/>
          </p:nvPr>
        </p:nvSpPr>
        <p:spPr/>
        <p:txBody>
          <a:bodyPr/>
          <a:lstStyle>
            <a:lvl1pPr>
              <a:defRPr>
                <a:solidFill>
                  <a:schemeClr val="bg1">
                    <a:lumMod val="95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389133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1">
                    <a:lumMod val="50000"/>
                  </a:schemeClr>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251520" y="1916832"/>
            <a:ext cx="4176464" cy="639762"/>
          </a:xfrm>
        </p:spPr>
        <p:txBody>
          <a:bodyPr anchor="b"/>
          <a:lstStyle>
            <a:lvl1pPr marL="0" indent="0">
              <a:buNone/>
              <a:defRPr sz="2400" b="1">
                <a:solidFill>
                  <a:schemeClr val="accent6">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4" name="Объект 3"/>
          <p:cNvSpPr>
            <a:spLocks noGrp="1"/>
          </p:cNvSpPr>
          <p:nvPr>
            <p:ph sz="half" idx="2"/>
          </p:nvPr>
        </p:nvSpPr>
        <p:spPr>
          <a:xfrm>
            <a:off x="251520" y="2556594"/>
            <a:ext cx="4176464" cy="3951288"/>
          </a:xfrm>
        </p:spPr>
        <p:txBody>
          <a:bodyPr/>
          <a:lstStyle>
            <a:lvl1pPr>
              <a:defRPr sz="2400">
                <a:solidFill>
                  <a:schemeClr val="accent6">
                    <a:lumMod val="60000"/>
                    <a:lumOff val="40000"/>
                  </a:schemeClr>
                </a:solidFill>
              </a:defRPr>
            </a:lvl1pPr>
            <a:lvl2pPr>
              <a:defRPr sz="2000">
                <a:solidFill>
                  <a:schemeClr val="accent6">
                    <a:lumMod val="60000"/>
                    <a:lumOff val="40000"/>
                  </a:schemeClr>
                </a:solidFill>
              </a:defRPr>
            </a:lvl2pPr>
            <a:lvl3pPr>
              <a:defRPr sz="1800">
                <a:solidFill>
                  <a:schemeClr val="accent6">
                    <a:lumMod val="60000"/>
                    <a:lumOff val="40000"/>
                  </a:schemeClr>
                </a:solidFill>
              </a:defRPr>
            </a:lvl3pPr>
            <a:lvl4pPr>
              <a:defRPr sz="1600">
                <a:solidFill>
                  <a:schemeClr val="accent6">
                    <a:lumMod val="60000"/>
                    <a:lumOff val="40000"/>
                  </a:schemeClr>
                </a:solidFill>
              </a:defRPr>
            </a:lvl4pPr>
            <a:lvl5pPr>
              <a:defRPr sz="1600">
                <a:solidFill>
                  <a:schemeClr val="accent6">
                    <a:lumMod val="60000"/>
                    <a:lumOff val="40000"/>
                  </a:schemeClr>
                </a:solidFill>
              </a:defRPr>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Текст 4"/>
          <p:cNvSpPr>
            <a:spLocks noGrp="1"/>
          </p:cNvSpPr>
          <p:nvPr>
            <p:ph type="body" sz="quarter" idx="3"/>
          </p:nvPr>
        </p:nvSpPr>
        <p:spPr>
          <a:xfrm>
            <a:off x="4716016" y="1934294"/>
            <a:ext cx="4248472" cy="639762"/>
          </a:xfrm>
        </p:spPr>
        <p:txBody>
          <a:bodyPr anchor="b"/>
          <a:lstStyle>
            <a:lvl1pPr marL="0" indent="0">
              <a:buNone/>
              <a:defRPr sz="2400" b="1">
                <a:solidFill>
                  <a:schemeClr val="accent6">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6" name="Объект 5"/>
          <p:cNvSpPr>
            <a:spLocks noGrp="1"/>
          </p:cNvSpPr>
          <p:nvPr>
            <p:ph sz="quarter" idx="4"/>
          </p:nvPr>
        </p:nvSpPr>
        <p:spPr>
          <a:xfrm>
            <a:off x="4716016" y="2574056"/>
            <a:ext cx="4248472" cy="3951288"/>
          </a:xfrm>
        </p:spPr>
        <p:txBody>
          <a:bodyPr/>
          <a:lstStyle>
            <a:lvl1pPr>
              <a:defRPr sz="2400">
                <a:solidFill>
                  <a:schemeClr val="accent6">
                    <a:lumMod val="60000"/>
                    <a:lumOff val="40000"/>
                  </a:schemeClr>
                </a:solidFill>
              </a:defRPr>
            </a:lvl1pPr>
            <a:lvl2pPr>
              <a:defRPr sz="2000">
                <a:solidFill>
                  <a:schemeClr val="accent6">
                    <a:lumMod val="60000"/>
                    <a:lumOff val="40000"/>
                  </a:schemeClr>
                </a:solidFill>
              </a:defRPr>
            </a:lvl2pPr>
            <a:lvl3pPr>
              <a:defRPr sz="1800">
                <a:solidFill>
                  <a:schemeClr val="accent6">
                    <a:lumMod val="60000"/>
                    <a:lumOff val="40000"/>
                  </a:schemeClr>
                </a:solidFill>
              </a:defRPr>
            </a:lvl3pPr>
            <a:lvl4pPr>
              <a:defRPr sz="1600">
                <a:solidFill>
                  <a:schemeClr val="accent6">
                    <a:lumMod val="60000"/>
                    <a:lumOff val="40000"/>
                  </a:schemeClr>
                </a:solidFill>
              </a:defRPr>
            </a:lvl4pPr>
            <a:lvl5pPr>
              <a:defRPr sz="1600">
                <a:solidFill>
                  <a:schemeClr val="accent6">
                    <a:lumMod val="60000"/>
                    <a:lumOff val="40000"/>
                  </a:schemeClr>
                </a:solidFill>
              </a:defRPr>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Дата 6"/>
          <p:cNvSpPr>
            <a:spLocks noGrp="1"/>
          </p:cNvSpPr>
          <p:nvPr>
            <p:ph type="dt" sz="half" idx="10"/>
          </p:nvPr>
        </p:nvSpPr>
        <p:spPr>
          <a:xfrm>
            <a:off x="1375310" y="6410896"/>
            <a:ext cx="1215489" cy="365125"/>
          </a:xfrm>
        </p:spPr>
        <p:txBody>
          <a:bodyPr/>
          <a:lstStyle>
            <a:lvl1pPr>
              <a:defRPr>
                <a:solidFill>
                  <a:schemeClr val="accent6">
                    <a:lumMod val="60000"/>
                    <a:lumOff val="40000"/>
                  </a:schemeClr>
                </a:solidFill>
              </a:defRPr>
            </a:lvl1pPr>
          </a:lstStyle>
          <a:p>
            <a:fld id="{A5E48A96-E1BB-4C8F-80B2-32A47A48A9D5}" type="datetimeFigureOut">
              <a:rPr lang="ru-RU" smtClean="0"/>
              <a:pPr/>
              <a:t>21.12.2020</a:t>
            </a:fld>
            <a:endParaRPr lang="ru-RU"/>
          </a:p>
        </p:txBody>
      </p:sp>
      <p:sp>
        <p:nvSpPr>
          <p:cNvPr id="8" name="Нижний колонтитул 7"/>
          <p:cNvSpPr>
            <a:spLocks noGrp="1"/>
          </p:cNvSpPr>
          <p:nvPr>
            <p:ph type="ftr" sz="quarter" idx="11"/>
          </p:nvPr>
        </p:nvSpPr>
        <p:spPr>
          <a:xfrm>
            <a:off x="4154184" y="6356350"/>
            <a:ext cx="1649592" cy="365125"/>
          </a:xfrm>
        </p:spPr>
        <p:txBody>
          <a:bodyPr/>
          <a:lstStyle>
            <a:lvl1pPr>
              <a:defRPr>
                <a:solidFill>
                  <a:schemeClr val="accent6">
                    <a:lumMod val="60000"/>
                    <a:lumOff val="40000"/>
                  </a:schemeClr>
                </a:solidFill>
              </a:defRPr>
            </a:lvl1pPr>
          </a:lstStyle>
          <a:p>
            <a:endParaRPr lang="ru-RU"/>
          </a:p>
        </p:txBody>
      </p:sp>
      <p:sp>
        <p:nvSpPr>
          <p:cNvPr id="9" name="Номер слайда 8"/>
          <p:cNvSpPr>
            <a:spLocks noGrp="1"/>
          </p:cNvSpPr>
          <p:nvPr>
            <p:ph type="sldNum" sz="quarter" idx="12"/>
          </p:nvPr>
        </p:nvSpPr>
        <p:spPr>
          <a:xfrm>
            <a:off x="7471310" y="6356350"/>
            <a:ext cx="1215489" cy="365125"/>
          </a:xfrm>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165993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1">
                    <a:lumMod val="50000"/>
                  </a:schemeClr>
                </a:solidFill>
              </a:defRPr>
            </a:lvl1pPr>
          </a:lstStyle>
          <a:p>
            <a:r>
              <a:rPr lang="ru-RU" dirty="0" smtClean="0"/>
              <a:t>Образец заголовка</a:t>
            </a:r>
            <a:endParaRPr lang="ru-RU" dirty="0"/>
          </a:p>
        </p:txBody>
      </p:sp>
      <p:sp>
        <p:nvSpPr>
          <p:cNvPr id="3" name="Дата 2"/>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21.12.2020</a:t>
            </a:fld>
            <a:endParaRPr lang="ru-RU"/>
          </a:p>
        </p:txBody>
      </p:sp>
      <p:sp>
        <p:nvSpPr>
          <p:cNvPr id="4" name="Нижний колонтитул 3"/>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5" name="Номер слайда 4"/>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17245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21.12.2020</a:t>
            </a:fld>
            <a:endParaRPr lang="ru-RU"/>
          </a:p>
        </p:txBody>
      </p:sp>
      <p:sp>
        <p:nvSpPr>
          <p:cNvPr id="3" name="Нижний колонтитул 2"/>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4" name="Номер слайда 3"/>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61595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3622"/>
            <a:ext cx="3008313" cy="921478"/>
          </a:xfrm>
        </p:spPr>
        <p:txBody>
          <a:bodyPr anchor="b"/>
          <a:lstStyle>
            <a:lvl1pPr algn="l">
              <a:defRPr sz="2000" b="1">
                <a:solidFill>
                  <a:schemeClr val="accent6">
                    <a:lumMod val="60000"/>
                    <a:lumOff val="40000"/>
                  </a:schemeClr>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3563888" y="1916832"/>
            <a:ext cx="5111750" cy="4353347"/>
          </a:xfrm>
        </p:spPr>
        <p:txBody>
          <a:bodyPr/>
          <a:lstStyle>
            <a:lvl1pPr>
              <a:defRPr sz="3200">
                <a:solidFill>
                  <a:schemeClr val="accent6">
                    <a:lumMod val="60000"/>
                    <a:lumOff val="40000"/>
                  </a:schemeClr>
                </a:solidFill>
              </a:defRPr>
            </a:lvl1pPr>
            <a:lvl2pPr>
              <a:defRPr sz="2800">
                <a:solidFill>
                  <a:schemeClr val="accent6">
                    <a:lumMod val="60000"/>
                    <a:lumOff val="40000"/>
                  </a:schemeClr>
                </a:solidFill>
              </a:defRPr>
            </a:lvl2pPr>
            <a:lvl3pPr>
              <a:defRPr sz="2400">
                <a:solidFill>
                  <a:schemeClr val="accent6">
                    <a:lumMod val="60000"/>
                    <a:lumOff val="40000"/>
                  </a:schemeClr>
                </a:solidFill>
              </a:defRPr>
            </a:lvl3pPr>
            <a:lvl4pPr>
              <a:defRPr sz="2000">
                <a:solidFill>
                  <a:schemeClr val="accent6">
                    <a:lumMod val="60000"/>
                    <a:lumOff val="40000"/>
                  </a:schemeClr>
                </a:solidFill>
              </a:defRPr>
            </a:lvl4pPr>
            <a:lvl5pPr>
              <a:defRPr sz="2000">
                <a:solidFill>
                  <a:schemeClr val="accent6">
                    <a:lumMod val="60000"/>
                    <a:lumOff val="40000"/>
                  </a:schemeClr>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solidFill>
                  <a:schemeClr val="accent6">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21.12.2020</a:t>
            </a:fld>
            <a:endParaRPr lang="ru-RU"/>
          </a:p>
        </p:txBody>
      </p:sp>
      <p:sp>
        <p:nvSpPr>
          <p:cNvPr id="6" name="Нижний колонтитул 5"/>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7" name="Номер слайда 6"/>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3454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solidFill>
                  <a:schemeClr val="accent6">
                    <a:lumMod val="60000"/>
                    <a:lumOff val="40000"/>
                  </a:schemeClr>
                </a:solidFill>
              </a:defRPr>
            </a:lvl1pPr>
          </a:lstStyle>
          <a:p>
            <a:r>
              <a:rPr lang="ru-RU" dirty="0" smtClean="0"/>
              <a:t>Образец заголовка</a:t>
            </a:r>
            <a:endParaRPr lang="ru-RU" dirty="0"/>
          </a:p>
        </p:txBody>
      </p:sp>
      <p:sp>
        <p:nvSpPr>
          <p:cNvPr id="3" name="Рисунок 2"/>
          <p:cNvSpPr>
            <a:spLocks noGrp="1"/>
          </p:cNvSpPr>
          <p:nvPr>
            <p:ph type="pic" idx="1"/>
          </p:nvPr>
        </p:nvSpPr>
        <p:spPr>
          <a:xfrm>
            <a:off x="1792288" y="612775"/>
            <a:ext cx="5486400" cy="4114800"/>
          </a:xfrm>
        </p:spPr>
        <p:txBody>
          <a:bodyPr/>
          <a:lstStyle>
            <a:lvl1pPr marL="0" indent="0">
              <a:buNone/>
              <a:defRPr sz="3200">
                <a:solidFill>
                  <a:schemeClr val="accent6">
                    <a:lumMod val="60000"/>
                    <a:lumOff val="4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solidFill>
                  <a:schemeClr val="accent6">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solidFill>
                  <a:schemeClr val="accent6">
                    <a:lumMod val="60000"/>
                    <a:lumOff val="40000"/>
                  </a:schemeClr>
                </a:solidFill>
              </a:defRPr>
            </a:lvl1pPr>
          </a:lstStyle>
          <a:p>
            <a:fld id="{A5E48A96-E1BB-4C8F-80B2-32A47A48A9D5}" type="datetimeFigureOut">
              <a:rPr lang="ru-RU" smtClean="0"/>
              <a:pPr/>
              <a:t>21.12.2020</a:t>
            </a:fld>
            <a:endParaRPr lang="ru-RU"/>
          </a:p>
        </p:txBody>
      </p:sp>
      <p:sp>
        <p:nvSpPr>
          <p:cNvPr id="6" name="Нижний колонтитул 5"/>
          <p:cNvSpPr>
            <a:spLocks noGrp="1"/>
          </p:cNvSpPr>
          <p:nvPr>
            <p:ph type="ftr" sz="quarter" idx="11"/>
          </p:nvPr>
        </p:nvSpPr>
        <p:spPr/>
        <p:txBody>
          <a:bodyPr/>
          <a:lstStyle>
            <a:lvl1pPr>
              <a:defRPr>
                <a:solidFill>
                  <a:schemeClr val="accent6">
                    <a:lumMod val="60000"/>
                    <a:lumOff val="40000"/>
                  </a:schemeClr>
                </a:solidFill>
              </a:defRPr>
            </a:lvl1pPr>
          </a:lstStyle>
          <a:p>
            <a:endParaRPr lang="ru-RU"/>
          </a:p>
        </p:txBody>
      </p:sp>
      <p:sp>
        <p:nvSpPr>
          <p:cNvPr id="7" name="Номер слайда 6"/>
          <p:cNvSpPr>
            <a:spLocks noGrp="1"/>
          </p:cNvSpPr>
          <p:nvPr>
            <p:ph type="sldNum" sz="quarter" idx="12"/>
          </p:nvPr>
        </p:nvSpPr>
        <p:spPr/>
        <p:txBody>
          <a:bodyPr/>
          <a:lstStyle>
            <a:lvl1pPr>
              <a:defRPr>
                <a:solidFill>
                  <a:schemeClr val="accent6">
                    <a:lumMod val="60000"/>
                    <a:lumOff val="40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7586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presentation-creation.ru/"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45855"/>
            <a:ext cx="6480720" cy="1336698"/>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251520" y="1988840"/>
            <a:ext cx="8640960" cy="4176464"/>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1">
                    <a:lumMod val="75000"/>
                  </a:schemeClr>
                </a:solidFill>
              </a:defRPr>
            </a:lvl1pPr>
          </a:lstStyle>
          <a:p>
            <a:fld id="{A5E48A96-E1BB-4C8F-80B2-32A47A48A9D5}" type="datetimeFigureOut">
              <a:rPr lang="ru-RU" smtClean="0"/>
              <a:pPr/>
              <a:t>21.12.2020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1">
                    <a:lumMod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544A1F6A-164B-43BA-A19E-4AE6BB502A21}" type="slidenum">
              <a:rPr lang="ru-RU" smtClean="0"/>
              <a:pPr/>
              <a:t>‹#›</a:t>
            </a:fld>
            <a:endParaRPr lang="ru-RU"/>
          </a:p>
        </p:txBody>
      </p:sp>
      <p:pic>
        <p:nvPicPr>
          <p:cNvPr id="7" name="Рисунок 6">
            <a:hlinkClick r:id="rId14"/>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0688" y="45855"/>
            <a:ext cx="757762" cy="757762"/>
          </a:xfrm>
          <a:prstGeom prst="rect">
            <a:avLst/>
          </a:prstGeom>
        </p:spPr>
      </p:pic>
    </p:spTree>
    <p:extLst>
      <p:ext uri="{BB962C8B-B14F-4D97-AF65-F5344CB8AC3E}">
        <p14:creationId xmlns:p14="http://schemas.microsoft.com/office/powerpoint/2010/main" val="3710272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accent1">
              <a:lumMod val="75000"/>
            </a:schemeClr>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5616" y="548680"/>
            <a:ext cx="7813376" cy="1872208"/>
          </a:xfrm>
        </p:spPr>
        <p:txBody>
          <a:bodyPr>
            <a:noAutofit/>
          </a:bodyPr>
          <a:lstStyle/>
          <a:p>
            <a:pPr algn="r">
              <a:lnSpc>
                <a:spcPct val="115000"/>
              </a:lnSpc>
              <a:spcAft>
                <a:spcPts val="1000"/>
              </a:spcAft>
            </a:pPr>
            <a:r>
              <a:rPr lang="en-US" sz="5400" dirty="0">
                <a:effectLst/>
                <a:latin typeface="Cambria"/>
                <a:ea typeface="Cambria"/>
                <a:cs typeface="Times New Roman"/>
              </a:rPr>
              <a:t>Bulgarian political life</a:t>
            </a:r>
            <a:r>
              <a:rPr lang="bg-BG" sz="5400" dirty="0">
                <a:effectLst/>
                <a:latin typeface="Cambria"/>
                <a:ea typeface="Cambria"/>
                <a:cs typeface="Times New Roman"/>
              </a:rPr>
              <a:t/>
            </a:r>
            <a:br>
              <a:rPr lang="bg-BG" sz="5400" dirty="0">
                <a:effectLst/>
                <a:latin typeface="Cambria"/>
                <a:ea typeface="Cambria"/>
                <a:cs typeface="Times New Roman"/>
              </a:rPr>
            </a:br>
            <a:r>
              <a:rPr lang="en-US" sz="5400" dirty="0">
                <a:effectLst/>
                <a:latin typeface="Cambria"/>
                <a:ea typeface="Cambria"/>
                <a:cs typeface="Times New Roman"/>
              </a:rPr>
              <a:t>1960-2020</a:t>
            </a:r>
            <a:r>
              <a:rPr lang="bg-BG" sz="4800" dirty="0">
                <a:effectLst/>
                <a:latin typeface="Cambria"/>
                <a:ea typeface="Cambria"/>
                <a:cs typeface="Times New Roman"/>
              </a:rPr>
              <a:t/>
            </a:r>
            <a:br>
              <a:rPr lang="bg-BG" sz="4800" dirty="0">
                <a:effectLst/>
                <a:latin typeface="Cambria"/>
                <a:ea typeface="Cambria"/>
                <a:cs typeface="Times New Roman"/>
              </a:rPr>
            </a:br>
            <a:endParaRPr lang="ru-RU" sz="4800" b="1" dirty="0"/>
          </a:p>
        </p:txBody>
      </p:sp>
    </p:spTree>
    <p:extLst>
      <p:ext uri="{BB962C8B-B14F-4D97-AF65-F5344CB8AC3E}">
        <p14:creationId xmlns:p14="http://schemas.microsoft.com/office/powerpoint/2010/main" val="18578706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663280" y="332656"/>
            <a:ext cx="6480720" cy="1336698"/>
          </a:xfrm>
        </p:spPr>
        <p:txBody>
          <a:bodyPr>
            <a:normAutofit/>
          </a:bodyPr>
          <a:lstStyle/>
          <a:p>
            <a:pPr algn="l"/>
            <a:r>
              <a:rPr lang="en-US" sz="2000" dirty="0">
                <a:effectLst/>
                <a:latin typeface="Cambria" pitchFamily="18" charset="0"/>
                <a:ea typeface="Cambria" pitchFamily="18" charset="0"/>
              </a:rPr>
              <a:t>In 1971 the new Constitution added so-called. </a:t>
            </a:r>
            <a:r>
              <a:rPr lang="en-US" sz="2000" dirty="0" smtClean="0">
                <a:effectLst/>
                <a:latin typeface="Cambria" pitchFamily="18" charset="0"/>
                <a:ea typeface="Cambria" pitchFamily="18" charset="0"/>
              </a:rPr>
              <a:t/>
            </a:r>
            <a:br>
              <a:rPr lang="en-US" sz="2000" dirty="0" smtClean="0">
                <a:effectLst/>
                <a:latin typeface="Cambria" pitchFamily="18" charset="0"/>
                <a:ea typeface="Cambria" pitchFamily="18" charset="0"/>
              </a:rPr>
            </a:br>
            <a:r>
              <a:rPr lang="en-US" sz="2000" dirty="0" smtClean="0">
                <a:effectLst/>
                <a:latin typeface="Cambria" pitchFamily="18" charset="0"/>
                <a:ea typeface="Cambria" pitchFamily="18" charset="0"/>
              </a:rPr>
              <a:t>"</a:t>
            </a:r>
            <a:r>
              <a:rPr lang="en-US" sz="2000" dirty="0">
                <a:effectLst/>
                <a:latin typeface="Cambria" pitchFamily="18" charset="0"/>
                <a:ea typeface="Cambria" pitchFamily="18" charset="0"/>
              </a:rPr>
              <a:t>Article 1", which grants the PA as the sole ruling </a:t>
            </a:r>
            <a:r>
              <a:rPr lang="en-US" sz="2000" dirty="0" smtClean="0">
                <a:effectLst/>
                <a:latin typeface="Cambria" pitchFamily="18" charset="0"/>
                <a:ea typeface="Cambria" pitchFamily="18" charset="0"/>
              </a:rPr>
              <a:t/>
            </a:r>
            <a:br>
              <a:rPr lang="en-US" sz="2000" dirty="0" smtClean="0">
                <a:effectLst/>
                <a:latin typeface="Cambria" pitchFamily="18" charset="0"/>
                <a:ea typeface="Cambria" pitchFamily="18" charset="0"/>
              </a:rPr>
            </a:br>
            <a:r>
              <a:rPr lang="en-US" sz="2000" dirty="0" smtClean="0">
                <a:effectLst/>
                <a:latin typeface="Cambria" pitchFamily="18" charset="0"/>
                <a:ea typeface="Cambria" pitchFamily="18" charset="0"/>
              </a:rPr>
              <a:t>a </a:t>
            </a:r>
            <a:r>
              <a:rPr lang="en-US" sz="2000" dirty="0">
                <a:effectLst/>
                <a:latin typeface="Cambria" pitchFamily="18" charset="0"/>
                <a:ea typeface="Cambria" pitchFamily="18" charset="0"/>
              </a:rPr>
              <a:t>"leading force of society and the state."</a:t>
            </a:r>
            <a:endParaRPr lang="bg-BG" sz="2000" dirty="0">
              <a:effectLst/>
              <a:latin typeface="Cambria" pitchFamily="18" charset="0"/>
              <a:ea typeface="Cambria" pitchFamily="18" charset="0"/>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20430">
            <a:off x="3209756" y="2280572"/>
            <a:ext cx="2522924" cy="384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8015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260648"/>
            <a:ext cx="6480720" cy="1336698"/>
          </a:xfrm>
        </p:spPr>
        <p:txBody>
          <a:bodyPr>
            <a:noAutofit/>
          </a:bodyPr>
          <a:lstStyle/>
          <a:p>
            <a:pPr algn="l"/>
            <a:r>
              <a:rPr lang="en-US" sz="2000" dirty="0">
                <a:effectLst/>
              </a:rPr>
              <a:t>In the late 1980s, the Communists, like their leader, had grown too feeble to resist the demand for change. Liberal outcry at the breakup of an environmental demonstration in Sofia in October 1989 broadened into a general campaign for political reform. </a:t>
            </a:r>
            <a:endParaRPr lang="bg-BG" sz="2000" dirty="0">
              <a:effectLst/>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3068960"/>
            <a:ext cx="4205116" cy="313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204864"/>
            <a:ext cx="3701842" cy="313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4740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rmAutofit/>
          </a:bodyPr>
          <a:lstStyle/>
          <a:p>
            <a:pPr algn="l"/>
            <a:r>
              <a:rPr lang="en-US" sz="2000" dirty="0">
                <a:effectLst/>
              </a:rPr>
              <a:t>Zhivkovʼs regime put emphasis on light industry, agriculture, tourism, as well as on Information Technology in the 1970s and the 1980s. </a:t>
            </a:r>
            <a:endParaRPr lang="bg-BG" sz="2000" dirty="0">
              <a:effectLst/>
            </a:endParaRP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531855"/>
            <a:ext cx="5175989" cy="280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4491468"/>
            <a:ext cx="2348880"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691" y="4511914"/>
            <a:ext cx="3096344" cy="231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9199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260648"/>
            <a:ext cx="6480720" cy="1336698"/>
          </a:xfrm>
        </p:spPr>
        <p:txBody>
          <a:bodyPr>
            <a:normAutofit/>
          </a:bodyPr>
          <a:lstStyle/>
          <a:p>
            <a:pPr algn="l"/>
            <a:r>
              <a:rPr lang="en-US" sz="2000" dirty="0">
                <a:effectLst/>
              </a:rPr>
              <a:t>Bulgaria wanted to reach the space. The Bulgarian cosmonaut program refers to human spaceflight efforts by the People's Republic of Bulgaria. </a:t>
            </a:r>
            <a:endParaRPr lang="bg-BG" sz="2000" dirty="0">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060848"/>
            <a:ext cx="3888432" cy="409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855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332656"/>
            <a:ext cx="6480720" cy="1336698"/>
          </a:xfrm>
        </p:spPr>
        <p:txBody>
          <a:bodyPr>
            <a:noAutofit/>
          </a:bodyPr>
          <a:lstStyle/>
          <a:p>
            <a:pPr algn="l"/>
            <a:r>
              <a:rPr lang="en-US" sz="2000" dirty="0">
                <a:effectLst/>
              </a:rPr>
              <a:t>Under Interkosmos, Bulgaria sent its first cosmonaut, Georgi Ivanov, to the Salyut 6 space station in 1979 and became the sixth country in the world to have a citizen in space. </a:t>
            </a:r>
            <a:r>
              <a:rPr lang="bg-BG" sz="2000" dirty="0" smtClean="0">
                <a:effectLst/>
              </a:rPr>
              <a:t/>
            </a:r>
            <a:br>
              <a:rPr lang="bg-BG" sz="2000" dirty="0" smtClean="0">
                <a:effectLst/>
              </a:rPr>
            </a:br>
            <a:r>
              <a:rPr lang="en-US" sz="2000" dirty="0" smtClean="0">
                <a:effectLst/>
              </a:rPr>
              <a:t>A </a:t>
            </a:r>
            <a:r>
              <a:rPr lang="en-US" sz="2000" dirty="0">
                <a:effectLst/>
              </a:rPr>
              <a:t>second Bulgarian cosmonaut, Aleksandar Aleksandrov, spent ten days on the Mir Space Station in 1988 and performed a variety of scientific experiments.</a:t>
            </a:r>
            <a:endParaRPr lang="bg-BG" sz="2000" dirty="0">
              <a:effectLs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081" y="2420888"/>
            <a:ext cx="2682833"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420888"/>
            <a:ext cx="28575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9252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normAutofit/>
          </a:bodyPr>
          <a:lstStyle/>
          <a:p>
            <a:pPr algn="l"/>
            <a:r>
              <a:rPr lang="en-US" sz="2000" dirty="0">
                <a:effectLst/>
              </a:rPr>
              <a:t>Zhivkov's extensive campaign of cultural restoration provided at least some common ground between him and the Bulgarian intelligentsia. </a:t>
            </a:r>
            <a:endParaRPr lang="bg-BG" sz="2000" dirty="0">
              <a:effectLst/>
            </a:endParaRPr>
          </a:p>
        </p:txBody>
      </p:sp>
      <p:pic>
        <p:nvPicPr>
          <p:cNvPr id="3" name="Картина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132856"/>
            <a:ext cx="4743450" cy="3829050"/>
          </a:xfrm>
          <a:prstGeom prst="rect">
            <a:avLst/>
          </a:prstGeom>
        </p:spPr>
      </p:pic>
    </p:spTree>
    <p:extLst>
      <p:ext uri="{BB962C8B-B14F-4D97-AF65-F5344CB8AC3E}">
        <p14:creationId xmlns:p14="http://schemas.microsoft.com/office/powerpoint/2010/main" val="1505767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rmAutofit/>
          </a:bodyPr>
          <a:lstStyle/>
          <a:p>
            <a:pPr algn="l"/>
            <a:r>
              <a:rPr lang="en-US" sz="2000" dirty="0">
                <a:effectLst/>
              </a:rPr>
              <a:t>From 1975 to 1981, Lyudmila Zhivkova led the Committee for Art and Culture. In this powerful position, she became extremely popular by promoting Bulgaria's separate national cultural heritage. </a:t>
            </a:r>
            <a:endParaRPr lang="bg-BG" sz="2000" dirty="0">
              <a:effectLst/>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875" y="2060848"/>
            <a:ext cx="5743575"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2871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Autofit/>
          </a:bodyPr>
          <a:lstStyle/>
          <a:p>
            <a:pPr algn="l"/>
            <a:r>
              <a:rPr lang="en-US" sz="2000" dirty="0" smtClean="0">
                <a:effectLst/>
              </a:rPr>
              <a:t>In 1976</a:t>
            </a:r>
            <a:r>
              <a:rPr lang="en-US" sz="2000" dirty="0">
                <a:effectLst/>
              </a:rPr>
              <a:t>, </a:t>
            </a:r>
            <a:r>
              <a:rPr lang="en-US" sz="2000" dirty="0" smtClean="0">
                <a:effectLst/>
              </a:rPr>
              <a:t>the </a:t>
            </a:r>
            <a:r>
              <a:rPr lang="en-US" sz="2000" dirty="0">
                <a:effectLst/>
              </a:rPr>
              <a:t>UN General Assembly proclaimed 1979 as the International Year of the Child. Bulgaria supported that decision and through the proposal of Lyudmila Zhivkova the preparation for the First International Children’s Assembly “Banner of Peace” got started.</a:t>
            </a:r>
            <a:endParaRPr lang="bg-BG" sz="2000" dirty="0">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53" y="3605000"/>
            <a:ext cx="4559829" cy="29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879" y="1988840"/>
            <a:ext cx="3975966" cy="298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5167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Autofit/>
          </a:bodyPr>
          <a:lstStyle/>
          <a:p>
            <a:pPr algn="l"/>
            <a:r>
              <a:rPr lang="en-US" sz="2000" dirty="0">
                <a:effectLst/>
              </a:rPr>
              <a:t>The yearlong 1300th anniversary celebrations of the Bulgarian State took place in 1981 to commemorate the establishment of the First Bulgarian State in 681. There were 23,000 events connected with the anniversary, including a military parade and the creation of a monument in Shumen.</a:t>
            </a:r>
            <a:endParaRPr lang="bg-BG" sz="2000" dirty="0">
              <a:effectLst/>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7992888" cy="420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8792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16632"/>
            <a:ext cx="6480720" cy="1336698"/>
          </a:xfrm>
        </p:spPr>
        <p:txBody>
          <a:bodyPr>
            <a:normAutofit/>
          </a:bodyPr>
          <a:lstStyle/>
          <a:p>
            <a:pPr algn="l"/>
            <a:r>
              <a:rPr lang="en-US" sz="2000" dirty="0">
                <a:effectLst/>
              </a:rPr>
              <a:t>Sports prospered. From 1956 to 1988, Bulgaria won an unprecedented 153 Olympic medals and numerous European and world competitions in sports as diverse as volleyball, rhythmic gymnastics and wrestling.</a:t>
            </a:r>
            <a:endParaRPr lang="bg-BG" sz="2000" dirty="0">
              <a:effectLst/>
            </a:endParaRP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132856"/>
            <a:ext cx="45815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79" y="1556792"/>
            <a:ext cx="4533624" cy="509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2592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r"/>
            <a:r>
              <a:rPr lang="en-US" dirty="0" smtClean="0"/>
              <a:t>Contents</a:t>
            </a:r>
            <a:endParaRPr lang="ru-RU" dirty="0"/>
          </a:p>
        </p:txBody>
      </p:sp>
      <p:sp>
        <p:nvSpPr>
          <p:cNvPr id="26" name="Text Box 255"/>
          <p:cNvSpPr txBox="1">
            <a:spLocks noChangeArrowheads="1"/>
          </p:cNvSpPr>
          <p:nvPr/>
        </p:nvSpPr>
        <p:spPr bwMode="gray">
          <a:xfrm>
            <a:off x="2432511" y="4744537"/>
            <a:ext cx="354013" cy="457200"/>
          </a:xfrm>
          <a:prstGeom prst="rect">
            <a:avLst/>
          </a:prstGeom>
          <a:noFill/>
          <a:ln w="9525" algn="ctr">
            <a:noFill/>
            <a:miter lim="800000"/>
            <a:headEnd/>
            <a:tailEnd/>
          </a:ln>
          <a:effectLst/>
        </p:spPr>
        <p:txBody>
          <a:bodyPr wrap="none">
            <a:spAutoFit/>
          </a:bodyPr>
          <a:lstStyle/>
          <a:p>
            <a:pPr algn="ctr" eaLnBrk="0" hangingPunct="0"/>
            <a:r>
              <a:rPr lang="en-US" sz="2400" b="1">
                <a:solidFill>
                  <a:srgbClr val="FFFFFF"/>
                </a:solidFill>
                <a:latin typeface="Arial" charset="0"/>
              </a:rPr>
              <a:t>4</a:t>
            </a:r>
          </a:p>
        </p:txBody>
      </p:sp>
      <p:sp>
        <p:nvSpPr>
          <p:cNvPr id="27" name="Line 256"/>
          <p:cNvSpPr>
            <a:spLocks noChangeShapeType="1"/>
          </p:cNvSpPr>
          <p:nvPr/>
        </p:nvSpPr>
        <p:spPr bwMode="gray">
          <a:xfrm>
            <a:off x="2661111" y="2763337"/>
            <a:ext cx="4800600" cy="0"/>
          </a:xfrm>
          <a:prstGeom prst="line">
            <a:avLst/>
          </a:prstGeom>
          <a:noFill/>
          <a:ln w="25400">
            <a:solidFill>
              <a:schemeClr val="accent1">
                <a:lumMod val="75000"/>
              </a:schemeClr>
            </a:solidFill>
            <a:prstDash val="sysDot"/>
            <a:round/>
            <a:headEnd/>
            <a:tailEnd type="oval" w="med" len="med"/>
          </a:ln>
          <a:effectLst/>
        </p:spPr>
        <p:txBody>
          <a:bodyPr wrap="none" anchor="ctr"/>
          <a:lstStyle/>
          <a:p>
            <a:endParaRPr lang="ru-RU">
              <a:ln>
                <a:solidFill>
                  <a:schemeClr val="accent6">
                    <a:lumMod val="60000"/>
                    <a:lumOff val="40000"/>
                  </a:schemeClr>
                </a:solidFill>
              </a:ln>
              <a:solidFill>
                <a:schemeClr val="bg2">
                  <a:lumMod val="25000"/>
                </a:schemeClr>
              </a:solidFill>
            </a:endParaRPr>
          </a:p>
        </p:txBody>
      </p:sp>
      <p:sp>
        <p:nvSpPr>
          <p:cNvPr id="28" name="Rectangle 257"/>
          <p:cNvSpPr>
            <a:spLocks noChangeArrowheads="1"/>
          </p:cNvSpPr>
          <p:nvPr/>
        </p:nvSpPr>
        <p:spPr bwMode="gray">
          <a:xfrm rot="3419336">
            <a:off x="2304940" y="2187075"/>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endParaRPr lang="ru-RU">
              <a:solidFill>
                <a:srgbClr val="FF0000"/>
              </a:solidFill>
            </a:endParaRPr>
          </a:p>
        </p:txBody>
      </p:sp>
      <p:sp>
        <p:nvSpPr>
          <p:cNvPr id="29" name="Text Box 258"/>
          <p:cNvSpPr txBox="1">
            <a:spLocks noChangeArrowheads="1"/>
          </p:cNvSpPr>
          <p:nvPr/>
        </p:nvSpPr>
        <p:spPr bwMode="gray">
          <a:xfrm>
            <a:off x="3210934" y="2397614"/>
            <a:ext cx="3831498" cy="400110"/>
          </a:xfrm>
          <a:prstGeom prst="rect">
            <a:avLst/>
          </a:prstGeom>
          <a:noFill/>
          <a:ln w="9525" algn="ctr">
            <a:noFill/>
            <a:miter lim="800000"/>
            <a:headEnd/>
            <a:tailEnd/>
          </a:ln>
          <a:effectLst/>
        </p:spPr>
        <p:txBody>
          <a:bodyPr wrap="none">
            <a:spAutoFit/>
          </a:bodyPr>
          <a:lstStyle/>
          <a:p>
            <a:pPr eaLnBrk="0" hangingPunct="0"/>
            <a:r>
              <a:rPr lang="en-US" sz="2000" dirty="0" smtClean="0">
                <a:solidFill>
                  <a:schemeClr val="accent1">
                    <a:lumMod val="75000"/>
                  </a:schemeClr>
                </a:solidFill>
                <a:latin typeface="Arial" charset="0"/>
              </a:rPr>
              <a:t>Bulgaria at the stage 1960-1971</a:t>
            </a:r>
            <a:endParaRPr lang="en-US" sz="2000" dirty="0">
              <a:solidFill>
                <a:schemeClr val="accent1">
                  <a:lumMod val="75000"/>
                </a:schemeClr>
              </a:solidFill>
              <a:latin typeface="Arial" charset="0"/>
            </a:endParaRPr>
          </a:p>
        </p:txBody>
      </p:sp>
      <p:sp>
        <p:nvSpPr>
          <p:cNvPr id="30" name="Text Box 259"/>
          <p:cNvSpPr txBox="1">
            <a:spLocks noChangeArrowheads="1"/>
          </p:cNvSpPr>
          <p:nvPr/>
        </p:nvSpPr>
        <p:spPr bwMode="gray">
          <a:xfrm>
            <a:off x="2432511" y="2229937"/>
            <a:ext cx="354013" cy="457200"/>
          </a:xfrm>
          <a:prstGeom prst="rect">
            <a:avLst/>
          </a:prstGeom>
          <a:noFill/>
          <a:ln w="9525" algn="ctr">
            <a:noFill/>
            <a:miter lim="800000"/>
            <a:headEnd/>
            <a:tailEnd/>
          </a:ln>
          <a:effectLst/>
        </p:spPr>
        <p:txBody>
          <a:bodyPr wrap="none">
            <a:spAutoFit/>
          </a:bodyPr>
          <a:lstStyle/>
          <a:p>
            <a:pPr algn="ctr" eaLnBrk="0" hangingPunct="0"/>
            <a:r>
              <a:rPr lang="en-US" sz="2400" b="1">
                <a:solidFill>
                  <a:srgbClr val="FFFFFF"/>
                </a:solidFill>
                <a:latin typeface="Arial" charset="0"/>
              </a:rPr>
              <a:t>1</a:t>
            </a:r>
          </a:p>
        </p:txBody>
      </p:sp>
      <p:sp>
        <p:nvSpPr>
          <p:cNvPr id="31" name="Line 260"/>
          <p:cNvSpPr>
            <a:spLocks noChangeShapeType="1"/>
          </p:cNvSpPr>
          <p:nvPr/>
        </p:nvSpPr>
        <p:spPr bwMode="gray">
          <a:xfrm>
            <a:off x="2661111" y="3601537"/>
            <a:ext cx="4800600" cy="0"/>
          </a:xfrm>
          <a:prstGeom prst="line">
            <a:avLst/>
          </a:prstGeom>
          <a:noFill/>
          <a:ln w="25400">
            <a:solidFill>
              <a:schemeClr val="accent1">
                <a:lumMod val="75000"/>
              </a:schemeClr>
            </a:solidFill>
            <a:prstDash val="sysDot"/>
            <a:round/>
            <a:headEnd/>
            <a:tailEnd type="oval" w="med" len="med"/>
          </a:ln>
          <a:effectLst/>
        </p:spPr>
        <p:txBody>
          <a:bodyPr wrap="none" anchor="ctr"/>
          <a:lstStyle/>
          <a:p>
            <a:endParaRPr lang="ru-RU">
              <a:ln>
                <a:solidFill>
                  <a:schemeClr val="accent6">
                    <a:lumMod val="60000"/>
                    <a:lumOff val="40000"/>
                  </a:schemeClr>
                </a:solidFill>
              </a:ln>
              <a:solidFill>
                <a:schemeClr val="bg2">
                  <a:lumMod val="25000"/>
                </a:schemeClr>
              </a:solidFill>
            </a:endParaRPr>
          </a:p>
        </p:txBody>
      </p:sp>
      <p:sp>
        <p:nvSpPr>
          <p:cNvPr id="32" name="Rectangle 261"/>
          <p:cNvSpPr>
            <a:spLocks noChangeArrowheads="1"/>
          </p:cNvSpPr>
          <p:nvPr/>
        </p:nvSpPr>
        <p:spPr bwMode="gray">
          <a:xfrm rot="3419336">
            <a:off x="2376948" y="3025275"/>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endParaRPr lang="ru-RU"/>
          </a:p>
        </p:txBody>
      </p:sp>
      <p:sp>
        <p:nvSpPr>
          <p:cNvPr id="33" name="Text Box 262"/>
          <p:cNvSpPr txBox="1">
            <a:spLocks noChangeArrowheads="1"/>
          </p:cNvSpPr>
          <p:nvPr/>
        </p:nvSpPr>
        <p:spPr bwMode="gray">
          <a:xfrm>
            <a:off x="2432511" y="3068137"/>
            <a:ext cx="354013" cy="457200"/>
          </a:xfrm>
          <a:prstGeom prst="rect">
            <a:avLst/>
          </a:prstGeom>
          <a:noFill/>
          <a:ln w="9525" algn="ctr">
            <a:noFill/>
            <a:miter lim="800000"/>
            <a:headEnd/>
            <a:tailEnd/>
          </a:ln>
          <a:effectLst/>
        </p:spPr>
        <p:txBody>
          <a:bodyPr wrap="none">
            <a:spAutoFit/>
          </a:bodyPr>
          <a:lstStyle/>
          <a:p>
            <a:pPr algn="ctr" eaLnBrk="0" hangingPunct="0"/>
            <a:r>
              <a:rPr lang="en-US" sz="2400" b="1">
                <a:solidFill>
                  <a:srgbClr val="FFFFFF"/>
                </a:solidFill>
                <a:latin typeface="Arial" charset="0"/>
              </a:rPr>
              <a:t>2</a:t>
            </a:r>
          </a:p>
        </p:txBody>
      </p:sp>
      <p:sp>
        <p:nvSpPr>
          <p:cNvPr id="34" name="Line 263"/>
          <p:cNvSpPr>
            <a:spLocks noChangeShapeType="1"/>
          </p:cNvSpPr>
          <p:nvPr/>
        </p:nvSpPr>
        <p:spPr bwMode="gray">
          <a:xfrm>
            <a:off x="2662699" y="4438150"/>
            <a:ext cx="4799012" cy="1587"/>
          </a:xfrm>
          <a:prstGeom prst="line">
            <a:avLst/>
          </a:prstGeom>
          <a:noFill/>
          <a:ln w="25400">
            <a:solidFill>
              <a:schemeClr val="accent1">
                <a:lumMod val="75000"/>
              </a:schemeClr>
            </a:solidFill>
            <a:prstDash val="sysDot"/>
            <a:round/>
            <a:headEnd/>
            <a:tailEnd type="oval" w="med" len="med"/>
          </a:ln>
          <a:effectLst/>
        </p:spPr>
        <p:txBody>
          <a:bodyPr wrap="none" anchor="ctr"/>
          <a:lstStyle/>
          <a:p>
            <a:endParaRPr lang="ru-RU">
              <a:ln>
                <a:solidFill>
                  <a:schemeClr val="accent6">
                    <a:lumMod val="60000"/>
                    <a:lumOff val="40000"/>
                  </a:schemeClr>
                </a:solidFill>
              </a:ln>
              <a:solidFill>
                <a:schemeClr val="bg2">
                  <a:lumMod val="25000"/>
                </a:schemeClr>
              </a:solidFill>
            </a:endParaRPr>
          </a:p>
        </p:txBody>
      </p:sp>
      <p:sp>
        <p:nvSpPr>
          <p:cNvPr id="35" name="Rectangle 264"/>
          <p:cNvSpPr>
            <a:spLocks noChangeArrowheads="1"/>
          </p:cNvSpPr>
          <p:nvPr/>
        </p:nvSpPr>
        <p:spPr bwMode="gray">
          <a:xfrm rot="3419336">
            <a:off x="2376948" y="3863475"/>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endParaRPr lang="ru-RU"/>
          </a:p>
        </p:txBody>
      </p:sp>
      <p:sp>
        <p:nvSpPr>
          <p:cNvPr id="36" name="Text Box 265"/>
          <p:cNvSpPr txBox="1">
            <a:spLocks noChangeArrowheads="1"/>
          </p:cNvSpPr>
          <p:nvPr/>
        </p:nvSpPr>
        <p:spPr bwMode="gray">
          <a:xfrm>
            <a:off x="2432511" y="3906337"/>
            <a:ext cx="354013" cy="457200"/>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3</a:t>
            </a:r>
          </a:p>
        </p:txBody>
      </p:sp>
      <p:sp>
        <p:nvSpPr>
          <p:cNvPr id="39" name="Text Box 268"/>
          <p:cNvSpPr txBox="1">
            <a:spLocks noChangeArrowheads="1"/>
          </p:cNvSpPr>
          <p:nvPr/>
        </p:nvSpPr>
        <p:spPr bwMode="gray">
          <a:xfrm>
            <a:off x="2432511" y="5604962"/>
            <a:ext cx="354013" cy="457200"/>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5</a:t>
            </a:r>
          </a:p>
        </p:txBody>
      </p:sp>
      <p:sp>
        <p:nvSpPr>
          <p:cNvPr id="40" name="Text Box 269"/>
          <p:cNvSpPr txBox="1">
            <a:spLocks noChangeArrowheads="1"/>
          </p:cNvSpPr>
          <p:nvPr/>
        </p:nvSpPr>
        <p:spPr bwMode="gray">
          <a:xfrm>
            <a:off x="3210934" y="2965419"/>
            <a:ext cx="3961341" cy="707886"/>
          </a:xfrm>
          <a:prstGeom prst="rect">
            <a:avLst/>
          </a:prstGeom>
          <a:noFill/>
          <a:ln w="9525" algn="ctr">
            <a:noFill/>
            <a:miter lim="800000"/>
            <a:headEnd/>
            <a:tailEnd/>
          </a:ln>
          <a:effectLst/>
        </p:spPr>
        <p:txBody>
          <a:bodyPr wrap="none">
            <a:spAutoFit/>
          </a:bodyPr>
          <a:lstStyle/>
          <a:p>
            <a:pPr eaLnBrk="0" hangingPunct="0"/>
            <a:r>
              <a:rPr lang="en-US" sz="2000" dirty="0" smtClean="0">
                <a:solidFill>
                  <a:schemeClr val="accent1">
                    <a:lumMod val="75000"/>
                  </a:schemeClr>
                </a:solidFill>
                <a:latin typeface="Arial" charset="0"/>
              </a:rPr>
              <a:t>Bulgarian political course </a:t>
            </a:r>
          </a:p>
          <a:p>
            <a:pPr eaLnBrk="0" hangingPunct="0"/>
            <a:r>
              <a:rPr lang="en-US" sz="2000" dirty="0" smtClean="0">
                <a:solidFill>
                  <a:schemeClr val="accent1">
                    <a:lumMod val="75000"/>
                  </a:schemeClr>
                </a:solidFill>
                <a:latin typeface="Arial" charset="0"/>
              </a:rPr>
              <a:t>and its consequences 1971-1989</a:t>
            </a:r>
            <a:endParaRPr lang="en-US" sz="2000" dirty="0">
              <a:solidFill>
                <a:schemeClr val="accent1">
                  <a:lumMod val="75000"/>
                </a:schemeClr>
              </a:solidFill>
              <a:latin typeface="Arial" charset="0"/>
            </a:endParaRPr>
          </a:p>
        </p:txBody>
      </p:sp>
      <p:sp>
        <p:nvSpPr>
          <p:cNvPr id="41" name="Text Box 270"/>
          <p:cNvSpPr txBox="1">
            <a:spLocks noChangeArrowheads="1"/>
          </p:cNvSpPr>
          <p:nvPr/>
        </p:nvSpPr>
        <p:spPr bwMode="gray">
          <a:xfrm>
            <a:off x="3245748" y="4075885"/>
            <a:ext cx="2424062" cy="400110"/>
          </a:xfrm>
          <a:prstGeom prst="rect">
            <a:avLst/>
          </a:prstGeom>
          <a:noFill/>
          <a:ln w="9525" algn="ctr">
            <a:noFill/>
            <a:miter lim="800000"/>
            <a:headEnd/>
            <a:tailEnd/>
          </a:ln>
          <a:effectLst/>
        </p:spPr>
        <p:txBody>
          <a:bodyPr wrap="none">
            <a:spAutoFit/>
          </a:bodyPr>
          <a:lstStyle/>
          <a:p>
            <a:pPr eaLnBrk="0" hangingPunct="0"/>
            <a:r>
              <a:rPr lang="en-US" sz="2000" dirty="0" smtClean="0">
                <a:solidFill>
                  <a:schemeClr val="accent1">
                    <a:lumMod val="75000"/>
                  </a:schemeClr>
                </a:solidFill>
                <a:latin typeface="Arial" charset="0"/>
              </a:rPr>
              <a:t>Bulgaria 1989-2020</a:t>
            </a:r>
            <a:endParaRPr lang="en-US" sz="2000" dirty="0">
              <a:solidFill>
                <a:schemeClr val="accent1">
                  <a:lumMod val="75000"/>
                </a:schemeClr>
              </a:solidFill>
              <a:latin typeface="Arial" charset="0"/>
            </a:endParaRPr>
          </a:p>
        </p:txBody>
      </p:sp>
    </p:spTree>
    <p:extLst>
      <p:ext uri="{BB962C8B-B14F-4D97-AF65-F5344CB8AC3E}">
        <p14:creationId xmlns:p14="http://schemas.microsoft.com/office/powerpoint/2010/main" val="1343024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475656" y="3068960"/>
            <a:ext cx="6480720" cy="1336698"/>
          </a:xfrm>
        </p:spPr>
        <p:txBody>
          <a:bodyPr>
            <a:normAutofit fontScale="90000"/>
          </a:bodyPr>
          <a:lstStyle/>
          <a:p>
            <a:r>
              <a:rPr lang="en-US" dirty="0">
                <a:solidFill>
                  <a:schemeClr val="accent1">
                    <a:lumMod val="75000"/>
                  </a:schemeClr>
                </a:solidFill>
                <a:latin typeface="Arial" charset="0"/>
              </a:rPr>
              <a:t>Bulgaria 1989-2020</a:t>
            </a:r>
            <a:br>
              <a:rPr lang="en-US" dirty="0">
                <a:solidFill>
                  <a:schemeClr val="accent1">
                    <a:lumMod val="75000"/>
                  </a:schemeClr>
                </a:solidFill>
                <a:latin typeface="Arial" charset="0"/>
              </a:rPr>
            </a:br>
            <a:endParaRPr lang="bg-BG" dirty="0"/>
          </a:p>
        </p:txBody>
      </p:sp>
    </p:spTree>
    <p:extLst>
      <p:ext uri="{BB962C8B-B14F-4D97-AF65-F5344CB8AC3E}">
        <p14:creationId xmlns:p14="http://schemas.microsoft.com/office/powerpoint/2010/main" val="1340995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rmAutofit/>
          </a:bodyPr>
          <a:lstStyle/>
          <a:p>
            <a:pPr algn="l"/>
            <a:r>
              <a:rPr lang="en-US" sz="2000" dirty="0">
                <a:effectLst/>
              </a:rPr>
              <a:t>Todor Zhivkov resigned on 10 November 1989, under pressure by senior BCP members. Within a month of Zhivkov's ouster, Communist rule in Bulgaria had effectively ended.</a:t>
            </a:r>
            <a:endParaRPr lang="bg-BG" sz="2000" dirty="0">
              <a:effectLst/>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276872"/>
            <a:ext cx="6357364" cy="380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4766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rmAutofit/>
          </a:bodyPr>
          <a:lstStyle/>
          <a:p>
            <a:pPr algn="l"/>
            <a:r>
              <a:rPr lang="en-US" sz="2000" dirty="0">
                <a:effectLst/>
              </a:rPr>
              <a:t>Bulgaria's 1991 constitution, which established a parliamentary republic, provides for a multiparty parliamentary system and free elections with universal </a:t>
            </a:r>
            <a:r>
              <a:rPr lang="en-US" sz="2000" dirty="0" smtClean="0">
                <a:effectLst/>
              </a:rPr>
              <a:t/>
            </a:r>
            <a:br>
              <a:rPr lang="en-US" sz="2000" dirty="0" smtClean="0">
                <a:effectLst/>
              </a:rPr>
            </a:br>
            <a:r>
              <a:rPr lang="en-US" sz="2000" dirty="0" smtClean="0">
                <a:effectLst/>
              </a:rPr>
              <a:t>adult </a:t>
            </a:r>
            <a:r>
              <a:rPr lang="en-US" sz="2000" dirty="0">
                <a:effectLst/>
              </a:rPr>
              <a:t>suffrage.</a:t>
            </a:r>
            <a:endParaRPr lang="bg-BG" sz="2000" dirty="0">
              <a:effectLst/>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1484784"/>
            <a:ext cx="462121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1193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rmAutofit/>
          </a:bodyPr>
          <a:lstStyle/>
          <a:p>
            <a:pPr algn="l"/>
            <a:r>
              <a:rPr lang="en-US" sz="2000" dirty="0">
                <a:effectLst/>
              </a:rPr>
              <a:t>Zhelyu Zhelev was the first democratically elected president of the Republic of Bulgaria.</a:t>
            </a:r>
            <a:endParaRPr lang="bg-BG" sz="2000" dirty="0">
              <a:effectLst/>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04864"/>
            <a:ext cx="590550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854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987824" y="260648"/>
            <a:ext cx="5400600" cy="1336698"/>
          </a:xfrm>
        </p:spPr>
        <p:txBody>
          <a:bodyPr>
            <a:normAutofit/>
          </a:bodyPr>
          <a:lstStyle/>
          <a:p>
            <a:pPr algn="l"/>
            <a:r>
              <a:rPr lang="en-US" sz="2000" dirty="0">
                <a:effectLst/>
              </a:rPr>
              <a:t>Bulgaria joined NATO in 2004 </a:t>
            </a:r>
            <a:r>
              <a:rPr lang="en-US" sz="2000" dirty="0" smtClean="0">
                <a:effectLst/>
              </a:rPr>
              <a:t/>
            </a:r>
            <a:br>
              <a:rPr lang="en-US" sz="2000" dirty="0" smtClean="0">
                <a:effectLst/>
              </a:rPr>
            </a:br>
            <a:r>
              <a:rPr lang="en-US" sz="2000" dirty="0" smtClean="0">
                <a:effectLst/>
              </a:rPr>
              <a:t>and </a:t>
            </a:r>
            <a:r>
              <a:rPr lang="en-US" sz="2000" dirty="0">
                <a:effectLst/>
              </a:rPr>
              <a:t>the European Union in 2007.</a:t>
            </a:r>
            <a:endParaRPr lang="bg-BG" sz="2000" dirty="0">
              <a:effectLst/>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287"/>
            <a:ext cx="3999086" cy="252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619817"/>
            <a:ext cx="4116966" cy="252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419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260648"/>
            <a:ext cx="6912768" cy="1336698"/>
          </a:xfrm>
        </p:spPr>
        <p:txBody>
          <a:bodyPr>
            <a:normAutofit/>
          </a:bodyPr>
          <a:lstStyle/>
          <a:p>
            <a:pPr algn="l"/>
            <a:r>
              <a:rPr lang="en-US" sz="2000" dirty="0">
                <a:effectLst/>
              </a:rPr>
              <a:t>The Bulgarian Presidency of the Council of the European Union was  in 2018.</a:t>
            </a:r>
            <a:endParaRPr lang="bg-BG" sz="2000" dirty="0">
              <a:effectLst/>
            </a:endParaRPr>
          </a:p>
        </p:txBody>
      </p:sp>
      <p:sp>
        <p:nvSpPr>
          <p:cNvPr id="4" name="Заглавие 1"/>
          <p:cNvSpPr txBox="1">
            <a:spLocks/>
          </p:cNvSpPr>
          <p:nvPr/>
        </p:nvSpPr>
        <p:spPr>
          <a:xfrm>
            <a:off x="251520" y="4509120"/>
            <a:ext cx="6912768" cy="13366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accent1">
                    <a:lumMod val="50000"/>
                  </a:schemeClr>
                </a:solidFill>
                <a:effectLst>
                  <a:outerShdw blurRad="38100" dist="38100" dir="2700000" algn="tl">
                    <a:srgbClr val="000000">
                      <a:alpha val="43137"/>
                    </a:srgbClr>
                  </a:outerShdw>
                </a:effectLst>
                <a:latin typeface="+mj-lt"/>
                <a:ea typeface="+mj-ea"/>
                <a:cs typeface="+mj-cs"/>
              </a:defRPr>
            </a:lvl1pPr>
          </a:lstStyle>
          <a:p>
            <a:pPr algn="l"/>
            <a:endParaRPr lang="bg-BG" sz="2000" dirty="0">
              <a:effectLst/>
            </a:endParaRPr>
          </a:p>
        </p:txBody>
      </p:sp>
      <p:sp>
        <p:nvSpPr>
          <p:cNvPr id="3" name="Правоъгълник 2"/>
          <p:cNvSpPr/>
          <p:nvPr/>
        </p:nvSpPr>
        <p:spPr>
          <a:xfrm>
            <a:off x="1043608" y="4941168"/>
            <a:ext cx="7416824" cy="1231106"/>
          </a:xfrm>
          <a:prstGeom prst="rect">
            <a:avLst/>
          </a:prstGeom>
        </p:spPr>
        <p:txBody>
          <a:bodyPr wrap="square">
            <a:spAutoFit/>
          </a:bodyPr>
          <a:lstStyle/>
          <a:p>
            <a:r>
              <a:rPr lang="en-US" sz="2800" dirty="0">
                <a:solidFill>
                  <a:schemeClr val="accent1">
                    <a:lumMod val="50000"/>
                  </a:schemeClr>
                </a:solidFill>
              </a:rPr>
              <a:t>„The EU Bulgarian Presidency achieved concrete results to improve the lives of European citizens.“ </a:t>
            </a:r>
            <a:endParaRPr lang="en-US" sz="2800" dirty="0" smtClean="0">
              <a:solidFill>
                <a:schemeClr val="accent1">
                  <a:lumMod val="50000"/>
                </a:schemeClr>
              </a:solidFill>
            </a:endParaRPr>
          </a:p>
          <a:p>
            <a:r>
              <a:rPr lang="en-GB" dirty="0" smtClean="0">
                <a:solidFill>
                  <a:schemeClr val="accent1">
                    <a:lumMod val="50000"/>
                  </a:schemeClr>
                </a:solidFill>
              </a:rPr>
              <a:t>                              Joseph Daul, </a:t>
            </a:r>
            <a:r>
              <a:rPr lang="en-US" dirty="0">
                <a:solidFill>
                  <a:schemeClr val="accent1">
                    <a:lumMod val="50000"/>
                  </a:schemeClr>
                </a:solidFill>
              </a:rPr>
              <a:t>The President of </a:t>
            </a:r>
            <a:r>
              <a:rPr lang="en-US" dirty="0" smtClean="0">
                <a:solidFill>
                  <a:schemeClr val="accent1">
                    <a:lumMod val="50000"/>
                  </a:schemeClr>
                </a:solidFill>
              </a:rPr>
              <a:t>the European People’s Party </a:t>
            </a:r>
            <a:endParaRPr lang="bg-BG" dirty="0">
              <a:solidFill>
                <a:schemeClr val="accent1">
                  <a:lumMod val="50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714616"/>
            <a:ext cx="4824536" cy="32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4868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rmAutofit/>
          </a:bodyPr>
          <a:lstStyle/>
          <a:p>
            <a:pPr algn="l"/>
            <a:r>
              <a:rPr lang="en-US" sz="2000" dirty="0">
                <a:effectLst/>
              </a:rPr>
              <a:t>The  economy of Bulgaria was transformed from central planning to a market-based system.</a:t>
            </a:r>
            <a:endParaRPr lang="bg-BG" sz="2000" dirty="0">
              <a:effectLst/>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88839"/>
            <a:ext cx="6186264" cy="412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904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260648"/>
            <a:ext cx="6480720" cy="1336698"/>
          </a:xfrm>
        </p:spPr>
        <p:txBody>
          <a:bodyPr>
            <a:normAutofit/>
          </a:bodyPr>
          <a:lstStyle/>
          <a:p>
            <a:pPr algn="l"/>
            <a:r>
              <a:rPr lang="en-US" sz="2000" dirty="0">
                <a:effectLst/>
              </a:rPr>
              <a:t>Censorship in the field of culture and art was abolished. Since the end of 1989, mass media, including printed matter, have not been censored, and free media outlets flourished.</a:t>
            </a:r>
            <a:endParaRPr lang="bg-BG" sz="2000" dirty="0">
              <a:effectLst/>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251" y="1844824"/>
            <a:ext cx="66675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094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899592" y="3212976"/>
            <a:ext cx="7704856" cy="1336698"/>
          </a:xfrm>
        </p:spPr>
        <p:txBody>
          <a:bodyPr>
            <a:normAutofit fontScale="90000"/>
          </a:bodyPr>
          <a:lstStyle/>
          <a:p>
            <a:r>
              <a:rPr lang="en-US" dirty="0"/>
              <a:t>These 60 years </a:t>
            </a:r>
            <a:r>
              <a:rPr lang="en-US" dirty="0" smtClean="0"/>
              <a:t>were </a:t>
            </a:r>
            <a:r>
              <a:rPr lang="en-US" dirty="0"/>
              <a:t>years </a:t>
            </a:r>
            <a:r>
              <a:rPr lang="bg-BG" dirty="0" smtClean="0"/>
              <a:t/>
            </a:r>
            <a:br>
              <a:rPr lang="bg-BG" dirty="0" smtClean="0"/>
            </a:br>
            <a:r>
              <a:rPr lang="en-US" dirty="0" smtClean="0"/>
              <a:t>of </a:t>
            </a:r>
            <a:r>
              <a:rPr lang="en-US" dirty="0"/>
              <a:t>despair and hope, </a:t>
            </a:r>
            <a:r>
              <a:rPr lang="bg-BG" dirty="0" smtClean="0"/>
              <a:t/>
            </a:r>
            <a:br>
              <a:rPr lang="bg-BG" dirty="0" smtClean="0"/>
            </a:br>
            <a:r>
              <a:rPr lang="en-US" dirty="0" smtClean="0"/>
              <a:t>of </a:t>
            </a:r>
            <a:r>
              <a:rPr lang="en-US" dirty="0"/>
              <a:t>disappointment and promises, </a:t>
            </a:r>
            <a:r>
              <a:rPr lang="bg-BG" dirty="0" smtClean="0"/>
              <a:t/>
            </a:r>
            <a:br>
              <a:rPr lang="bg-BG" dirty="0" smtClean="0"/>
            </a:br>
            <a:r>
              <a:rPr lang="en-US" dirty="0" smtClean="0"/>
              <a:t>of </a:t>
            </a:r>
            <a:r>
              <a:rPr lang="en-US" dirty="0"/>
              <a:t>stagnation and advance, </a:t>
            </a:r>
            <a:r>
              <a:rPr lang="bg-BG" dirty="0" smtClean="0"/>
              <a:t/>
            </a:r>
            <a:br>
              <a:rPr lang="bg-BG" dirty="0" smtClean="0"/>
            </a:br>
            <a:r>
              <a:rPr lang="en-US" dirty="0" smtClean="0"/>
              <a:t>of </a:t>
            </a:r>
            <a:r>
              <a:rPr lang="en-US" dirty="0"/>
              <a:t>everlasting pursuit </a:t>
            </a:r>
            <a:r>
              <a:rPr lang="bg-BG" dirty="0" smtClean="0"/>
              <a:t/>
            </a:r>
            <a:br>
              <a:rPr lang="bg-BG" dirty="0" smtClean="0"/>
            </a:br>
            <a:r>
              <a:rPr lang="en-US" dirty="0" smtClean="0"/>
              <a:t>of </a:t>
            </a:r>
            <a:r>
              <a:rPr lang="en-US" dirty="0"/>
              <a:t>a better world.</a:t>
            </a:r>
            <a:endParaRPr lang="bg-BG"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90908"/>
            <a:ext cx="2040062" cy="149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7240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260648"/>
            <a:ext cx="6480720" cy="1336698"/>
          </a:xfrm>
        </p:spPr>
        <p:txBody>
          <a:bodyPr>
            <a:normAutofit fontScale="90000"/>
          </a:bodyPr>
          <a:lstStyle/>
          <a:p>
            <a:r>
              <a:rPr lang="en-US" dirty="0"/>
              <a:t>Thank you </a:t>
            </a:r>
            <a:r>
              <a:rPr lang="bg-BG" dirty="0" smtClean="0"/>
              <a:t/>
            </a:r>
            <a:br>
              <a:rPr lang="bg-BG" dirty="0" smtClean="0"/>
            </a:br>
            <a:r>
              <a:rPr lang="en-US" dirty="0" smtClean="0"/>
              <a:t>for </a:t>
            </a:r>
            <a:r>
              <a:rPr lang="en-US" dirty="0"/>
              <a:t>your </a:t>
            </a:r>
            <a:r>
              <a:rPr lang="en-US" dirty="0" smtClean="0"/>
              <a:t>attention</a:t>
            </a:r>
            <a:r>
              <a:rPr lang="bg-BG" dirty="0" smtClean="0"/>
              <a:t>!</a:t>
            </a:r>
            <a:endParaRPr lang="bg-BG"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492896"/>
            <a:ext cx="45720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94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6942" y="1916832"/>
            <a:ext cx="9036496" cy="4104456"/>
          </a:xfrm>
        </p:spPr>
        <p:txBody>
          <a:bodyPr>
            <a:normAutofit fontScale="90000"/>
          </a:bodyPr>
          <a:lstStyle/>
          <a:p>
            <a:r>
              <a:rPr lang="en-US" dirty="0">
                <a:effectLst/>
                <a:latin typeface="Cambria"/>
                <a:ea typeface="Cambria"/>
                <a:cs typeface="Times New Roman"/>
              </a:rPr>
              <a:t>The last 60 years </a:t>
            </a:r>
            <a:r>
              <a:rPr lang="en-US" dirty="0" smtClean="0">
                <a:effectLst/>
                <a:latin typeface="Cambria"/>
                <a:ea typeface="Cambria"/>
                <a:cs typeface="Times New Roman"/>
              </a:rPr>
              <a:t/>
            </a:r>
            <a:br>
              <a:rPr lang="en-US" dirty="0" smtClean="0">
                <a:effectLst/>
                <a:latin typeface="Cambria"/>
                <a:ea typeface="Cambria"/>
                <a:cs typeface="Times New Roman"/>
              </a:rPr>
            </a:br>
            <a:r>
              <a:rPr lang="en-US" dirty="0" smtClean="0">
                <a:effectLst/>
                <a:latin typeface="Cambria"/>
                <a:ea typeface="Cambria"/>
                <a:cs typeface="Times New Roman"/>
              </a:rPr>
              <a:t>of </a:t>
            </a:r>
            <a:r>
              <a:rPr lang="en-US" dirty="0">
                <a:effectLst/>
                <a:latin typeface="Cambria"/>
                <a:ea typeface="Cambria"/>
                <a:cs typeface="Times New Roman"/>
              </a:rPr>
              <a:t>the Bulgarian political life </a:t>
            </a:r>
            <a:r>
              <a:rPr lang="en-US" dirty="0" smtClean="0">
                <a:effectLst/>
                <a:latin typeface="Cambria"/>
                <a:ea typeface="Cambria"/>
                <a:cs typeface="Times New Roman"/>
              </a:rPr>
              <a:t/>
            </a:r>
            <a:br>
              <a:rPr lang="en-US" dirty="0" smtClean="0">
                <a:effectLst/>
                <a:latin typeface="Cambria"/>
                <a:ea typeface="Cambria"/>
                <a:cs typeface="Times New Roman"/>
              </a:rPr>
            </a:br>
            <a:r>
              <a:rPr lang="en-US" dirty="0" smtClean="0">
                <a:effectLst/>
                <a:latin typeface="Cambria"/>
                <a:ea typeface="Cambria"/>
                <a:cs typeface="Times New Roman"/>
              </a:rPr>
              <a:t>were </a:t>
            </a:r>
            <a:r>
              <a:rPr lang="en-US" dirty="0">
                <a:effectLst/>
                <a:latin typeface="Cambria"/>
                <a:ea typeface="Cambria"/>
                <a:cs typeface="Times New Roman"/>
              </a:rPr>
              <a:t>filled with </a:t>
            </a:r>
            <a:r>
              <a:rPr lang="en-US" dirty="0" smtClean="0">
                <a:effectLst/>
                <a:latin typeface="Cambria"/>
                <a:ea typeface="Cambria"/>
                <a:cs typeface="Times New Roman"/>
              </a:rPr>
              <a:t>varied</a:t>
            </a:r>
            <a:r>
              <a:rPr lang="en-US" dirty="0">
                <a:effectLst/>
                <a:latin typeface="Cambria"/>
                <a:ea typeface="Cambria"/>
                <a:cs typeface="Times New Roman"/>
              </a:rPr>
              <a:t>, </a:t>
            </a:r>
            <a:r>
              <a:rPr lang="en-US" dirty="0" smtClean="0">
                <a:effectLst/>
                <a:latin typeface="Cambria"/>
                <a:ea typeface="Cambria"/>
                <a:cs typeface="Times New Roman"/>
              </a:rPr>
              <a:t/>
            </a:r>
            <a:br>
              <a:rPr lang="en-US" dirty="0" smtClean="0">
                <a:effectLst/>
                <a:latin typeface="Cambria"/>
                <a:ea typeface="Cambria"/>
                <a:cs typeface="Times New Roman"/>
              </a:rPr>
            </a:br>
            <a:r>
              <a:rPr lang="en-US" dirty="0" smtClean="0">
                <a:effectLst/>
                <a:latin typeface="Cambria"/>
                <a:ea typeface="Cambria"/>
                <a:cs typeface="Times New Roman"/>
              </a:rPr>
              <a:t>contradictory </a:t>
            </a:r>
            <a:r>
              <a:rPr lang="en-US" dirty="0">
                <a:effectLst/>
                <a:latin typeface="Cambria"/>
                <a:ea typeface="Cambria"/>
                <a:cs typeface="Times New Roman"/>
              </a:rPr>
              <a:t>and often determinant developments, </a:t>
            </a:r>
            <a:r>
              <a:rPr lang="en-US" dirty="0" smtClean="0">
                <a:effectLst/>
                <a:latin typeface="Cambria"/>
                <a:ea typeface="Cambria"/>
                <a:cs typeface="Times New Roman"/>
              </a:rPr>
              <a:t/>
            </a:r>
            <a:br>
              <a:rPr lang="en-US" dirty="0" smtClean="0">
                <a:effectLst/>
                <a:latin typeface="Cambria"/>
                <a:ea typeface="Cambria"/>
                <a:cs typeface="Times New Roman"/>
              </a:rPr>
            </a:br>
            <a:r>
              <a:rPr lang="en-US" dirty="0" smtClean="0">
                <a:effectLst/>
                <a:latin typeface="Cambria"/>
                <a:ea typeface="Cambria"/>
                <a:cs typeface="Times New Roman"/>
              </a:rPr>
              <a:t>which </a:t>
            </a:r>
            <a:r>
              <a:rPr lang="en-US" dirty="0">
                <a:effectLst/>
                <a:latin typeface="Cambria"/>
                <a:ea typeface="Cambria"/>
                <a:cs typeface="Times New Roman"/>
              </a:rPr>
              <a:t>influenced </a:t>
            </a:r>
            <a:r>
              <a:rPr lang="en-US" dirty="0" smtClean="0">
                <a:effectLst/>
                <a:latin typeface="Cambria"/>
                <a:ea typeface="Cambria"/>
                <a:cs typeface="Times New Roman"/>
              </a:rPr>
              <a:t>on </a:t>
            </a:r>
            <a:r>
              <a:rPr lang="en-US" dirty="0">
                <a:effectLst/>
                <a:latin typeface="Cambria"/>
                <a:ea typeface="Cambria"/>
                <a:cs typeface="Times New Roman"/>
              </a:rPr>
              <a:t>the complete life </a:t>
            </a:r>
            <a:r>
              <a:rPr lang="en-US" dirty="0" smtClean="0">
                <a:effectLst/>
                <a:latin typeface="Cambria"/>
                <a:ea typeface="Cambria"/>
                <a:cs typeface="Times New Roman"/>
              </a:rPr>
              <a:t/>
            </a:r>
            <a:br>
              <a:rPr lang="en-US" dirty="0" smtClean="0">
                <a:effectLst/>
                <a:latin typeface="Cambria"/>
                <a:ea typeface="Cambria"/>
                <a:cs typeface="Times New Roman"/>
              </a:rPr>
            </a:br>
            <a:r>
              <a:rPr lang="en-US" dirty="0" smtClean="0">
                <a:effectLst/>
                <a:latin typeface="Cambria"/>
                <a:ea typeface="Cambria"/>
                <a:cs typeface="Times New Roman"/>
              </a:rPr>
              <a:t>of </a:t>
            </a:r>
            <a:r>
              <a:rPr lang="en-US" dirty="0">
                <a:effectLst/>
                <a:latin typeface="Cambria"/>
                <a:ea typeface="Cambria"/>
                <a:cs typeface="Times New Roman"/>
              </a:rPr>
              <a:t>our society.</a:t>
            </a:r>
            <a:endParaRPr lang="bg-BG" dirty="0"/>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96013"/>
            <a:ext cx="2619052" cy="147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433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259632" y="3068960"/>
            <a:ext cx="6480720" cy="1696738"/>
          </a:xfrm>
        </p:spPr>
        <p:txBody>
          <a:bodyPr>
            <a:normAutofit fontScale="90000"/>
          </a:bodyPr>
          <a:lstStyle/>
          <a:p>
            <a:r>
              <a:rPr lang="en-US" dirty="0">
                <a:solidFill>
                  <a:schemeClr val="accent1">
                    <a:lumMod val="75000"/>
                  </a:schemeClr>
                </a:solidFill>
                <a:latin typeface="Arial" charset="0"/>
              </a:rPr>
              <a:t>Bulgaria at the stage </a:t>
            </a:r>
            <a:r>
              <a:rPr lang="en-US" dirty="0" smtClean="0">
                <a:solidFill>
                  <a:schemeClr val="accent1">
                    <a:lumMod val="75000"/>
                  </a:schemeClr>
                </a:solidFill>
                <a:latin typeface="Arial" charset="0"/>
              </a:rPr>
              <a:t/>
            </a:r>
            <a:br>
              <a:rPr lang="en-US" dirty="0" smtClean="0">
                <a:solidFill>
                  <a:schemeClr val="accent1">
                    <a:lumMod val="75000"/>
                  </a:schemeClr>
                </a:solidFill>
                <a:latin typeface="Arial" charset="0"/>
              </a:rPr>
            </a:br>
            <a:r>
              <a:rPr lang="en-US" dirty="0" smtClean="0">
                <a:solidFill>
                  <a:schemeClr val="accent1">
                    <a:lumMod val="75000"/>
                  </a:schemeClr>
                </a:solidFill>
                <a:latin typeface="Arial" charset="0"/>
              </a:rPr>
              <a:t>1960-1971</a:t>
            </a:r>
            <a:r>
              <a:rPr lang="en-US" dirty="0">
                <a:solidFill>
                  <a:schemeClr val="accent1">
                    <a:lumMod val="75000"/>
                  </a:schemeClr>
                </a:solidFill>
                <a:latin typeface="Arial" charset="0"/>
              </a:rPr>
              <a:t/>
            </a:r>
            <a:br>
              <a:rPr lang="en-US" dirty="0">
                <a:solidFill>
                  <a:schemeClr val="accent1">
                    <a:lumMod val="75000"/>
                  </a:schemeClr>
                </a:solidFill>
                <a:latin typeface="Arial" charset="0"/>
              </a:rPr>
            </a:br>
            <a:endParaRPr lang="bg-BG" dirty="0"/>
          </a:p>
        </p:txBody>
      </p:sp>
    </p:spTree>
    <p:extLst>
      <p:ext uri="{BB962C8B-B14F-4D97-AF65-F5344CB8AC3E}">
        <p14:creationId xmlns:p14="http://schemas.microsoft.com/office/powerpoint/2010/main" val="28442492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663280" y="188640"/>
            <a:ext cx="6480720" cy="1944216"/>
          </a:xfrm>
        </p:spPr>
        <p:txBody>
          <a:bodyPr>
            <a:normAutofit fontScale="90000"/>
          </a:bodyPr>
          <a:lstStyle/>
          <a:p>
            <a:pPr algn="l">
              <a:lnSpc>
                <a:spcPct val="115000"/>
              </a:lnSpc>
              <a:spcAft>
                <a:spcPts val="1000"/>
              </a:spcAft>
            </a:pPr>
            <a:r>
              <a:rPr lang="en-US" sz="2200" dirty="0">
                <a:effectLst/>
                <a:latin typeface="Cambria"/>
                <a:ea typeface="Cambria"/>
                <a:cs typeface="Times New Roman"/>
              </a:rPr>
              <a:t>As a part of the Eastern Bloc, </a:t>
            </a:r>
            <a:r>
              <a:rPr lang="en-US" sz="2200" dirty="0" smtClean="0">
                <a:effectLst/>
                <a:latin typeface="Cambria"/>
                <a:ea typeface="Cambria"/>
                <a:cs typeface="Times New Roman"/>
              </a:rPr>
              <a:t>the </a:t>
            </a:r>
            <a:r>
              <a:rPr lang="en-US" sz="2200" dirty="0">
                <a:effectLst/>
                <a:latin typeface="Cambria"/>
                <a:ea typeface="Cambria"/>
                <a:cs typeface="Times New Roman"/>
              </a:rPr>
              <a:t>People</a:t>
            </a:r>
            <a:r>
              <a:rPr lang="en-US" sz="2200" dirty="0">
                <a:effectLst/>
                <a:latin typeface="Cambria"/>
                <a:ea typeface="Cambria"/>
                <a:cs typeface="Cambria"/>
              </a:rPr>
              <a:t>ʼ</a:t>
            </a:r>
            <a:r>
              <a:rPr lang="en-US" sz="2200" dirty="0">
                <a:effectLst/>
                <a:latin typeface="Cambria"/>
                <a:ea typeface="Cambria"/>
                <a:cs typeface="Times New Roman"/>
              </a:rPr>
              <a:t>s Republic </a:t>
            </a:r>
            <a:r>
              <a:rPr lang="en-US" sz="2200" dirty="0" smtClean="0">
                <a:effectLst/>
                <a:latin typeface="Cambria"/>
                <a:ea typeface="Cambria"/>
                <a:cs typeface="Times New Roman"/>
              </a:rPr>
              <a:t/>
            </a:r>
            <a:br>
              <a:rPr lang="en-US" sz="2200" dirty="0" smtClean="0">
                <a:effectLst/>
                <a:latin typeface="Cambria"/>
                <a:ea typeface="Cambria"/>
                <a:cs typeface="Times New Roman"/>
              </a:rPr>
            </a:br>
            <a:r>
              <a:rPr lang="en-US" sz="2200" dirty="0" smtClean="0">
                <a:effectLst/>
                <a:latin typeface="Cambria"/>
                <a:ea typeface="Cambria"/>
                <a:cs typeface="Times New Roman"/>
              </a:rPr>
              <a:t>of </a:t>
            </a:r>
            <a:r>
              <a:rPr lang="en-US" sz="2200" dirty="0">
                <a:effectLst/>
                <a:latin typeface="Cambria"/>
                <a:ea typeface="Cambria"/>
                <a:cs typeface="Times New Roman"/>
              </a:rPr>
              <a:t>Bulgaria </a:t>
            </a:r>
            <a:r>
              <a:rPr lang="en-US" sz="2200" dirty="0" smtClean="0">
                <a:effectLst/>
                <a:latin typeface="Cambria"/>
                <a:ea typeface="Cambria"/>
                <a:cs typeface="Times New Roman"/>
              </a:rPr>
              <a:t>was </a:t>
            </a:r>
            <a:r>
              <a:rPr lang="en-US" sz="2200" dirty="0">
                <a:effectLst/>
                <a:latin typeface="Cambria"/>
                <a:ea typeface="Cambria"/>
                <a:cs typeface="Times New Roman"/>
              </a:rPr>
              <a:t>governed from </a:t>
            </a:r>
            <a:r>
              <a:rPr lang="en-US" sz="2200" dirty="0" smtClean="0">
                <a:effectLst/>
                <a:latin typeface="Cambria"/>
                <a:ea typeface="Cambria"/>
                <a:cs typeface="Times New Roman"/>
              </a:rPr>
              <a:t>only </a:t>
            </a:r>
            <a:r>
              <a:rPr lang="en-US" sz="2200" dirty="0">
                <a:effectLst/>
                <a:latin typeface="Cambria"/>
                <a:ea typeface="Cambria"/>
                <a:cs typeface="Times New Roman"/>
              </a:rPr>
              <a:t>one party – </a:t>
            </a:r>
            <a:r>
              <a:rPr lang="en-US" sz="2200" dirty="0" smtClean="0">
                <a:effectLst/>
                <a:latin typeface="Cambria"/>
                <a:ea typeface="Cambria"/>
                <a:cs typeface="Times New Roman"/>
              </a:rPr>
              <a:t/>
            </a:r>
            <a:br>
              <a:rPr lang="en-US" sz="2200" dirty="0" smtClean="0">
                <a:effectLst/>
                <a:latin typeface="Cambria"/>
                <a:ea typeface="Cambria"/>
                <a:cs typeface="Times New Roman"/>
              </a:rPr>
            </a:br>
            <a:r>
              <a:rPr lang="en-US" sz="2200" dirty="0" smtClean="0">
                <a:effectLst/>
                <a:latin typeface="Cambria"/>
                <a:ea typeface="Cambria"/>
                <a:cs typeface="Times New Roman"/>
              </a:rPr>
              <a:t>Bulgarian </a:t>
            </a:r>
            <a:r>
              <a:rPr lang="en-US" sz="2200" dirty="0">
                <a:effectLst/>
                <a:latin typeface="Cambria"/>
                <a:ea typeface="Cambria"/>
                <a:cs typeface="Times New Roman"/>
              </a:rPr>
              <a:t>Communist Party </a:t>
            </a:r>
            <a:r>
              <a:rPr lang="bg-BG" sz="2200" dirty="0">
                <a:effectLst/>
                <a:latin typeface="Cambria"/>
                <a:ea typeface="Cambria"/>
                <a:cs typeface="Times New Roman"/>
              </a:rPr>
              <a:t>(BCP)</a:t>
            </a:r>
            <a:r>
              <a:rPr lang="en-US" sz="2200" dirty="0">
                <a:effectLst/>
                <a:latin typeface="Cambria"/>
                <a:ea typeface="Cambria"/>
                <a:cs typeface="Times New Roman"/>
              </a:rPr>
              <a:t>.</a:t>
            </a:r>
            <a:r>
              <a:rPr lang="bg-BG" dirty="0">
                <a:effectLst/>
                <a:latin typeface="Cambria"/>
                <a:ea typeface="Cambria"/>
                <a:cs typeface="Times New Roman"/>
              </a:rPr>
              <a:t/>
            </a:r>
            <a:br>
              <a:rPr lang="bg-BG" dirty="0">
                <a:effectLst/>
                <a:latin typeface="Cambria"/>
                <a:ea typeface="Cambria"/>
                <a:cs typeface="Times New Roman"/>
              </a:rPr>
            </a:br>
            <a:endParaRPr lang="bg-BG"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132856"/>
            <a:ext cx="7038447" cy="422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33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303240" y="-243408"/>
            <a:ext cx="6840760" cy="2088232"/>
          </a:xfrm>
        </p:spPr>
        <p:txBody>
          <a:bodyPr>
            <a:normAutofit/>
          </a:bodyPr>
          <a:lstStyle/>
          <a:p>
            <a:pPr algn="l"/>
            <a:r>
              <a:rPr lang="en-US" sz="2000" dirty="0">
                <a:effectLst/>
                <a:latin typeface="Cambria" pitchFamily="18" charset="0"/>
                <a:ea typeface="Cambria" pitchFamily="18" charset="0"/>
              </a:rPr>
              <a:t>Todor Zhivkov </a:t>
            </a:r>
            <a:r>
              <a:rPr lang="en-US" sz="2000" dirty="0" smtClean="0">
                <a:effectLst/>
                <a:latin typeface="Cambria" pitchFamily="18" charset="0"/>
                <a:ea typeface="Cambria" pitchFamily="18" charset="0"/>
              </a:rPr>
              <a:t>became First </a:t>
            </a:r>
            <a:r>
              <a:rPr lang="en-US" sz="2000" dirty="0">
                <a:effectLst/>
                <a:latin typeface="Cambria" pitchFamily="18" charset="0"/>
                <a:ea typeface="Cambria" pitchFamily="18" charset="0"/>
              </a:rPr>
              <a:t>Secretary of the Bulgarian Communist Party in 1954, served as Prime Minister from 1962 to 1971 and from 1971 - as Chairman of the State Council, concurrently with his post as First Secretary. He remained in these positions for 35 years, until 1989.</a:t>
            </a:r>
            <a:endParaRPr lang="bg-BG" sz="2000" dirty="0">
              <a:effectLst/>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276872"/>
            <a:ext cx="3147758" cy="40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687" y="2810512"/>
            <a:ext cx="3384376" cy="294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395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188640"/>
            <a:ext cx="6480720" cy="1336698"/>
          </a:xfrm>
        </p:spPr>
        <p:txBody>
          <a:bodyPr>
            <a:normAutofit/>
          </a:bodyPr>
          <a:lstStyle/>
          <a:p>
            <a:pPr algn="l"/>
            <a:r>
              <a:rPr lang="en-US" sz="2000" dirty="0">
                <a:effectLst/>
                <a:latin typeface="Cambria" pitchFamily="18" charset="0"/>
                <a:ea typeface="Cambria" pitchFamily="18" charset="0"/>
              </a:rPr>
              <a:t>The Bulgarian economy developed successfully within Council for Mutual Economic Assistance. The country became  the most popular tourist destination for people in the Eastern Bloc. </a:t>
            </a:r>
            <a:endParaRPr lang="bg-BG" sz="2000" dirty="0">
              <a:effectLst/>
              <a:latin typeface="Cambria" pitchFamily="18" charset="0"/>
              <a:ea typeface="Cambria"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1170" y="1618911"/>
            <a:ext cx="2973874" cy="206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Картина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552" y="3777352"/>
            <a:ext cx="2995680" cy="2106337"/>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82" y="2636912"/>
            <a:ext cx="2554062" cy="291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744" y="4516670"/>
            <a:ext cx="2886279" cy="222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Картина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5470" y="1378253"/>
            <a:ext cx="2882611" cy="2305526"/>
          </a:xfrm>
          <a:prstGeom prst="rect">
            <a:avLst/>
          </a:prstGeom>
        </p:spPr>
      </p:pic>
    </p:spTree>
    <p:extLst>
      <p:ext uri="{BB962C8B-B14F-4D97-AF65-F5344CB8AC3E}">
        <p14:creationId xmlns:p14="http://schemas.microsoft.com/office/powerpoint/2010/main" val="4534560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483768" y="332656"/>
            <a:ext cx="6480720" cy="1336698"/>
          </a:xfrm>
        </p:spPr>
        <p:txBody>
          <a:bodyPr>
            <a:normAutofit/>
          </a:bodyPr>
          <a:lstStyle/>
          <a:p>
            <a:pPr algn="l"/>
            <a:r>
              <a:rPr lang="en-US" sz="2000" dirty="0">
                <a:effectLst/>
                <a:latin typeface="Cambria" pitchFamily="18" charset="0"/>
                <a:ea typeface="Cambria" pitchFamily="18" charset="0"/>
              </a:rPr>
              <a:t>Bulgarian art and literature developed despite the ideological  tendency to confirmation of  socialistic view of life.</a:t>
            </a:r>
            <a:endParaRPr lang="bg-BG" sz="2000" dirty="0">
              <a:effectLst/>
              <a:latin typeface="Cambria" pitchFamily="18" charset="0"/>
              <a:ea typeface="Cambria" pitchFamily="18" charset="0"/>
            </a:endParaRPr>
          </a:p>
        </p:txBody>
      </p:sp>
      <p:pic>
        <p:nvPicPr>
          <p:cNvPr id="3" name="Картина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2348880"/>
            <a:ext cx="4669795" cy="4054148"/>
          </a:xfrm>
          <a:prstGeom prst="rect">
            <a:avLst/>
          </a:prstGeom>
        </p:spPr>
      </p:pic>
    </p:spTree>
    <p:extLst>
      <p:ext uri="{BB962C8B-B14F-4D97-AF65-F5344CB8AC3E}">
        <p14:creationId xmlns:p14="http://schemas.microsoft.com/office/powerpoint/2010/main" val="16350573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475656" y="1772816"/>
            <a:ext cx="6480720" cy="3528392"/>
          </a:xfrm>
        </p:spPr>
        <p:txBody>
          <a:bodyPr/>
          <a:lstStyle/>
          <a:p>
            <a:pPr eaLnBrk="0" hangingPunct="0"/>
            <a:r>
              <a:rPr lang="en-US" dirty="0">
                <a:solidFill>
                  <a:schemeClr val="accent1">
                    <a:lumMod val="75000"/>
                  </a:schemeClr>
                </a:solidFill>
                <a:latin typeface="Arial" charset="0"/>
              </a:rPr>
              <a:t>Bulgarian political </a:t>
            </a:r>
            <a:r>
              <a:rPr lang="en-US" dirty="0" smtClean="0">
                <a:solidFill>
                  <a:schemeClr val="accent1">
                    <a:lumMod val="75000"/>
                  </a:schemeClr>
                </a:solidFill>
                <a:latin typeface="Arial" charset="0"/>
              </a:rPr>
              <a:t>course </a:t>
            </a:r>
            <a:r>
              <a:rPr lang="en-US" dirty="0">
                <a:solidFill>
                  <a:schemeClr val="accent1">
                    <a:lumMod val="75000"/>
                  </a:schemeClr>
                </a:solidFill>
                <a:latin typeface="Arial" charset="0"/>
              </a:rPr>
              <a:t/>
            </a:r>
            <a:br>
              <a:rPr lang="en-US" dirty="0">
                <a:solidFill>
                  <a:schemeClr val="accent1">
                    <a:lumMod val="75000"/>
                  </a:schemeClr>
                </a:solidFill>
                <a:latin typeface="Arial" charset="0"/>
              </a:rPr>
            </a:br>
            <a:r>
              <a:rPr lang="en-US" dirty="0">
                <a:solidFill>
                  <a:schemeClr val="accent1">
                    <a:lumMod val="75000"/>
                  </a:schemeClr>
                </a:solidFill>
                <a:latin typeface="Arial" charset="0"/>
              </a:rPr>
              <a:t>and its consequences 1971-1989</a:t>
            </a:r>
          </a:p>
        </p:txBody>
      </p:sp>
    </p:spTree>
    <p:extLst>
      <p:ext uri="{BB962C8B-B14F-4D97-AF65-F5344CB8AC3E}">
        <p14:creationId xmlns:p14="http://schemas.microsoft.com/office/powerpoint/2010/main" val="42294102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6e665c039e3b2b5c68043e924536971269dc9d9"/>
</p:tagLst>
</file>

<file path=ppt/theme/theme1.xml><?xml version="1.0" encoding="utf-8"?>
<a:theme xmlns:a="http://schemas.openxmlformats.org/drawingml/2006/main" name="Тема Office">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2480</TotalTime>
  <Words>781</Words>
  <Application>Microsoft Office PowerPoint</Application>
  <PresentationFormat>Презентация на цял екран (4:3)</PresentationFormat>
  <Paragraphs>41</Paragraphs>
  <Slides>29</Slides>
  <Notes>1</Notes>
  <HiddenSlides>0</HiddenSlides>
  <MMClips>0</MMClips>
  <ScaleCrop>false</ScaleCrop>
  <HeadingPairs>
    <vt:vector size="6" baseType="variant">
      <vt:variant>
        <vt:lpstr>Използвани шрифтове</vt:lpstr>
      </vt:variant>
      <vt:variant>
        <vt:i4>4</vt:i4>
      </vt:variant>
      <vt:variant>
        <vt:lpstr>Тема</vt:lpstr>
      </vt:variant>
      <vt:variant>
        <vt:i4>1</vt:i4>
      </vt:variant>
      <vt:variant>
        <vt:lpstr>Заглавия на слайдовете</vt:lpstr>
      </vt:variant>
      <vt:variant>
        <vt:i4>29</vt:i4>
      </vt:variant>
    </vt:vector>
  </HeadingPairs>
  <TitlesOfParts>
    <vt:vector size="34" baseType="lpstr">
      <vt:lpstr>Arial</vt:lpstr>
      <vt:lpstr>Calibri</vt:lpstr>
      <vt:lpstr>Cambria</vt:lpstr>
      <vt:lpstr>Times New Roman</vt:lpstr>
      <vt:lpstr>Тема Office</vt:lpstr>
      <vt:lpstr>Bulgarian political life 1960-2020 </vt:lpstr>
      <vt:lpstr>Contents</vt:lpstr>
      <vt:lpstr>The last 60 years  of the Bulgarian political life  were filled with varied,  contradictory and often determinant developments,  which influenced on the complete life  of our society.</vt:lpstr>
      <vt:lpstr>Bulgaria at the stage  1960-1971 </vt:lpstr>
      <vt:lpstr>As a part of the Eastern Bloc, the Peopleʼs Republic  of Bulgaria was governed from only one party –  Bulgarian Communist Party (BCP). </vt:lpstr>
      <vt:lpstr>Todor Zhivkov became First Secretary of the Bulgarian Communist Party in 1954, served as Prime Minister from 1962 to 1971 and from 1971 - as Chairman of the State Council, concurrently with his post as First Secretary. He remained in these positions for 35 years, until 1989.</vt:lpstr>
      <vt:lpstr>The Bulgarian economy developed successfully within Council for Mutual Economic Assistance. The country became  the most popular tourist destination for people in the Eastern Bloc. </vt:lpstr>
      <vt:lpstr>Bulgarian art and literature developed despite the ideological  tendency to confirmation of  socialistic view of life.</vt:lpstr>
      <vt:lpstr>Bulgarian political course  and its consequences 1971-1989</vt:lpstr>
      <vt:lpstr>In 1971 the new Constitution added so-called.  "Article 1", which grants the PA as the sole ruling  a "leading force of society and the state."</vt:lpstr>
      <vt:lpstr>In the late 1980s, the Communists, like their leader, had grown too feeble to resist the demand for change. Liberal outcry at the breakup of an environmental demonstration in Sofia in October 1989 broadened into a general campaign for political reform. </vt:lpstr>
      <vt:lpstr>Zhivkovʼs regime put emphasis on light industry, agriculture, tourism, as well as on Information Technology in the 1970s and the 1980s. </vt:lpstr>
      <vt:lpstr>Bulgaria wanted to reach the space. The Bulgarian cosmonaut program refers to human spaceflight efforts by the People's Republic of Bulgaria. </vt:lpstr>
      <vt:lpstr>Under Interkosmos, Bulgaria sent its first cosmonaut, Georgi Ivanov, to the Salyut 6 space station in 1979 and became the sixth country in the world to have a citizen in space.  A second Bulgarian cosmonaut, Aleksandar Aleksandrov, spent ten days on the Mir Space Station in 1988 and performed a variety of scientific experiments.</vt:lpstr>
      <vt:lpstr>Zhivkov's extensive campaign of cultural restoration provided at least some common ground between him and the Bulgarian intelligentsia. </vt:lpstr>
      <vt:lpstr>From 1975 to 1981, Lyudmila Zhivkova led the Committee for Art and Culture. In this powerful position, she became extremely popular by promoting Bulgaria's separate national cultural heritage. </vt:lpstr>
      <vt:lpstr>In 1976, the UN General Assembly proclaimed 1979 as the International Year of the Child. Bulgaria supported that decision and through the proposal of Lyudmila Zhivkova the preparation for the First International Children’s Assembly “Banner of Peace” got started.</vt:lpstr>
      <vt:lpstr>The yearlong 1300th anniversary celebrations of the Bulgarian State took place in 1981 to commemorate the establishment of the First Bulgarian State in 681. There were 23,000 events connected with the anniversary, including a military parade and the creation of a monument in Shumen.</vt:lpstr>
      <vt:lpstr>Sports prospered. From 1956 to 1988, Bulgaria won an unprecedented 153 Olympic medals and numerous European and world competitions in sports as diverse as volleyball, rhythmic gymnastics and wrestling.</vt:lpstr>
      <vt:lpstr>Bulgaria 1989-2020 </vt:lpstr>
      <vt:lpstr>Todor Zhivkov resigned on 10 November 1989, under pressure by senior BCP members. Within a month of Zhivkov's ouster, Communist rule in Bulgaria had effectively ended.</vt:lpstr>
      <vt:lpstr>Bulgaria's 1991 constitution, which established a parliamentary republic, provides for a multiparty parliamentary system and free elections with universal  adult suffrage.</vt:lpstr>
      <vt:lpstr>Zhelyu Zhelev was the first democratically elected president of the Republic of Bulgaria.</vt:lpstr>
      <vt:lpstr>Bulgaria joined NATO in 2004  and the European Union in 2007.</vt:lpstr>
      <vt:lpstr>The Bulgarian Presidency of the Council of the European Union was  in 2018.</vt:lpstr>
      <vt:lpstr>The  economy of Bulgaria was transformed from central planning to a market-based system.</vt:lpstr>
      <vt:lpstr>Censorship in the field of culture and art was abolished. Since the end of 1989, mass media, including printed matter, have not been censored, and free media outlets flourished.</vt:lpstr>
      <vt:lpstr>These 60 years were years  of despair and hope,  of disappointment and promises,  of stagnation and advance,  of everlasting pursuit  of a better world.</vt:lpstr>
      <vt:lpstr>Thank you  for your attention!</vt:lpstr>
    </vt:vector>
  </TitlesOfParts>
  <Company>presentation-creation.ru</Company>
  <LinksUpToDate>false</LinksUpToDate>
  <SharedDoc>false</SharedDoc>
  <HyperlinkBase>https://presentation-creation.ru/powerpoint-templates.html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Мир знаний</dc:title>
  <dc:creator>obstinate</dc:creator>
  <dc:description>Шаблон презентации с сайта https://presentation-creation.ru/</dc:description>
  <cp:lastModifiedBy>25. ОУ Д-р Петър Берон</cp:lastModifiedBy>
  <cp:revision>1026</cp:revision>
  <dcterms:created xsi:type="dcterms:W3CDTF">2018-02-25T09:09:03Z</dcterms:created>
  <dcterms:modified xsi:type="dcterms:W3CDTF">2020-12-21T12:49:08Z</dcterms:modified>
</cp:coreProperties>
</file>