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30E76B-4A62-4AF1-94CE-8739F19EE664}" v="526" dt="2022-01-17T17:01:55.739"/>
    <p1510:client id="{28FF252C-D893-A646-A22C-E8FAA88A7D78}" v="15" dt="2022-01-17T16:57:00.9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1/27/2022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4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5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102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52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19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7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27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251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51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1/27/2022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72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7308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23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03" r:id="rId5"/>
    <p:sldLayoutId id="2147483809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b="1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3" descr="A blue abstract watercolor pattern on a white background">
            <a:extLst>
              <a:ext uri="{FF2B5EF4-FFF2-40B4-BE49-F238E27FC236}">
                <a16:creationId xmlns:a16="http://schemas.microsoft.com/office/drawing/2014/main" id="{DC405998-F269-47FB-8C6A-1255ADB964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</a:blip>
          <a:srcRect t="14714" b="101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9532" y="2091263"/>
            <a:ext cx="8652938" cy="2461504"/>
          </a:xfrm>
        </p:spPr>
        <p:txBody>
          <a:bodyPr>
            <a:normAutofit/>
          </a:bodyPr>
          <a:lstStyle/>
          <a:p>
            <a:r>
              <a:rPr lang="en-US"/>
              <a:t>VINCEKOVO U DVORIŠĆU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9532" y="4623127"/>
            <a:ext cx="8655200" cy="457201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solidFill>
                  <a:schemeClr val="tx1"/>
                </a:solidFill>
              </a:rPr>
              <a:t>Tia </a:t>
            </a:r>
            <a:r>
              <a:rPr lang="en-US" sz="2400" b="1" dirty="0" err="1">
                <a:solidFill>
                  <a:schemeClr val="tx1"/>
                </a:solidFill>
              </a:rPr>
              <a:t>Bobeta</a:t>
            </a:r>
            <a:r>
              <a:rPr lang="en-US" sz="2400" b="1" dirty="0">
                <a:solidFill>
                  <a:schemeClr val="tx1"/>
                </a:solidFill>
              </a:rPr>
              <a:t>, 5.c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86269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0ACBD-E423-407C-A1D0-17869F18A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6723" y="1420706"/>
            <a:ext cx="5514758" cy="401658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Vincekovo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održava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22.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siječnja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svake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godine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nekom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od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vinograda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križevačkog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područja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Prema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narodnim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običajima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dan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sv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Vinka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vinogradari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odlaze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vinograde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odrežu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dvije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 tri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rozgve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tri pupa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koje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potom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stave u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pehar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vodom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pokraj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prozora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Nakon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nekog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vremena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loza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potjera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pupove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zatim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male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grozdove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temelju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kojih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vinogradar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ustvrdi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hoće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li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godina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biti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rodna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plodna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CA80BD-84D2-4BA1-8650-79DBCD7B8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17322513" y="6606698"/>
            <a:ext cx="1134584" cy="376889"/>
          </a:xfrm>
        </p:spPr>
        <p:txBody>
          <a:bodyPr>
            <a:normAutofit/>
          </a:bodyPr>
          <a:lstStyle/>
          <a:p>
            <a:r>
              <a:rPr lang="en-US" sz="1800"/>
              <a:t>.</a:t>
            </a:r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2A8E5C78-1274-EB4F-9AA1-CE51AD85DE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953" y="2127078"/>
            <a:ext cx="3888089" cy="2603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617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B58A187-A4B1-42EB-A4C7-8635BA507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7F14E7F-3054-458C-ACF9-A8DA1757C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3747C1C-97FC-4D70-A6C8-A01FBCF5A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5CDC370-AE44-4300-98BA-FE204E881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7B15501-CB9A-4642-80EE-2876EF039E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AFF9525-325F-47B3-A63C-93C12253A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D071C0CD-5EFD-45A1-AAFD-61C3D4A65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A03302C-20A2-4C4F-9760-E85AE1041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7" y="643464"/>
            <a:ext cx="10912338" cy="557107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D00F093B-0739-4429-B30D-D72924D088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9702" y="809244"/>
            <a:ext cx="10579608" cy="5239512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21D4B2-CAB0-40A6-A6AB-C5D5C9A3F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86" y="2050563"/>
            <a:ext cx="9637485" cy="26236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>
              <a:lnSpc>
                <a:spcPct val="83000"/>
              </a:lnSpc>
            </a:pPr>
            <a:r>
              <a:rPr lang="en-US" sz="6300" b="0" cap="all" spc="-100" dirty="0" err="1"/>
              <a:t>Najčešća</a:t>
            </a:r>
            <a:r>
              <a:rPr lang="en-US" sz="6300" b="0" cap="all" spc="-100" dirty="0"/>
              <a:t> </a:t>
            </a:r>
            <a:r>
              <a:rPr lang="en-US" sz="6300" b="0" cap="all" spc="-100" dirty="0" err="1"/>
              <a:t>molitva</a:t>
            </a:r>
            <a:r>
              <a:rPr lang="en-US" sz="6300" b="0" cap="all" spc="-100" dirty="0"/>
              <a:t> je: NEKA NAM SVETI VINKO BUDE NA POMOĆI GLEDE VREMENA I PLODOVA NA KRAJU SEZONE.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BB92999-6A40-480A-8965-2F20DFB03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40856"/>
            <a:ext cx="1920240" cy="73152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5573B87-7D61-460C-9ADA-EF63674E3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AAF6B7C-985D-4351-9564-8DBDF5BB03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88433F4-33AB-4CE1-9DE3-72A840365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9120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65FAA58-0EDC-412F-A5F8-01968BE605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089CB0-2F03-4E3C-ADBB-570A3BE78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081" y="0"/>
            <a:ext cx="551077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BA80B1-3B69-49C0-8AC9-716ABA57F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197" y="643464"/>
            <a:ext cx="4143830" cy="5566305"/>
          </a:xfrm>
          <a:prstGeom prst="rect">
            <a:avLst/>
          </a:prstGeom>
          <a:solidFill>
            <a:srgbClr val="D9D9D9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47E1103-B264-49BE-BC2A-F4E40BD3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587" y="806860"/>
            <a:ext cx="3813048" cy="5239512"/>
          </a:xfrm>
          <a:prstGeom prst="rect">
            <a:avLst/>
          </a:prstGeom>
          <a:solidFill>
            <a:schemeClr val="bg1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C5041E-E61E-4461-8DC2-D85604E14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887" y="1185059"/>
            <a:ext cx="3491832" cy="4487882"/>
          </a:xfrm>
        </p:spPr>
        <p:txBody>
          <a:bodyPr>
            <a:normAutofit/>
          </a:bodyPr>
          <a:lstStyle/>
          <a:p>
            <a:pPr algn="ctr"/>
            <a:r>
              <a:rPr lang="en-US" sz="2800"/>
              <a:t>U ceremoniji, koja se obavlja na otvorenom, uz domaćina sudjeluju I biskup, peharnik, zvonar, pjevači I tamburaši, a loza se kiti kobasicama koje simboliziraju plodnost budućeg uroda.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2DA11B6-B538-4624-9628-98B823D76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939" y="276008"/>
            <a:ext cx="6146615" cy="6305984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FB1CB5B-67A5-45DB-B8E1-7A09A642E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5455" y="438912"/>
            <a:ext cx="5815584" cy="598017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D9A145A8-7879-664F-BBA0-49C8422090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5889" y="1391436"/>
            <a:ext cx="5427147" cy="4070360"/>
          </a:xfrm>
        </p:spPr>
      </p:pic>
    </p:spTree>
    <p:extLst>
      <p:ext uri="{BB962C8B-B14F-4D97-AF65-F5344CB8AC3E}">
        <p14:creationId xmlns:p14="http://schemas.microsoft.com/office/powerpoint/2010/main" val="2528406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1D91E3E1-5159-4DA9-8C1A-3897E9094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9EF7E53-E975-4A5C-BF5D-D874044856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5C53263-995C-49EE-9CA6-FE769A7688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7FFE657-1F53-4BA2-99ED-71027468AE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3717B2EF-FCC5-4A6E-8AD7-2543509586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2E8BEC20-1CFB-4C38-819D-8EA157D70B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F7CFB609-BCB5-48F3-A772-96674F30B8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34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2251B70-2108-41BA-AC72-B834434C6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6758734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710EC114-5FB7-6042-9233-C071652506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13" r="-2" b="-2"/>
          <a:stretch/>
        </p:blipFill>
        <p:spPr>
          <a:xfrm>
            <a:off x="-4" y="3442446"/>
            <a:ext cx="3337560" cy="3415553"/>
          </a:xfrm>
          <a:prstGeom prst="rect">
            <a:avLst/>
          </a:prstGeom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1D2369D4-64C4-40CA-B2FC-743453FA2B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1973" y="643464"/>
            <a:ext cx="4143830" cy="5566305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3AD138D-C229-40D8-842E-020743C02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7364" y="806860"/>
            <a:ext cx="3813048" cy="52395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472D03-D7E7-4AB2-B882-9B004055C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4638" y="1600200"/>
            <a:ext cx="3238501" cy="30548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800" b="0" cap="all" spc="-100"/>
              <a:t>Par slika kako je to sve izgledalo:</a:t>
            </a:r>
          </a:p>
        </p:txBody>
      </p:sp>
      <p:pic>
        <p:nvPicPr>
          <p:cNvPr id="6" name="Slika 6">
            <a:extLst>
              <a:ext uri="{FF2B5EF4-FFF2-40B4-BE49-F238E27FC236}">
                <a16:creationId xmlns:a16="http://schemas.microsoft.com/office/drawing/2014/main" id="{4E29CA01-F998-1049-8042-B07A8DB794E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397" r="3" b="3"/>
          <a:stretch/>
        </p:blipFill>
        <p:spPr>
          <a:xfrm>
            <a:off x="-1868" y="-1"/>
            <a:ext cx="6757416" cy="3364992"/>
          </a:xfrm>
          <a:prstGeom prst="rect">
            <a:avLst/>
          </a:prstGeom>
        </p:spPr>
      </p:pic>
      <p:sp>
        <p:nvSpPr>
          <p:cNvPr id="54" name="Rectangle 53">
            <a:extLst>
              <a:ext uri="{FF2B5EF4-FFF2-40B4-BE49-F238E27FC236}">
                <a16:creationId xmlns:a16="http://schemas.microsoft.com/office/drawing/2014/main" id="{2B1BAE5E-7CC8-40AD-9A7E-0469E24407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03768" y="640856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101E6AB6-0657-4BF2-816B-443C9809C4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8068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A493DB97-1EF9-40FC-9DAC-B23D646962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309708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1FD9D93B-46F0-47D0-9A9E-8E60DA3FA8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8068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Slika 5">
            <a:extLst>
              <a:ext uri="{FF2B5EF4-FFF2-40B4-BE49-F238E27FC236}">
                <a16:creationId xmlns:a16="http://schemas.microsoft.com/office/drawing/2014/main" id="{F646AC81-2D4B-5541-8C33-511CADD7FBE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849" b="-3"/>
          <a:stretch/>
        </p:blipFill>
        <p:spPr>
          <a:xfrm>
            <a:off x="3380089" y="3435445"/>
            <a:ext cx="3333646" cy="341555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99BE0E4-912C-4537-8D24-3A7F6B8D31D4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786ADD-4E3E-4DFC-A169-F375F5867DFA}"/>
              </a:ext>
            </a:extLst>
          </p:cNvPr>
          <p:cNvSpPr txBox="1"/>
          <p:nvPr/>
        </p:nvSpPr>
        <p:spPr>
          <a:xfrm>
            <a:off x="4867275" y="334327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709222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BDFA0-B0FF-46F2-8267-DC356E421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Izvor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32528-D2C7-4283-AD46-10DAEB82D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592" y="2002478"/>
            <a:ext cx="10058400" cy="384962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 err="1"/>
              <a:t>Moj</a:t>
            </a:r>
            <a:r>
              <a:rPr lang="en-US" sz="2400" dirty="0"/>
              <a:t> tata mi je </a:t>
            </a:r>
            <a:r>
              <a:rPr lang="en-US" sz="2400" dirty="0" err="1"/>
              <a:t>prepričao</a:t>
            </a:r>
            <a:r>
              <a:rPr lang="en-US" sz="2400" dirty="0"/>
              <a:t> </a:t>
            </a:r>
            <a:r>
              <a:rPr lang="en-US" sz="2400" dirty="0" err="1"/>
              <a:t>i</a:t>
            </a:r>
            <a:r>
              <a:rPr lang="en-US" sz="2400" dirty="0"/>
              <a:t> </a:t>
            </a:r>
            <a:r>
              <a:rPr lang="en-US" sz="2400" dirty="0" err="1"/>
              <a:t>objasnio</a:t>
            </a:r>
            <a:r>
              <a:rPr lang="hr-HR" sz="2400" dirty="0"/>
              <a:t>.</a:t>
            </a:r>
          </a:p>
          <a:p>
            <a:pPr marL="0" indent="0">
              <a:buNone/>
            </a:pPr>
            <a:r>
              <a:rPr lang="hr-HR" sz="2400" dirty="0"/>
              <a:t>                                                    Tia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18945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Speak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elawik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162</Words>
  <Application>Microsoft Office PowerPoint</Application>
  <PresentationFormat>Široki zaslon</PresentationFormat>
  <Paragraphs>12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Garamond</vt:lpstr>
      <vt:lpstr>Selawik Light</vt:lpstr>
      <vt:lpstr>Speak Pro</vt:lpstr>
      <vt:lpstr>SavonVTI</vt:lpstr>
      <vt:lpstr>VINCEKOVO U DVORIŠĆU</vt:lpstr>
      <vt:lpstr>.</vt:lpstr>
      <vt:lpstr>Najčešća molitva je: NEKA NAM SVETI VINKO BUDE NA POMOĆI GLEDE VREMENA I PLODOVA NA KRAJU SEZONE.</vt:lpstr>
      <vt:lpstr>U ceremoniji, koja se obavlja na otvorenom, uz domaćina sudjeluju I biskup, peharnik, zvonar, pjevači I tamburaši, a loza se kiti kobasicama koje simboliziraju plodnost budućeg uroda.</vt:lpstr>
      <vt:lpstr>Par slika kako je to sve izgledalo:</vt:lpstr>
      <vt:lpstr>Izvor: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Marijo Ožaković</cp:lastModifiedBy>
  <cp:revision>187</cp:revision>
  <dcterms:created xsi:type="dcterms:W3CDTF">2022-01-17T15:55:20Z</dcterms:created>
  <dcterms:modified xsi:type="dcterms:W3CDTF">2022-01-27T20:28:02Z</dcterms:modified>
</cp:coreProperties>
</file>