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2721">
          <p15:clr>
            <a:srgbClr val="9AA0A6"/>
          </p15:clr>
        </p15:guide>
        <p15:guide id="4" orient="horz" pos="139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102"/>
      </p:cViewPr>
      <p:guideLst>
        <p:guide orient="horz" pos="1620"/>
        <p:guide pos="2880"/>
        <p:guide pos="2721"/>
        <p:guide orient="horz" pos="139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460de424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460de424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460de4243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7460de424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hr">
                <a:solidFill>
                  <a:schemeClr val="dk1"/>
                </a:solidFill>
              </a:rPr>
              <a:t> Na jednoj predivnoj livadi, jednog proljetnog jutra, djeca su odlučila otići van na igru poslije doručka. Prvo je došao Domagoj i ponio je svog zmaja Tikija. Domagoj je pustio svog zmaja da leti i igrao se sa zmajem. Zatim je došao Ante i upitao ga: ,,Hoćeš li pozvati još nekoliko prijatelja na druženje?”, a on odgovori:,, Zašto ne, ajmo se sada natjecati čiji će zmaj više odletjeti dok oni ne dođu”. Domagojev je zmaj  pobijedio i ubrzo su stigli i njihovi prijatelji pa su svi zajedno razgovarali o školi i predivnom proljeću.</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460de424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460de424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747eed500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747eed500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7fdb95a43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7fdb95a43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7460de424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7460de42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4bce5d781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4bce5d781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460de424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460de424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7460de424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7460de424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
              <a:t> jednog sunčanog popodneva na livadi su letele ptice pa je došao sretan dječak koji je puštao svog žutog zmaja da se zabavi dječak je trčao i trčao svedok njegov Zmaj nije poletio Zmaj je jako dobro letio pa je zato dječak bio jako sretan dječaku je pričao David njegov prijatelj I pitao ga je Da li može s njim puštati zmaja dječak je NATO Rado pristao i tako se dječaci dogovorili da idu skupa puštati zmajeve bili su jako dobro raspoložen i dječaci su započeli u trku a vjetar je pomogao zmajevima da lete sve više i brže pobijedio je Davidov Zmaj a dječak se zajedno sa davidom veseli o njegovoj pobjedi dječaci su bili veseli jer su i pse pridružili prijatelji razgovarali su kako bi mogli svi zajedno sudjelovati u utisci zmajeva slijedeći vikend Da videći Zmaj može više i brže letjeti</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747eed5006_2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747eed5006_2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460de424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7460de424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7460de424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7460de424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
              <a:t>Zmajevi i prijatelji</a:t>
            </a:r>
            <a:endParaRPr/>
          </a:p>
          <a:p>
            <a:pPr marL="0" lvl="0" indent="0" algn="l" rtl="0">
              <a:spcBef>
                <a:spcPts val="0"/>
              </a:spcBef>
              <a:spcAft>
                <a:spcPts val="0"/>
              </a:spcAft>
              <a:buNone/>
            </a:pPr>
            <a:r>
              <a:rPr lang="hr"/>
              <a:t> Bilo jedno lijepo sunčano jutro.</a:t>
            </a:r>
            <a:endParaRPr/>
          </a:p>
          <a:p>
            <a:pPr marL="0" lvl="0" indent="0" algn="l" rtl="0">
              <a:spcBef>
                <a:spcPts val="0"/>
              </a:spcBef>
              <a:spcAft>
                <a:spcPts val="0"/>
              </a:spcAft>
              <a:buNone/>
            </a:pPr>
            <a:r>
              <a:rPr lang="hr"/>
              <a:t> Dječak Marko Bio je jako sretan zato što je puštao zmaja u nebo. </a:t>
            </a:r>
            <a:endParaRPr/>
          </a:p>
          <a:p>
            <a:pPr marL="0" lvl="0" indent="0" algn="l" rtl="0">
              <a:spcBef>
                <a:spcPts val="0"/>
              </a:spcBef>
              <a:spcAft>
                <a:spcPts val="0"/>
              </a:spcAft>
              <a:buNone/>
            </a:pPr>
            <a:r>
              <a:rPr lang="hr"/>
              <a:t>Zmaj letjeti tako tako brzo da Je skoro dečaka Marka  otpuhao.</a:t>
            </a:r>
            <a:endParaRPr/>
          </a:p>
          <a:p>
            <a:pPr marL="0" lvl="0" indent="0" algn="l" rtl="0">
              <a:spcBef>
                <a:spcPts val="0"/>
              </a:spcBef>
              <a:spcAft>
                <a:spcPts val="0"/>
              </a:spcAft>
              <a:buNone/>
            </a:pPr>
            <a:r>
              <a:rPr lang="hr"/>
              <a:t>Marko je sreo prijatelja.</a:t>
            </a:r>
            <a:endParaRPr/>
          </a:p>
          <a:p>
            <a:pPr marL="0" lvl="0" indent="0" algn="l" rtl="0">
              <a:spcBef>
                <a:spcPts val="0"/>
              </a:spcBef>
              <a:spcAft>
                <a:spcPts val="0"/>
              </a:spcAft>
              <a:buNone/>
            </a:pPr>
            <a:r>
              <a:rPr lang="hr"/>
              <a:t>Prijatelji se zvao Ivan.</a:t>
            </a:r>
            <a:endParaRPr/>
          </a:p>
          <a:p>
            <a:pPr marL="0" lvl="0" indent="0" algn="l" rtl="0">
              <a:spcBef>
                <a:spcPts val="0"/>
              </a:spcBef>
              <a:spcAft>
                <a:spcPts val="0"/>
              </a:spcAft>
              <a:buNone/>
            </a:pPr>
            <a:r>
              <a:rPr lang="hr"/>
              <a:t>On je takođe imao zmaja.</a:t>
            </a:r>
            <a:endParaRPr/>
          </a:p>
          <a:p>
            <a:pPr marL="0" lvl="0" indent="0" algn="l" rtl="0">
              <a:spcBef>
                <a:spcPts val="0"/>
              </a:spcBef>
              <a:spcAft>
                <a:spcPts val="0"/>
              </a:spcAft>
              <a:buNone/>
            </a:pPr>
            <a:r>
              <a:rPr lang="hr"/>
              <a:t>Marko i Ivan su se igrali.</a:t>
            </a:r>
            <a:endParaRPr/>
          </a:p>
          <a:p>
            <a:pPr marL="0" lvl="0" indent="0" algn="l" rtl="0">
              <a:spcBef>
                <a:spcPts val="0"/>
              </a:spcBef>
              <a:spcAft>
                <a:spcPts val="0"/>
              </a:spcAft>
              <a:buNone/>
            </a:pPr>
            <a:r>
              <a:rPr lang="hr"/>
              <a:t> Bili su tako sretni. </a:t>
            </a:r>
            <a:endParaRPr/>
          </a:p>
          <a:p>
            <a:pPr marL="0" lvl="0" indent="0" algn="l" rtl="0">
              <a:spcBef>
                <a:spcPts val="0"/>
              </a:spcBef>
              <a:spcAft>
                <a:spcPts val="0"/>
              </a:spcAft>
              <a:buNone/>
            </a:pPr>
            <a:r>
              <a:rPr lang="hr"/>
              <a:t>Ti zmajevi  su   bili  tako visoko da su njihovi prijatelji vidjeli i došli.</a:t>
            </a:r>
            <a:endParaRPr/>
          </a:p>
          <a:p>
            <a:pPr marL="0" lvl="0" indent="0" algn="l" rtl="0">
              <a:spcBef>
                <a:spcPts val="0"/>
              </a:spcBef>
              <a:spcAft>
                <a:spcPts val="0"/>
              </a:spcAft>
              <a:buNone/>
            </a:pPr>
            <a:r>
              <a:rPr lang="hr"/>
              <a:t>I svi su se zajedno igrali.</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460de4243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460de424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h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744575"/>
            <a:ext cx="8520600" cy="1353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hr" sz="3000"/>
              <a:t>   </a:t>
            </a:r>
            <a:r>
              <a:rPr lang="hr" sz="3000" b="1"/>
              <a:t>   STVARANJE PRIČE PREMA NIZU SLIKA</a:t>
            </a:r>
            <a:endParaRPr sz="3000" b="1"/>
          </a:p>
          <a:p>
            <a:pPr marL="0" lvl="0" indent="0" algn="ctr" rtl="0">
              <a:spcBef>
                <a:spcPts val="0"/>
              </a:spcBef>
              <a:spcAft>
                <a:spcPts val="0"/>
              </a:spcAft>
              <a:buNone/>
            </a:pPr>
            <a:r>
              <a:rPr lang="hr" sz="2400"/>
              <a:t>NASTAVA NA DALJINU</a:t>
            </a:r>
            <a:endParaRPr sz="2400"/>
          </a:p>
        </p:txBody>
      </p:sp>
      <p:sp>
        <p:nvSpPr>
          <p:cNvPr id="55" name="Google Shape;55;p13"/>
          <p:cNvSpPr txBox="1"/>
          <p:nvPr/>
        </p:nvSpPr>
        <p:spPr>
          <a:xfrm>
            <a:off x="5194525" y="2752750"/>
            <a:ext cx="2816400" cy="81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hr" sz="2400"/>
              <a:t>        3. razred</a:t>
            </a:r>
            <a:endParaRPr sz="2400"/>
          </a:p>
          <a:p>
            <a:pPr marL="0" lvl="0" indent="0" algn="l" rtl="0">
              <a:spcBef>
                <a:spcPts val="0"/>
              </a:spcBef>
              <a:spcAft>
                <a:spcPts val="0"/>
              </a:spcAft>
              <a:buNone/>
            </a:pPr>
            <a:r>
              <a:rPr lang="hr" sz="2400"/>
              <a:t>   20. travanj 2020.</a:t>
            </a:r>
            <a:endParaRPr sz="2400"/>
          </a:p>
        </p:txBody>
      </p:sp>
      <p:pic>
        <p:nvPicPr>
          <p:cNvPr id="56" name="Google Shape;56;p13"/>
          <p:cNvPicPr preferRelativeResize="0"/>
          <p:nvPr/>
        </p:nvPicPr>
        <p:blipFill>
          <a:blip r:embed="rId5">
            <a:alphaModFix/>
          </a:blip>
          <a:stretch>
            <a:fillRect/>
          </a:stretch>
        </p:blipFill>
        <p:spPr>
          <a:xfrm>
            <a:off x="478500" y="2502875"/>
            <a:ext cx="4093500" cy="2507225"/>
          </a:xfrm>
          <a:prstGeom prst="rect">
            <a:avLst/>
          </a:prstGeom>
          <a:noFill/>
          <a:ln>
            <a:noFill/>
          </a:ln>
        </p:spPr>
      </p:pic>
      <p:pic>
        <p:nvPicPr>
          <p:cNvPr id="2" name="Moments Sappheiros">
            <a:hlinkClick r:id="" action="ppaction://media"/>
            <a:extLst>
              <a:ext uri="{FF2B5EF4-FFF2-40B4-BE49-F238E27FC236}">
                <a16:creationId xmlns:a16="http://schemas.microsoft.com/office/drawing/2014/main" id="{2B657174-CACD-4066-BF81-042A11958619}"/>
              </a:ext>
            </a:extLst>
          </p:cNvPr>
          <p:cNvPicPr>
            <a:picLocks noChangeAspect="1"/>
          </p:cNvPicPr>
          <p:nvPr>
            <a:audioFile r:link="rId1"/>
            <p:extLst>
              <p:ext uri="{DAA4B4D4-6D71-4841-9C94-3DE7FCFB9230}">
                <p14:media xmlns:p14="http://schemas.microsoft.com/office/powerpoint/2010/main" r:embed="rId2">
                  <p14:trim end="145512.125"/>
                  <p14:fade out="5500"/>
                </p14:media>
              </p:ext>
            </p:extLst>
          </p:nvPr>
        </p:nvPicPr>
        <p:blipFill>
          <a:blip r:embed="rId6"/>
          <a:stretch>
            <a:fillRect/>
          </a:stretch>
        </p:blipFill>
        <p:spPr>
          <a:xfrm>
            <a:off x="5385911" y="35375"/>
            <a:ext cx="609600" cy="609600"/>
          </a:xfrm>
          <a:prstGeom prst="rect">
            <a:avLst/>
          </a:prstGeom>
        </p:spPr>
      </p:pic>
    </p:spTree>
  </p:cSld>
  <p:clrMapOvr>
    <a:masterClrMapping/>
  </p:clrMapOvr>
  <p:transition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607725" y="361225"/>
            <a:ext cx="3587100" cy="403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r" sz="1800"/>
              <a:t>EMA</a:t>
            </a:r>
            <a:endParaRPr sz="1800"/>
          </a:p>
        </p:txBody>
      </p:sp>
      <p:sp>
        <p:nvSpPr>
          <p:cNvPr id="113" name="Google Shape;113;p22"/>
          <p:cNvSpPr txBox="1">
            <a:spLocks noGrp="1"/>
          </p:cNvSpPr>
          <p:nvPr>
            <p:ph type="body" idx="4294967295"/>
          </p:nvPr>
        </p:nvSpPr>
        <p:spPr>
          <a:xfrm>
            <a:off x="667025" y="1150200"/>
            <a:ext cx="7174200" cy="284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
              <a:t>                                    Prijateljstvo i zmajevi</a:t>
            </a:r>
            <a:endParaRPr/>
          </a:p>
          <a:p>
            <a:pPr marL="0" lvl="0" indent="0" algn="l" rtl="0">
              <a:spcBef>
                <a:spcPts val="1600"/>
              </a:spcBef>
              <a:spcAft>
                <a:spcPts val="1600"/>
              </a:spcAft>
              <a:buNone/>
            </a:pPr>
            <a:r>
              <a:rPr lang="hr"/>
              <a:t>Jednog divnog jutra Jakov je htio puštati zmaja.Kada je vjetar počeo puhati Jakov je vinuo zmaja u vis. Jakov se jako zabavljao. Onda je vidio dječaka koji se zove Filip. Jakov i Filip su se sprijateljili. Oba dječaka su puštala zmaja i jako su se zabavili.Tada su vidjeli puno djece koja su isto puštala zmajeve.Kada je pala noć djeca su otišla svojim kućama. Dogovorili su druženje već idući dan.                      </a:t>
            </a:r>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body" idx="1"/>
          </p:nvPr>
        </p:nvSpPr>
        <p:spPr>
          <a:xfrm>
            <a:off x="0" y="-50"/>
            <a:ext cx="9144000" cy="5143500"/>
          </a:xfrm>
          <a:prstGeom prst="rect">
            <a:avLst/>
          </a:prstGeom>
          <a:solidFill>
            <a:srgbClr val="C27BA0"/>
          </a:solidFill>
        </p:spPr>
        <p:txBody>
          <a:bodyPr spcFirstLastPara="1" wrap="square" lIns="91425" tIns="91425" rIns="91425" bIns="91425" anchor="t" anchorCtr="0">
            <a:noAutofit/>
          </a:bodyPr>
          <a:lstStyle/>
          <a:p>
            <a:pPr marL="0" lvl="0" indent="0" algn="l" rtl="0">
              <a:spcBef>
                <a:spcPts val="1200"/>
              </a:spcBef>
              <a:spcAft>
                <a:spcPts val="0"/>
              </a:spcAft>
              <a:buNone/>
            </a:pPr>
            <a:r>
              <a:rPr lang="hr" sz="2400">
                <a:solidFill>
                  <a:schemeClr val="dk1"/>
                </a:solidFill>
              </a:rPr>
              <a:t>LILI</a:t>
            </a:r>
            <a:endParaRPr sz="2400">
              <a:solidFill>
                <a:schemeClr val="dk1"/>
              </a:solidFill>
            </a:endParaRPr>
          </a:p>
          <a:p>
            <a:pPr marL="0" lvl="0" indent="0" algn="ctr" rtl="0">
              <a:spcBef>
                <a:spcPts val="1200"/>
              </a:spcBef>
              <a:spcAft>
                <a:spcPts val="0"/>
              </a:spcAft>
              <a:buNone/>
            </a:pPr>
            <a:r>
              <a:rPr lang="hr" sz="1600">
                <a:solidFill>
                  <a:schemeClr val="dk1"/>
                </a:solidFill>
              </a:rPr>
              <a:t> Proljetno prijateljstvo </a:t>
            </a:r>
            <a:endParaRPr sz="1600">
              <a:solidFill>
                <a:schemeClr val="dk1"/>
              </a:solidFill>
            </a:endParaRPr>
          </a:p>
          <a:p>
            <a:pPr marL="0" lvl="0" indent="0" algn="l" rtl="0">
              <a:spcBef>
                <a:spcPts val="1200"/>
              </a:spcBef>
              <a:spcAft>
                <a:spcPts val="0"/>
              </a:spcAft>
              <a:buNone/>
            </a:pPr>
            <a:r>
              <a:rPr lang="hr" sz="1400">
                <a:solidFill>
                  <a:schemeClr val="dk1"/>
                </a:solidFill>
              </a:rPr>
              <a:t>Na jednoj predivnoj livadi, jednog proljetnog jutra, djeca su odlučila otići van na igru poslije doručka. Prvo je došao Domagoj i ponio je svog zmaja Tikija. Domagoj je pustio svog zmaja da leti i igrao se sa zmajem. Zatim je došao Ante i upitao ga: ,,Hoćeš li pozvati još nekoliko prijatelja na druženje?” On odgovori:,, Zašto ne, ajmo se sada natjecati čiji će zmaj više odletjeti dok drugi ne dođu”. Domagojev je zmaj  pobijedio i ubrzo su stigli i njihovi prijatelji pa su svi zajedno razgovarali o školi i predivnom proljeću.</a:t>
            </a:r>
            <a:endParaRPr sz="1400">
              <a:solidFill>
                <a:schemeClr val="dk1"/>
              </a:solidFill>
            </a:endParaRPr>
          </a:p>
          <a:p>
            <a:pPr marL="0" lvl="0" indent="0" algn="ctr" rtl="0">
              <a:spcBef>
                <a:spcPts val="1200"/>
              </a:spcBef>
              <a:spcAft>
                <a:spcPts val="1200"/>
              </a:spcAft>
              <a:buClr>
                <a:schemeClr val="dk1"/>
              </a:buClr>
              <a:buSzPts val="1100"/>
              <a:buFont typeface="Arial"/>
              <a:buNone/>
            </a:pPr>
            <a:r>
              <a:rPr lang="hr" sz="1400">
                <a:solidFill>
                  <a:schemeClr val="dk1"/>
                </a:solidFill>
              </a:rPr>
              <a:t>                                                                                                                        </a:t>
            </a:r>
            <a:endParaRPr sz="1400">
              <a:solidFill>
                <a:schemeClr val="dk1"/>
              </a:solidFill>
            </a:endParaRPr>
          </a:p>
        </p:txBody>
      </p:sp>
      <p:pic>
        <p:nvPicPr>
          <p:cNvPr id="119" name="Google Shape;119;p23"/>
          <p:cNvPicPr preferRelativeResize="0"/>
          <p:nvPr/>
        </p:nvPicPr>
        <p:blipFill>
          <a:blip r:embed="rId3">
            <a:alphaModFix/>
          </a:blip>
          <a:stretch>
            <a:fillRect/>
          </a:stretch>
        </p:blipFill>
        <p:spPr>
          <a:xfrm rot="-1">
            <a:off x="2869564" y="2646444"/>
            <a:ext cx="3059195" cy="188258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 sz="2400"/>
              <a:t>KARLO</a:t>
            </a:r>
            <a:endParaRPr sz="2400"/>
          </a:p>
        </p:txBody>
      </p:sp>
      <p:sp>
        <p:nvSpPr>
          <p:cNvPr id="125" name="Google Shape;125;p24"/>
          <p:cNvSpPr txBox="1">
            <a:spLocks noGrp="1"/>
          </p:cNvSpPr>
          <p:nvPr>
            <p:ph type="body" idx="1"/>
          </p:nvPr>
        </p:nvSpPr>
        <p:spPr>
          <a:xfrm>
            <a:off x="366875" y="1180050"/>
            <a:ext cx="8520600" cy="3416400"/>
          </a:xfrm>
          <a:prstGeom prst="rect">
            <a:avLst/>
          </a:prstGeom>
          <a:solidFill>
            <a:srgbClr val="99D97E"/>
          </a:solidFill>
        </p:spPr>
        <p:txBody>
          <a:bodyPr spcFirstLastPara="1" wrap="square" lIns="91425" tIns="91425" rIns="91425" bIns="91425" anchor="t" anchorCtr="0">
            <a:noAutofit/>
          </a:bodyPr>
          <a:lstStyle/>
          <a:p>
            <a:pPr marL="0" lvl="0" indent="0" algn="l" rtl="0">
              <a:spcBef>
                <a:spcPts val="0"/>
              </a:spcBef>
              <a:spcAft>
                <a:spcPts val="0"/>
              </a:spcAft>
              <a:buNone/>
            </a:pPr>
            <a:r>
              <a:rPr lang="hr"/>
              <a:t>                                                  Najbolji prijatelji</a:t>
            </a:r>
            <a:endParaRPr/>
          </a:p>
          <a:p>
            <a:pPr marL="0" lvl="0" indent="0" algn="l" rtl="0">
              <a:spcBef>
                <a:spcPts val="1600"/>
              </a:spcBef>
              <a:spcAft>
                <a:spcPts val="1600"/>
              </a:spcAft>
              <a:buNone/>
            </a:pPr>
            <a:r>
              <a:rPr lang="hr"/>
              <a:t>Bio je vjetroviti dan na livadi. Dječak Mišo puštao je svoj žuti zmaj. Bio je usamljen. Od nikud je počeo puhati jaki vjetar. Tada je zmaj počeo ludo letjeti. Dječak Mišo se uplašio. Prišao mu je drugi dječak i pokazao kako pravilno puštati zmaja. Natjecali su se čiji će zmaj dalje odletjeti. Mišo je pobjedio ali su Mišo i Timi bili sretni jer su se lijepo igrali. Dogovorili su se da će se sutra igrati opet.</a:t>
            </a:r>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311700" y="892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 sz="2400"/>
              <a:t>LEON</a:t>
            </a:r>
            <a:endParaRPr sz="2400"/>
          </a:p>
        </p:txBody>
      </p:sp>
      <p:sp>
        <p:nvSpPr>
          <p:cNvPr id="131" name="Google Shape;131;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hr"/>
              <a:t>        </a:t>
            </a:r>
            <a:endParaRPr/>
          </a:p>
        </p:txBody>
      </p:sp>
      <p:pic>
        <p:nvPicPr>
          <p:cNvPr id="132" name="Google Shape;132;p25"/>
          <p:cNvPicPr preferRelativeResize="0"/>
          <p:nvPr/>
        </p:nvPicPr>
        <p:blipFill>
          <a:blip r:embed="rId3">
            <a:alphaModFix/>
          </a:blip>
          <a:stretch>
            <a:fillRect/>
          </a:stretch>
        </p:blipFill>
        <p:spPr>
          <a:xfrm>
            <a:off x="7736750" y="2999100"/>
            <a:ext cx="1243774" cy="1969774"/>
          </a:xfrm>
          <a:prstGeom prst="rect">
            <a:avLst/>
          </a:prstGeom>
          <a:noFill/>
          <a:ln>
            <a:noFill/>
          </a:ln>
        </p:spPr>
      </p:pic>
      <p:sp>
        <p:nvSpPr>
          <p:cNvPr id="133" name="Google Shape;133;p25"/>
          <p:cNvSpPr txBox="1"/>
          <p:nvPr/>
        </p:nvSpPr>
        <p:spPr>
          <a:xfrm>
            <a:off x="914400" y="2145607"/>
            <a:ext cx="7315200" cy="85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u="sng"/>
          </a:p>
        </p:txBody>
      </p:sp>
      <p:sp>
        <p:nvSpPr>
          <p:cNvPr id="134" name="Google Shape;134;p25"/>
          <p:cNvSpPr txBox="1"/>
          <p:nvPr/>
        </p:nvSpPr>
        <p:spPr>
          <a:xfrm>
            <a:off x="311700" y="780550"/>
            <a:ext cx="7538100" cy="408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hr" sz="2000" b="1" i="1">
                <a:latin typeface="Georgia"/>
                <a:ea typeface="Georgia"/>
                <a:cs typeface="Georgia"/>
                <a:sym typeface="Georgia"/>
              </a:rPr>
              <a:t>                                Puštanje zmaja</a:t>
            </a:r>
            <a:endParaRPr sz="2000" b="1" i="1">
              <a:latin typeface="Georgia"/>
              <a:ea typeface="Georgia"/>
              <a:cs typeface="Georgia"/>
              <a:sym typeface="Georgia"/>
            </a:endParaRPr>
          </a:p>
          <a:p>
            <a:pPr marL="0" lvl="0" indent="0" algn="l" rtl="0">
              <a:spcBef>
                <a:spcPts val="0"/>
              </a:spcBef>
              <a:spcAft>
                <a:spcPts val="0"/>
              </a:spcAft>
              <a:buNone/>
            </a:pPr>
            <a:endParaRPr sz="2000" b="1" i="1">
              <a:latin typeface="Georgia"/>
              <a:ea typeface="Georgia"/>
              <a:cs typeface="Georgia"/>
              <a:sym typeface="Georgia"/>
            </a:endParaRPr>
          </a:p>
          <a:p>
            <a:pPr marL="0" lvl="0" indent="0" algn="l" rtl="0">
              <a:spcBef>
                <a:spcPts val="0"/>
              </a:spcBef>
              <a:spcAft>
                <a:spcPts val="0"/>
              </a:spcAft>
              <a:buNone/>
            </a:pPr>
            <a:r>
              <a:rPr lang="hr" sz="2000" b="1" i="1">
                <a:latin typeface="Georgia"/>
                <a:ea typeface="Georgia"/>
                <a:cs typeface="Georgia"/>
                <a:sym typeface="Georgia"/>
              </a:rPr>
              <a:t>Prekrasan sunčan dan na brežuljkastoj livadi, na nebu lete ptičice. </a:t>
            </a:r>
            <a:endParaRPr sz="2000" b="1" i="1">
              <a:latin typeface="Georgia"/>
              <a:ea typeface="Georgia"/>
              <a:cs typeface="Georgia"/>
              <a:sym typeface="Georgia"/>
            </a:endParaRPr>
          </a:p>
          <a:p>
            <a:pPr marL="0" lvl="0" indent="0" algn="l" rtl="0">
              <a:spcBef>
                <a:spcPts val="0"/>
              </a:spcBef>
              <a:spcAft>
                <a:spcPts val="0"/>
              </a:spcAft>
              <a:buNone/>
            </a:pPr>
            <a:r>
              <a:rPr lang="hr" sz="2000" b="1" i="1">
                <a:latin typeface="Georgia"/>
                <a:ea typeface="Georgia"/>
                <a:cs typeface="Georgia"/>
                <a:sym typeface="Georgia"/>
              </a:rPr>
              <a:t>Marko pušta svog žutog zmaja, jako je sretan jer njegov zmaj visoko leti. Marko trči za svojim zmajem koji visoko leprša i zbog toga je Marko jako sretan. Marku je prišao dječak Ivan te je pitao Marka želi li da se njihovi zmajevi utrkivaju. Bili su jako uzbuđeni zbog utrke. Na kraju utrke pobijedio je Markov žuti zmaj. Utrci zmajeva pogodovao je jak vjetar, zbog toga su dječaci bili jako sretni. Mislim da su se na kraju utrke razgovarali o tome čiji je zmaj bio brži i bolji. </a:t>
            </a:r>
            <a:endParaRPr sz="2000" b="1" i="1">
              <a:latin typeface="Georgia"/>
              <a:ea typeface="Georgia"/>
              <a:cs typeface="Georgia"/>
              <a:sym typeface="Georgi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38"/>
        <p:cNvGrpSpPr/>
        <p:nvPr/>
      </p:nvGrpSpPr>
      <p:grpSpPr>
        <a:xfrm>
          <a:off x="0" y="0"/>
          <a:ext cx="0" cy="0"/>
          <a:chOff x="0" y="0"/>
          <a:chExt cx="0" cy="0"/>
        </a:xfrm>
      </p:grpSpPr>
      <p:sp>
        <p:nvSpPr>
          <p:cNvPr id="139" name="Google Shape;139;p26"/>
          <p:cNvSpPr txBox="1"/>
          <p:nvPr/>
        </p:nvSpPr>
        <p:spPr>
          <a:xfrm>
            <a:off x="637375" y="1253450"/>
            <a:ext cx="7974600" cy="332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hr">
                <a:solidFill>
                  <a:schemeClr val="dk1"/>
                </a:solidFill>
              </a:rPr>
              <a:t>                                                 ZABORAVLJENI PLAN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hr">
                <a:solidFill>
                  <a:schemeClr val="dk1"/>
                </a:solidFill>
              </a:rPr>
              <a:t>DJEČAK LOVRO JE PUNO VREMENA PROVODIO ISPRED TELEVIZIJE. OBOZAVAO JE GLEDATI RAZLIČITE TELEVIZIJSKE EMISIJE. TAKO SE  DOSJETIO I MAŠTAO DA BI ON MOGAO NAPRAVITI TV EMISIJU O  ZMAJEVIMA .</a:t>
            </a:r>
            <a:endParaRPr>
              <a:solidFill>
                <a:schemeClr val="dk1"/>
              </a:solidFill>
            </a:endParaRPr>
          </a:p>
          <a:p>
            <a:pPr marL="0" lvl="0" indent="0" algn="l" rtl="0">
              <a:spcBef>
                <a:spcPts val="0"/>
              </a:spcBef>
              <a:spcAft>
                <a:spcPts val="0"/>
              </a:spcAft>
              <a:buClr>
                <a:schemeClr val="dk1"/>
              </a:buClr>
              <a:buSzPts val="1100"/>
              <a:buFont typeface="Arial"/>
              <a:buNone/>
            </a:pPr>
            <a:r>
              <a:rPr lang="hr">
                <a:solidFill>
                  <a:schemeClr val="dk1"/>
                </a:solidFill>
              </a:rPr>
              <a:t>UZME ON SVOG ZMAJA I ODE NA LIVADU. PUSTIO JE  ZMAJA DA POLETI .  </a:t>
            </a:r>
            <a:endParaRPr>
              <a:solidFill>
                <a:schemeClr val="dk1"/>
              </a:solidFill>
            </a:endParaRPr>
          </a:p>
          <a:p>
            <a:pPr marL="0" lvl="0" indent="0" algn="l" rtl="0">
              <a:spcBef>
                <a:spcPts val="0"/>
              </a:spcBef>
              <a:spcAft>
                <a:spcPts val="0"/>
              </a:spcAft>
              <a:buClr>
                <a:schemeClr val="dk1"/>
              </a:buClr>
              <a:buSzPts val="1100"/>
              <a:buFont typeface="Arial"/>
              <a:buNone/>
            </a:pPr>
            <a:r>
              <a:rPr lang="hr">
                <a:solidFill>
                  <a:schemeClr val="dk1"/>
                </a:solidFill>
              </a:rPr>
              <a:t>ZMAJ POCNE RADIT AKROBACIJE JER JE POČEO PUHATI VJETAR.</a:t>
            </a:r>
            <a:endParaRPr>
              <a:solidFill>
                <a:schemeClr val="dk1"/>
              </a:solidFill>
            </a:endParaRPr>
          </a:p>
          <a:p>
            <a:pPr marL="0" lvl="0" indent="0" algn="l" rtl="0">
              <a:spcBef>
                <a:spcPts val="0"/>
              </a:spcBef>
              <a:spcAft>
                <a:spcPts val="0"/>
              </a:spcAft>
              <a:buClr>
                <a:schemeClr val="dk1"/>
              </a:buClr>
              <a:buSzPts val="1100"/>
              <a:buFont typeface="Arial"/>
              <a:buNone/>
            </a:pPr>
            <a:r>
              <a:rPr lang="hr">
                <a:solidFill>
                  <a:schemeClr val="dk1"/>
                </a:solidFill>
              </a:rPr>
              <a:t>TADA DODE LOVRIN PRIJATELJ LUKA . I ON JE IMAO ZMAJA. NJEGOV ZMAJ JE POLETIO. ZMAJEVI SU ZAJEDNO  RADILI AKROBACIJE. KAD SU SE I DJEČACI I ZMAJEVI UMORILI KRENULI SU DOMA. UGLEDA LOVRO  JOŠ SVOJIH PRIJATELJA. SVI SU IMALI ZMAJEVE.</a:t>
            </a:r>
            <a:endParaRPr>
              <a:solidFill>
                <a:schemeClr val="dk1"/>
              </a:solidFill>
            </a:endParaRPr>
          </a:p>
          <a:p>
            <a:pPr marL="0" lvl="0" indent="0" algn="l" rtl="0">
              <a:spcBef>
                <a:spcPts val="0"/>
              </a:spcBef>
              <a:spcAft>
                <a:spcPts val="0"/>
              </a:spcAft>
              <a:buClr>
                <a:schemeClr val="dk1"/>
              </a:buClr>
              <a:buSzPts val="1100"/>
              <a:buFont typeface="Arial"/>
              <a:buNone/>
            </a:pPr>
            <a:r>
              <a:rPr lang="hr">
                <a:solidFill>
                  <a:schemeClr val="dk1"/>
                </a:solidFill>
              </a:rPr>
              <a:t>NA KRAJU SU OSTALI S NJIMA I JOŠ SU SE SVI ZAJEDNO NASTAVILI ZABAVLJATI.</a:t>
            </a:r>
            <a:endParaRPr>
              <a:solidFill>
                <a:schemeClr val="dk1"/>
              </a:solidFill>
            </a:endParaRPr>
          </a:p>
          <a:p>
            <a:pPr marL="0" lvl="0" indent="0" algn="l" rtl="0">
              <a:spcBef>
                <a:spcPts val="0"/>
              </a:spcBef>
              <a:spcAft>
                <a:spcPts val="0"/>
              </a:spcAft>
              <a:buClr>
                <a:schemeClr val="dk1"/>
              </a:buClr>
              <a:buSzPts val="1100"/>
              <a:buFont typeface="Arial"/>
              <a:buNone/>
            </a:pPr>
            <a:r>
              <a:rPr lang="hr">
                <a:solidFill>
                  <a:schemeClr val="dk1"/>
                </a:solidFill>
              </a:rPr>
              <a:t>LOVRO JE ZABORAVIO NA TELEVIZIJSKU EMISIJU.   </a:t>
            </a:r>
            <a:endParaRPr/>
          </a:p>
        </p:txBody>
      </p:sp>
      <p:sp>
        <p:nvSpPr>
          <p:cNvPr id="140" name="Google Shape;140;p26"/>
          <p:cNvSpPr txBox="1"/>
          <p:nvPr/>
        </p:nvSpPr>
        <p:spPr>
          <a:xfrm>
            <a:off x="696675" y="378900"/>
            <a:ext cx="3186900" cy="4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hr" sz="2400"/>
              <a:t>LEONA</a:t>
            </a:r>
            <a:endParaRPr sz="2400"/>
          </a:p>
        </p:txBody>
      </p:sp>
    </p:spTree>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body" idx="1"/>
          </p:nvPr>
        </p:nvSpPr>
        <p:spPr>
          <a:xfrm>
            <a:off x="371000" y="772150"/>
            <a:ext cx="4007700" cy="40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
              <a:t>Pronađi slajd sa svojim imenom.</a:t>
            </a:r>
            <a:endParaRPr/>
          </a:p>
          <a:p>
            <a:pPr marL="0" lvl="0" indent="0" algn="l" rtl="0">
              <a:spcBef>
                <a:spcPts val="1600"/>
              </a:spcBef>
              <a:spcAft>
                <a:spcPts val="0"/>
              </a:spcAft>
              <a:buNone/>
            </a:pPr>
            <a:r>
              <a:rPr lang="hr"/>
              <a:t>Napiši naslov.</a:t>
            </a:r>
            <a:endParaRPr/>
          </a:p>
          <a:p>
            <a:pPr marL="0" lvl="0" indent="0" algn="l" rtl="0">
              <a:spcBef>
                <a:spcPts val="1600"/>
              </a:spcBef>
              <a:spcAft>
                <a:spcPts val="0"/>
              </a:spcAft>
              <a:buNone/>
            </a:pPr>
            <a:r>
              <a:rPr lang="hr"/>
              <a:t>Ispod klikni na bilješke predavača. U gornjem izborniku otvori Alati. </a:t>
            </a:r>
            <a:endParaRPr/>
          </a:p>
          <a:p>
            <a:pPr marL="0" lvl="0" indent="0" algn="l" rtl="0">
              <a:spcBef>
                <a:spcPts val="1600"/>
              </a:spcBef>
              <a:spcAft>
                <a:spcPts val="0"/>
              </a:spcAft>
              <a:buNone/>
            </a:pPr>
            <a:r>
              <a:rPr lang="hr"/>
              <a:t>Klikni znak mikrofona, otvorit će ti se mogućnost snimke govora. S lijeve strane pojavit će se mikrofon. Uključi ga. Čitaj priču iz bilježnice. Zapisat će se tekst koji čitaš. Kopiraj ga u slajd.</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62" name="Google Shape;62;p14"/>
          <p:cNvPicPr preferRelativeResize="0"/>
          <p:nvPr/>
        </p:nvPicPr>
        <p:blipFill>
          <a:blip r:embed="rId3">
            <a:alphaModFix/>
          </a:blip>
          <a:stretch>
            <a:fillRect/>
          </a:stretch>
        </p:blipFill>
        <p:spPr>
          <a:xfrm>
            <a:off x="4978375" y="167900"/>
            <a:ext cx="3853925" cy="4745025"/>
          </a:xfrm>
          <a:prstGeom prst="rect">
            <a:avLst/>
          </a:prstGeom>
          <a:noFill/>
          <a:ln>
            <a:noFill/>
          </a:ln>
        </p:spPr>
      </p:pic>
      <p:sp>
        <p:nvSpPr>
          <p:cNvPr id="63" name="Google Shape;63;p14"/>
          <p:cNvSpPr txBox="1"/>
          <p:nvPr/>
        </p:nvSpPr>
        <p:spPr>
          <a:xfrm>
            <a:off x="296450" y="408550"/>
            <a:ext cx="4461600" cy="42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subTitle" idx="1"/>
          </p:nvPr>
        </p:nvSpPr>
        <p:spPr>
          <a:xfrm>
            <a:off x="730500" y="186200"/>
            <a:ext cx="8118600" cy="696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hr" sz="1800"/>
              <a:t>Sastavi priču prema slikama. Svaku sličicu opiši prema pitanjima.</a:t>
            </a:r>
            <a:endParaRPr sz="1800"/>
          </a:p>
          <a:p>
            <a:pPr marL="0" lvl="0" indent="0" algn="l" rtl="0">
              <a:lnSpc>
                <a:spcPct val="115000"/>
              </a:lnSpc>
              <a:spcBef>
                <a:spcPts val="1600"/>
              </a:spcBef>
              <a:spcAft>
                <a:spcPts val="1600"/>
              </a:spcAft>
              <a:buClr>
                <a:schemeClr val="dk1"/>
              </a:buClr>
              <a:buSzPts val="1100"/>
              <a:buFont typeface="Arial"/>
              <a:buNone/>
            </a:pPr>
            <a:endParaRPr sz="1800"/>
          </a:p>
        </p:txBody>
      </p:sp>
      <p:pic>
        <p:nvPicPr>
          <p:cNvPr id="69" name="Google Shape;69;p15"/>
          <p:cNvPicPr preferRelativeResize="0"/>
          <p:nvPr/>
        </p:nvPicPr>
        <p:blipFill>
          <a:blip r:embed="rId3">
            <a:alphaModFix/>
          </a:blip>
          <a:stretch>
            <a:fillRect/>
          </a:stretch>
        </p:blipFill>
        <p:spPr>
          <a:xfrm>
            <a:off x="730500" y="649275"/>
            <a:ext cx="3419875" cy="4376800"/>
          </a:xfrm>
          <a:prstGeom prst="rect">
            <a:avLst/>
          </a:prstGeom>
          <a:noFill/>
          <a:ln>
            <a:noFill/>
          </a:ln>
        </p:spPr>
      </p:pic>
      <p:pic>
        <p:nvPicPr>
          <p:cNvPr id="70" name="Google Shape;70;p15"/>
          <p:cNvPicPr preferRelativeResize="0"/>
          <p:nvPr/>
        </p:nvPicPr>
        <p:blipFill>
          <a:blip r:embed="rId4">
            <a:alphaModFix/>
          </a:blip>
          <a:stretch>
            <a:fillRect/>
          </a:stretch>
        </p:blipFill>
        <p:spPr>
          <a:xfrm>
            <a:off x="4913250" y="649275"/>
            <a:ext cx="3508800" cy="430038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192700"/>
            <a:ext cx="7974300" cy="103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 sz="1800"/>
              <a:t>KRISTINA</a:t>
            </a:r>
            <a:endParaRPr sz="1800"/>
          </a:p>
          <a:p>
            <a:pPr marL="0" lvl="0" indent="0" algn="ctr" rtl="0">
              <a:spcBef>
                <a:spcPts val="0"/>
              </a:spcBef>
              <a:spcAft>
                <a:spcPts val="0"/>
              </a:spcAft>
              <a:buNone/>
            </a:pPr>
            <a:r>
              <a:rPr lang="hr" sz="1800"/>
              <a:t>ZMAJSKA LJUBAV</a:t>
            </a:r>
            <a:endParaRPr sz="1800"/>
          </a:p>
        </p:txBody>
      </p:sp>
      <p:sp>
        <p:nvSpPr>
          <p:cNvPr id="76" name="Google Shape;76;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
              <a:t>Bio je jedan lijepi i sunčan dan. Došao je dječak Marko sa svojim žutim zmajem. Marko je nazvao zmaja Ljubica. Marko odmota špagu i Ljubica poleti tako visoko da ju nisi mogao vidjeti jer je jako puhalo. Nakon nekog vremena pojavi se Markov najbolji prijatelj Mihael. On je imao svog ljubičastog zmaja Ivana. I tako su se zmajevi družili u zraku, a dječaci na zemlji, cio dan. Na kraju dana su se trebali rastati, ali su se jos htjeli igrati, te su se dogovorili da se opet nadu idući dan. I tako su se pomalo nalazili svaki dan. Onda su se jedan dan Marko i Mihael posvadili,  pa se vise nisu družili, ali su zmajevi jos dan danas zaljubljeni.</a:t>
            </a:r>
            <a:endParaRPr/>
          </a:p>
          <a:p>
            <a:pPr marL="0" lvl="0" indent="0" algn="l" rtl="0">
              <a:spcBef>
                <a:spcPts val="1600"/>
              </a:spcBef>
              <a:spcAft>
                <a:spcPts val="0"/>
              </a:spcAft>
              <a:buNone/>
            </a:pPr>
            <a:r>
              <a:rPr lang="hr"/>
              <a:t>                                                                                                </a:t>
            </a:r>
            <a:endParaRPr/>
          </a:p>
          <a:p>
            <a:pPr marL="0" lvl="0" indent="0" algn="l" rtl="0">
              <a:spcBef>
                <a:spcPts val="1600"/>
              </a:spcBef>
              <a:spcAft>
                <a:spcPts val="160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
              <a:t>LARA</a:t>
            </a:r>
            <a:endParaRPr/>
          </a:p>
        </p:txBody>
      </p:sp>
      <p:sp>
        <p:nvSpPr>
          <p:cNvPr id="82" name="Google Shape;82;p17"/>
          <p:cNvSpPr txBox="1">
            <a:spLocks noGrp="1"/>
          </p:cNvSpPr>
          <p:nvPr>
            <p:ph type="body" idx="1"/>
          </p:nvPr>
        </p:nvSpPr>
        <p:spPr>
          <a:xfrm>
            <a:off x="118975" y="1237000"/>
            <a:ext cx="5714400" cy="352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 sz="2400"/>
              <a:t>                 Utrka zmajeva</a:t>
            </a:r>
            <a:endParaRPr sz="2400"/>
          </a:p>
          <a:p>
            <a:pPr marL="0" lvl="0" indent="0" algn="l" rtl="0">
              <a:lnSpc>
                <a:spcPct val="100000"/>
              </a:lnSpc>
              <a:spcBef>
                <a:spcPts val="1600"/>
              </a:spcBef>
              <a:spcAft>
                <a:spcPts val="0"/>
              </a:spcAft>
              <a:buClr>
                <a:schemeClr val="dk1"/>
              </a:buClr>
              <a:buSzPts val="1100"/>
              <a:buFont typeface="Arial"/>
              <a:buNone/>
            </a:pPr>
            <a:r>
              <a:rPr lang="hr" sz="1400">
                <a:solidFill>
                  <a:schemeClr val="dk1"/>
                </a:solidFill>
              </a:rPr>
              <a:t>Jednog sunčanog popodneva na livadi su letjele ptice pa je došao sretan dječak koji je puštao svog žutog zmaja da se zabavi. Dječak je trčao i trčao sve dok njegov Zmaj nije poletio. Zmaj je jako dobro letio pa je zato dječak bio jako sretan. Dječaku je prišao David, njegov prijatelj i upitao ga je da li može s njim puštati zmaja. Dječak je na to rado pristao i tako su se dječaci dogovorili da idu skupa puštati zmajeve. Bili su jako dobro raspoloženi i dječaci su započeli utrku, a vjetar je pomogao zmajevima da lete sve više i brže. Pobijedio je Davidov Zmaj, a dječak se zajedno sa Davidom veselio njegovoj pobjedi. Dječaci su bili veseli jer su im se pridružili prijatelji. Razgovarali su kako bi mogli svi zajedno sudjelovati u utrci zmajeva slijedeći vikend da vide čiji zmaj može više i brže letjeti.</a:t>
            </a:r>
            <a:endParaRPr sz="1400"/>
          </a:p>
          <a:p>
            <a:pPr marL="0" lvl="0" indent="0" algn="l" rtl="0">
              <a:spcBef>
                <a:spcPts val="0"/>
              </a:spcBef>
              <a:spcAft>
                <a:spcPts val="1600"/>
              </a:spcAft>
              <a:buNone/>
            </a:pPr>
            <a:endParaRPr sz="2400"/>
          </a:p>
        </p:txBody>
      </p:sp>
      <p:sp>
        <p:nvSpPr>
          <p:cNvPr id="83" name="Google Shape;83;p17"/>
          <p:cNvSpPr txBox="1"/>
          <p:nvPr/>
        </p:nvSpPr>
        <p:spPr>
          <a:xfrm>
            <a:off x="1047500" y="1799550"/>
            <a:ext cx="7338000" cy="8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84" name="Google Shape;84;p17"/>
          <p:cNvPicPr preferRelativeResize="0"/>
          <p:nvPr/>
        </p:nvPicPr>
        <p:blipFill>
          <a:blip r:embed="rId3">
            <a:alphaModFix/>
          </a:blip>
          <a:stretch>
            <a:fillRect/>
          </a:stretch>
        </p:blipFill>
        <p:spPr>
          <a:xfrm>
            <a:off x="6207800" y="1890350"/>
            <a:ext cx="2749225" cy="268345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 sz="2400"/>
              <a:t>STJEPAN                       </a:t>
            </a:r>
            <a:endParaRPr sz="2400"/>
          </a:p>
        </p:txBody>
      </p:sp>
      <p:sp>
        <p:nvSpPr>
          <p:cNvPr id="90" name="Google Shape;90;p18"/>
          <p:cNvSpPr txBox="1"/>
          <p:nvPr/>
        </p:nvSpPr>
        <p:spPr>
          <a:xfrm>
            <a:off x="1230300" y="1017725"/>
            <a:ext cx="7157700" cy="382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hr" sz="2400">
                <a:solidFill>
                  <a:schemeClr val="dk1"/>
                </a:solidFill>
              </a:rPr>
              <a:t>                         Lukina zabava</a:t>
            </a:r>
            <a:endParaRPr/>
          </a:p>
          <a:p>
            <a:pPr marL="0" lvl="0" indent="0" algn="l" rtl="0">
              <a:spcBef>
                <a:spcPts val="0"/>
              </a:spcBef>
              <a:spcAft>
                <a:spcPts val="0"/>
              </a:spcAft>
              <a:buNone/>
            </a:pPr>
            <a:endParaRPr/>
          </a:p>
          <a:p>
            <a:pPr marL="0" lvl="0" indent="0" algn="l" rtl="0">
              <a:spcBef>
                <a:spcPts val="0"/>
              </a:spcBef>
              <a:spcAft>
                <a:spcPts val="0"/>
              </a:spcAft>
              <a:buNone/>
            </a:pPr>
            <a:r>
              <a:rPr lang="hr"/>
              <a:t>Bio je vjetrovit i oblačan dan na livadi. Ptice se vraćaju u toplije krajeve. Luka je odlučio pustiti zmaja. Lukin zmaj je velik,žute boje i sa konopom.</a:t>
            </a:r>
            <a:endParaRPr/>
          </a:p>
          <a:p>
            <a:pPr marL="0" lvl="0" indent="0" algn="l" rtl="0">
              <a:spcBef>
                <a:spcPts val="0"/>
              </a:spcBef>
              <a:spcAft>
                <a:spcPts val="0"/>
              </a:spcAft>
              <a:buNone/>
            </a:pPr>
            <a:r>
              <a:rPr lang="hr"/>
              <a:t>Luka je sretan što će napokon pustiti zmaja. Zmaj leti visoko jer puše jaki vjetar.</a:t>
            </a:r>
            <a:endParaRPr/>
          </a:p>
          <a:p>
            <a:pPr marL="0" lvl="0" indent="0" algn="l" rtl="0">
              <a:spcBef>
                <a:spcPts val="0"/>
              </a:spcBef>
              <a:spcAft>
                <a:spcPts val="0"/>
              </a:spcAft>
              <a:buNone/>
            </a:pPr>
            <a:r>
              <a:rPr lang="hr"/>
              <a:t>Luki je prišao prijatelj Miro i upitao ga da li može i on pustiti svojega zmaja,Luki se svidjela ta ideja.</a:t>
            </a:r>
            <a:endParaRPr/>
          </a:p>
          <a:p>
            <a:pPr marL="0" lvl="0" indent="0" algn="l" rtl="0">
              <a:spcBef>
                <a:spcPts val="0"/>
              </a:spcBef>
              <a:spcAft>
                <a:spcPts val="0"/>
              </a:spcAft>
              <a:buNone/>
            </a:pPr>
            <a:r>
              <a:rPr lang="hr"/>
              <a:t>Luka i Miro pustili su zmajeve u isto vrijeme,Lukin zmaj je bio veći i brži i zato je on pobijedio. Luka i Miro su veseli,zato jer su se zabavili. Ubrzo im se pridružili i ostali prijatelji te su razgovarali o novome puštanju zmajeva.</a:t>
            </a:r>
            <a:endParaRPr>
              <a:highlight>
                <a:schemeClr val="accent5"/>
              </a:highligh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
              <a:t>ANA  </a:t>
            </a:r>
            <a:endParaRPr>
              <a:solidFill>
                <a:srgbClr val="FF0000"/>
              </a:solidFill>
            </a:endParaRPr>
          </a:p>
        </p:txBody>
      </p:sp>
      <p:sp>
        <p:nvSpPr>
          <p:cNvPr id="96" name="Google Shape;96;p19"/>
          <p:cNvSpPr txBox="1">
            <a:spLocks noGrp="1"/>
          </p:cNvSpPr>
          <p:nvPr>
            <p:ph type="body" idx="1"/>
          </p:nvPr>
        </p:nvSpPr>
        <p:spPr>
          <a:xfrm>
            <a:off x="311700" y="1140075"/>
            <a:ext cx="8520600" cy="3662400"/>
          </a:xfrm>
          <a:prstGeom prst="rect">
            <a:avLst/>
          </a:prstGeom>
          <a:solidFill>
            <a:srgbClr val="FFF2CC"/>
          </a:solidFill>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hr" sz="2000">
                <a:solidFill>
                  <a:schemeClr val="dk1"/>
                </a:solidFill>
              </a:rPr>
              <a:t>                                 </a:t>
            </a:r>
            <a:r>
              <a:rPr lang="hr" sz="2400" b="1">
                <a:solidFill>
                  <a:schemeClr val="dk1"/>
                </a:solidFill>
              </a:rPr>
              <a:t>Zmajevi u proljeće</a:t>
            </a:r>
            <a:endParaRPr sz="2400"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2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hr" sz="2000">
                <a:solidFill>
                  <a:schemeClr val="dk1"/>
                </a:solidFill>
              </a:rPr>
              <a:t>Na jednoj lijepoj i velikoj livadi kod sela Kravarsko,</a:t>
            </a:r>
            <a:endParaRPr sz="2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hr" sz="2000">
                <a:solidFill>
                  <a:schemeClr val="dk1"/>
                </a:solidFill>
              </a:rPr>
              <a:t>bilo je više od sto ptica i drveća.</a:t>
            </a:r>
            <a:endParaRPr sz="2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hr" sz="2000">
                <a:solidFill>
                  <a:schemeClr val="dk1"/>
                </a:solidFill>
              </a:rPr>
              <a:t>Na tu livadu je često dolazio dječak Lovro sa svojim žutim zmajem.</a:t>
            </a:r>
            <a:endParaRPr sz="2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hr" sz="2000">
                <a:solidFill>
                  <a:schemeClr val="dk1"/>
                </a:solidFill>
              </a:rPr>
              <a:t>Taj dan je bio sunčan pa je dječak odlučio pustiti svog zmaja.</a:t>
            </a:r>
            <a:endParaRPr sz="2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hr" sz="2000">
                <a:solidFill>
                  <a:schemeClr val="dk1"/>
                </a:solidFill>
              </a:rPr>
              <a:t>Za par min. je došao Lovrin prijatelj  Mihael jer je također htio puštati svog ljubičastog zmaja.</a:t>
            </a:r>
            <a:endParaRPr sz="2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hr" sz="2000">
                <a:solidFill>
                  <a:schemeClr val="dk1"/>
                </a:solidFill>
              </a:rPr>
              <a:t>Odlučili su da će zajedno puštati zmajeve.</a:t>
            </a:r>
            <a:endParaRPr sz="2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hr" sz="2000">
                <a:solidFill>
                  <a:schemeClr val="dk1"/>
                </a:solidFill>
              </a:rPr>
              <a:t>Kada su se Lovro i Mihael okrenuli, oko njih je došlo još petero djece koja bi htjela puštati zmajeve.</a:t>
            </a:r>
            <a:endParaRPr sz="2000"/>
          </a:p>
        </p:txBody>
      </p:sp>
    </p:spTree>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 sz="1800"/>
              <a:t>LEJLA LEA       </a:t>
            </a:r>
            <a:endParaRPr sz="1800">
              <a:solidFill>
                <a:srgbClr val="FFFF00"/>
              </a:solidFill>
            </a:endParaRPr>
          </a:p>
        </p:txBody>
      </p:sp>
      <p:sp>
        <p:nvSpPr>
          <p:cNvPr id="102" name="Google Shape;102;p20"/>
          <p:cNvSpPr txBox="1">
            <a:spLocks noGrp="1"/>
          </p:cNvSpPr>
          <p:nvPr>
            <p:ph type="body" idx="1"/>
          </p:nvPr>
        </p:nvSpPr>
        <p:spPr>
          <a:xfrm>
            <a:off x="311700" y="1017725"/>
            <a:ext cx="8520600" cy="3948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hr">
                <a:solidFill>
                  <a:schemeClr val="dk1"/>
                </a:solidFill>
              </a:rPr>
              <a:t>                                   Zmajevi i prijatelji</a:t>
            </a:r>
            <a:endParaRPr>
              <a:solidFill>
                <a:schemeClr val="dk1"/>
              </a:solidFill>
            </a:endParaRPr>
          </a:p>
          <a:p>
            <a:pPr marL="0" lvl="0" indent="0" algn="l" rtl="0">
              <a:lnSpc>
                <a:spcPct val="100000"/>
              </a:lnSpc>
              <a:spcBef>
                <a:spcPts val="0"/>
              </a:spcBef>
              <a:spcAft>
                <a:spcPts val="0"/>
              </a:spcAft>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hr">
                <a:solidFill>
                  <a:schemeClr val="dk1"/>
                </a:solidFill>
              </a:rPr>
              <a:t>Bilo jedno lijepo, proljetno sunčano jutro.</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hr">
                <a:solidFill>
                  <a:schemeClr val="dk1"/>
                </a:solidFill>
              </a:rPr>
              <a:t>Dječak Marko je bio jako sretan zato što je puštao zmaja u nebo.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hr">
                <a:solidFill>
                  <a:schemeClr val="dk1"/>
                </a:solidFill>
              </a:rPr>
              <a:t>Zmaj je letio tako brzo i visoko da je skoro i dječak  Marko poletio.</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hr">
                <a:solidFill>
                  <a:schemeClr val="dk1"/>
                </a:solidFill>
              </a:rPr>
              <a:t>Marko je sreo prijatelja koji se zvao Ivan.</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hr">
                <a:solidFill>
                  <a:schemeClr val="dk1"/>
                </a:solidFill>
              </a:rPr>
              <a:t>On je također imao zmaja.</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hr">
                <a:solidFill>
                  <a:schemeClr val="dk1"/>
                </a:solidFill>
              </a:rPr>
              <a:t>Marko i Ivan su se igrali, a zmajevi su letjeli kao da se i oni igraju.</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hr">
                <a:solidFill>
                  <a:schemeClr val="dk1"/>
                </a:solidFill>
              </a:rPr>
              <a:t>Zmajevi su bili  tako visoko da su ih dječaci jedva vidjeli.</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hr">
                <a:solidFill>
                  <a:schemeClr val="dk1"/>
                </a:solidFill>
              </a:rPr>
              <a:t>Svi su bili sretni.</a:t>
            </a:r>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body" idx="1"/>
          </p:nvPr>
        </p:nvSpPr>
        <p:spPr>
          <a:xfrm>
            <a:off x="167105" y="103350"/>
            <a:ext cx="8809800" cy="5143500"/>
          </a:xfrm>
          <a:prstGeom prst="rect">
            <a:avLst/>
          </a:prstGeom>
          <a:solidFill>
            <a:srgbClr val="F4CCCC"/>
          </a:solidFill>
          <a:ln w="952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hr" sz="2400">
                <a:solidFill>
                  <a:srgbClr val="4A86E8"/>
                </a:solidFill>
              </a:rPr>
              <a:t>   TINA                                  </a:t>
            </a:r>
            <a:endParaRPr sz="2400">
              <a:solidFill>
                <a:srgbClr val="4A86E8"/>
              </a:solidFill>
            </a:endParaRPr>
          </a:p>
          <a:p>
            <a:pPr marL="0" lvl="0" indent="0" algn="l" rtl="0">
              <a:spcBef>
                <a:spcPts val="1600"/>
              </a:spcBef>
              <a:spcAft>
                <a:spcPts val="0"/>
              </a:spcAft>
              <a:buNone/>
            </a:pPr>
            <a:r>
              <a:rPr lang="hr" sz="2400">
                <a:solidFill>
                  <a:srgbClr val="4A86E8"/>
                </a:solidFill>
              </a:rPr>
              <a:t>                                        Sastanak</a:t>
            </a:r>
            <a:endParaRPr sz="2400">
              <a:solidFill>
                <a:srgbClr val="4A86E8"/>
              </a:solidFill>
            </a:endParaRPr>
          </a:p>
          <a:p>
            <a:pPr marL="0" lvl="0" indent="0" algn="l" rtl="0">
              <a:spcBef>
                <a:spcPts val="1600"/>
              </a:spcBef>
              <a:spcAft>
                <a:spcPts val="0"/>
              </a:spcAft>
              <a:buNone/>
            </a:pPr>
            <a:r>
              <a:rPr lang="hr" sz="2400">
                <a:solidFill>
                  <a:srgbClr val="4A86E8"/>
                </a:solidFill>
              </a:rPr>
              <a:t>Jednog lijepog sunčanog dana mali dječak po imenu Mirko, išao je pustiti zmaja.Trčao je po livadi i trčao s zmajem, dok nije stigao do svojeg prijatelja Nikole. Zvali su ga:” Niko Niko-Liko”. Mirko i Nikola su zajedno puštali zmajeve. Išli su kroz livadu po ostale prijatelje. Kad su stigli imali su sastanak zmajeva. Svi su se lijepo igrali osim Pere jer on nije imao zmaja. Dogovorili su se izmjenjivati i sve je bilo uredu.</a:t>
            </a:r>
            <a:endParaRPr sz="2400">
              <a:solidFill>
                <a:srgbClr val="4A86E8"/>
              </a:solidFill>
            </a:endParaRPr>
          </a:p>
          <a:p>
            <a:pPr marL="0" lvl="0" indent="0" algn="l" rtl="0">
              <a:spcBef>
                <a:spcPts val="1600"/>
              </a:spcBef>
              <a:spcAft>
                <a:spcPts val="1600"/>
              </a:spcAft>
              <a:buNone/>
            </a:pPr>
            <a:r>
              <a:rPr lang="hr" sz="2400">
                <a:solidFill>
                  <a:srgbClr val="4A86E8"/>
                </a:solidFill>
              </a:rPr>
              <a:t>                                                                         </a:t>
            </a:r>
            <a:endParaRPr sz="2400">
              <a:solidFill>
                <a:srgbClr val="4A86E8"/>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1661</Words>
  <Application>Microsoft Office PowerPoint</Application>
  <PresentationFormat>Prikaz na zaslonu (16:9)</PresentationFormat>
  <Paragraphs>88</Paragraphs>
  <Slides>14</Slides>
  <Notes>14</Notes>
  <HiddenSlides>0</HiddenSlides>
  <MMClips>1</MMClips>
  <ScaleCrop>false</ScaleCrop>
  <HeadingPairs>
    <vt:vector size="6" baseType="variant">
      <vt:variant>
        <vt:lpstr>Korišteni fontovi</vt:lpstr>
      </vt:variant>
      <vt:variant>
        <vt:i4>2</vt:i4>
      </vt:variant>
      <vt:variant>
        <vt:lpstr>Tema</vt:lpstr>
      </vt:variant>
      <vt:variant>
        <vt:i4>1</vt:i4>
      </vt:variant>
      <vt:variant>
        <vt:lpstr>Naslovi slajdova</vt:lpstr>
      </vt:variant>
      <vt:variant>
        <vt:i4>14</vt:i4>
      </vt:variant>
    </vt:vector>
  </HeadingPairs>
  <TitlesOfParts>
    <vt:vector size="17" baseType="lpstr">
      <vt:lpstr>Arial</vt:lpstr>
      <vt:lpstr>Georgia</vt:lpstr>
      <vt:lpstr>Simple Light</vt:lpstr>
      <vt:lpstr>      STVARANJE PRIČE PREMA NIZU SLIKA NASTAVA NA DALJINU</vt:lpstr>
      <vt:lpstr>PowerPoint prezentacija</vt:lpstr>
      <vt:lpstr>PowerPoint prezentacija</vt:lpstr>
      <vt:lpstr>KRISTINA ZMAJSKA LJUBAV</vt:lpstr>
      <vt:lpstr>LARA</vt:lpstr>
      <vt:lpstr>STJEPAN                       </vt:lpstr>
      <vt:lpstr>ANA  </vt:lpstr>
      <vt:lpstr>LEJLA LEA       </vt:lpstr>
      <vt:lpstr>PowerPoint prezentacija</vt:lpstr>
      <vt:lpstr>EMA</vt:lpstr>
      <vt:lpstr>PowerPoint prezentacija</vt:lpstr>
      <vt:lpstr>KARLO</vt:lpstr>
      <vt:lpstr>LEON</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STVARANJE PRIČE PREMA NIZU SLIKA NASTAVA NA DALJINU</dc:title>
  <dc:creator>Renata Kolarec</dc:creator>
  <cp:lastModifiedBy>renata kolarec</cp:lastModifiedBy>
  <cp:revision>9</cp:revision>
  <dcterms:modified xsi:type="dcterms:W3CDTF">2020-04-24T12:17:23Z</dcterms:modified>
</cp:coreProperties>
</file>