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0" r:id="rId3"/>
    <p:sldId id="289" r:id="rId4"/>
    <p:sldId id="265" r:id="rId5"/>
    <p:sldId id="287" r:id="rId6"/>
    <p:sldId id="266" r:id="rId7"/>
    <p:sldId id="30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276" r:id="rId18"/>
    <p:sldId id="28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8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575F6D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27"/>
          <p:cNvSpPr txBox="1">
            <a:spLocks noGrp="1"/>
          </p:cNvSpPr>
          <p:nvPr>
            <p:ph type="dt" sz="half" idx="7"/>
          </p:nvPr>
        </p:nvSpPr>
        <p:spPr>
          <a:xfrm rot="5400013">
            <a:off x="7764603" y="1174094"/>
            <a:ext cx="2286000" cy="381003"/>
          </a:xfrm>
        </p:spPr>
        <p:txBody>
          <a:bodyPr/>
          <a:lstStyle>
            <a:lvl1pPr>
              <a:defRPr/>
            </a:lvl1pPr>
          </a:lstStyle>
          <a:p>
            <a:pPr lvl="0"/>
            <a:fld id="{8B101742-D777-49F4-87D1-AE80BA94E2E9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5" name="Espace réservé du pied de page 16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273" y="4181670"/>
            <a:ext cx="3657600" cy="38404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9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tangle 18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0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Connecteur droit 17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Connecteur droit 19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3" name="Connecteur droit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4" name="Connecteur droit 14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5" name="Connecteur droit 21"/>
          <p:cNvSpPr/>
          <p:nvPr/>
        </p:nvSpPr>
        <p:spPr>
          <a:xfrm>
            <a:off x="9113852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6" name="Rectangle 26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Ellipse 20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Ellipse 22"/>
          <p:cNvSpPr/>
          <p:nvPr/>
        </p:nvSpPr>
        <p:spPr>
          <a:xfrm>
            <a:off x="1309631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Ellipse 23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Ellipse 25"/>
          <p:cNvSpPr/>
          <p:nvPr/>
        </p:nvSpPr>
        <p:spPr>
          <a:xfrm>
            <a:off x="1664208" y="5788152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Ellipse 24"/>
          <p:cNvSpPr/>
          <p:nvPr/>
        </p:nvSpPr>
        <p:spPr>
          <a:xfrm>
            <a:off x="1904996" y="449580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Espace réservé du numéro de diapositive 28"/>
          <p:cNvSpPr txBox="1">
            <a:spLocks noGrp="1"/>
          </p:cNvSpPr>
          <p:nvPr>
            <p:ph type="sldNum" sz="quarter" idx="8"/>
          </p:nvPr>
        </p:nvSpPr>
        <p:spPr>
          <a:xfrm>
            <a:off x="1325541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C2E7A9C9-9594-48EC-82BC-EA70911AB602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7651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6372D8-EC83-4988-88C8-761F68A75B82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4A5D6A-CADC-42B0-9DC8-C49AC4F5D55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524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16763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749B2-6479-4B58-829A-266468CD5143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88DFC-96BF-4D6C-94F2-D90ED9E87F0B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650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31A8F-C19E-4A9F-9129-FA80CD36E09C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5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AF9A9F-EFF2-4C85-918D-6206DF92B74A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u pied de page 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450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2286000" y="2895603"/>
            <a:ext cx="6172200" cy="2053586"/>
          </a:xfr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2286000" y="5010153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F39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>
          <a:xfrm rot="5400013">
            <a:off x="7763240" y="1170427"/>
            <a:ext cx="2286000" cy="381003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fld id="{0E8800E4-87AC-43DC-A588-F6C6B00C616E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455" y="4178808"/>
            <a:ext cx="3657600" cy="384048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Rectangle 8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2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Connecteur droit 13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Connecteur droit 14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3" name="Connecteur droit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4" name="Connecteur droit 16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5" name="Rectangle 17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6" name="Ellipse 18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Ellipse 19"/>
          <p:cNvSpPr/>
          <p:nvPr/>
        </p:nvSpPr>
        <p:spPr>
          <a:xfrm>
            <a:off x="1324700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Ellipse 20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Ellipse 21"/>
          <p:cNvSpPr/>
          <p:nvPr/>
        </p:nvSpPr>
        <p:spPr>
          <a:xfrm>
            <a:off x="1664208" y="5791196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Ellipse 22"/>
          <p:cNvSpPr/>
          <p:nvPr/>
        </p:nvSpPr>
        <p:spPr>
          <a:xfrm>
            <a:off x="1879037" y="4479892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Connecteur droit 25"/>
          <p:cNvSpPr/>
          <p:nvPr/>
        </p:nvSpPr>
        <p:spPr>
          <a:xfrm>
            <a:off x="9097941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Espace réservé du numéro de diapositive 5"/>
          <p:cNvSpPr txBox="1">
            <a:spLocks noGrp="1"/>
          </p:cNvSpPr>
          <p:nvPr>
            <p:ph type="sldNum" sz="quarter" idx="8"/>
          </p:nvPr>
        </p:nvSpPr>
        <p:spPr>
          <a:xfrm>
            <a:off x="1340620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589465C6-7C08-40AF-AFF7-39020E18E99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642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659ED4-95FD-4987-980A-BCA17851A2D7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4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43007-DEBC-416F-94D5-EF6BD7018971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u contenu 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u contenu 10"/>
          <p:cNvSpPr txBox="1">
            <a:spLocks noGrp="1"/>
          </p:cNvSpPr>
          <p:nvPr>
            <p:ph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9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0ABEA-B7DA-4287-8562-E5244F339957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4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F6B5CC-98EF-4FFB-B338-1E0A0DC72476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u contenu 10"/>
          <p:cNvSpPr txBox="1">
            <a:spLocks noGrp="1"/>
          </p:cNvSpPr>
          <p:nvPr>
            <p:ph idx="2"/>
          </p:nvPr>
        </p:nvSpPr>
        <p:spPr>
          <a:xfrm>
            <a:off x="457200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u contenu 12"/>
          <p:cNvSpPr txBox="1">
            <a:spLocks noGrp="1"/>
          </p:cNvSpPr>
          <p:nvPr>
            <p:ph idx="4"/>
          </p:nvPr>
        </p:nvSpPr>
        <p:spPr>
          <a:xfrm>
            <a:off x="4371975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texte 11"/>
          <p:cNvSpPr txBox="1">
            <a:spLocks noGrp="1"/>
          </p:cNvSpPr>
          <p:nvPr>
            <p:ph type="body" idx="1"/>
          </p:nvPr>
        </p:nvSpPr>
        <p:spPr>
          <a:xfrm>
            <a:off x="4572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13"/>
          <p:cNvSpPr txBox="1">
            <a:spLocks noGrp="1"/>
          </p:cNvSpPr>
          <p:nvPr>
            <p:ph type="body" idx="3"/>
          </p:nvPr>
        </p:nvSpPr>
        <p:spPr>
          <a:xfrm>
            <a:off x="43434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353849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6BC50F-E119-4337-A214-9E571B2C1F67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4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15E3FB-1A7F-46F3-8C12-37BB06CE52ED}" type="slidenum">
              <a:rPr/>
              <a:pPr lvl="0"/>
              <a:t>‹N°›</a:t>
            </a:fld>
            <a:endParaRPr lang="fr-FR"/>
          </a:p>
        </p:txBody>
      </p:sp>
      <p:sp>
        <p:nvSpPr>
          <p:cNvPr id="5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38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7984F4-0F96-4020-AF77-5F1D2014F90B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11CE0B-0BE6-44A8-9B58-2515F86B605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014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9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 rot="5400013">
            <a:off x="3371849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2"/>
          <p:cNvSpPr txBox="1"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Connecteur droit 7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6" name="Connecteur droit 8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Connecteur droit 10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Connecteur droit 12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Ellipse 1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Espace réservé du contenu 17"/>
          <p:cNvSpPr txBox="1">
            <a:spLocks noGrp="1"/>
          </p:cNvSpPr>
          <p:nvPr>
            <p:ph idx="1"/>
          </p:nvPr>
        </p:nvSpPr>
        <p:spPr>
          <a:xfrm>
            <a:off x="304796" y="274320"/>
            <a:ext cx="5638803" cy="63276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7556BA-D995-42F3-ADCB-8CF23E8E5AF8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13" name="Espace réservé du numéro de diapositive 2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1176B-858F-45EE-BD57-7D296C82B361}" type="slidenum">
              <a:rPr/>
              <a:pPr lvl="0"/>
              <a:t>‹N°›</a:t>
            </a:fld>
            <a:endParaRPr lang="fr-FR"/>
          </a:p>
        </p:txBody>
      </p:sp>
      <p:sp>
        <p:nvSpPr>
          <p:cNvPr id="14" name="Espace réservé du pied de page 2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472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8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Ellipse 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 rot="5400013">
            <a:off x="3350133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rgbClr val="FFF39D"/>
          </a:solidFill>
        </p:spPr>
        <p:txBody>
          <a:bodyPr anchorCtr="1"/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765801" y="264791"/>
            <a:ext cx="1524003" cy="4956048"/>
          </a:xfrm>
        </p:spPr>
        <p:txBody>
          <a:bodyPr/>
          <a:lstStyle>
            <a:lvl1pPr marL="0" indent="0">
              <a:spcBef>
                <a:spcPts val="100"/>
              </a:spcBef>
              <a:spcAft>
                <a:spcPts val="400"/>
              </a:spcAft>
              <a:buNone/>
              <a:defRPr sz="1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Connecteur droit 9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Connecteur droit 11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Connecteur droit 18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Connecteur droit 19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Espace réservé de la date 1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EC46E7-E508-47E8-94D3-983B1B716EDB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13" name="Espace réservé du numéro de diapositive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D3A6CB-18DB-4606-8BA8-663000AF2C1F}" type="slidenum">
              <a:rPr/>
              <a:pPr lvl="0"/>
              <a:t>‹N°›</a:t>
            </a:fld>
            <a:endParaRPr lang="fr-FR"/>
          </a:p>
        </p:txBody>
      </p:sp>
      <p:sp>
        <p:nvSpPr>
          <p:cNvPr id="14" name="Espace réservé du pied de page 2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5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Espace réservé du titre 2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 txBox="1">
            <a:spLocks noGrp="1"/>
          </p:cNvSpPr>
          <p:nvPr>
            <p:ph type="dt" sz="half" idx="2"/>
          </p:nvPr>
        </p:nvSpPr>
        <p:spPr>
          <a:xfrm rot="5400013">
            <a:off x="7589520" y="1081854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</a:defRPr>
            </a:lvl1pPr>
          </a:lstStyle>
          <a:p>
            <a:pPr lvl="0"/>
            <a:fld id="{E7ED138B-1850-4A12-AF97-83213A123EBA}" type="datetime1">
              <a:rPr lang="fr-FR"/>
              <a:pPr lvl="0"/>
              <a:t>18/09/2017</a:t>
            </a:fld>
            <a:endParaRPr lang="fr-FR"/>
          </a:p>
        </p:txBody>
      </p:sp>
      <p:sp>
        <p:nvSpPr>
          <p:cNvPr id="6" name="Espace réservé du pied de page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Espace réservé du numéro de diapositive 22"/>
          <p:cNvSpPr txBox="1">
            <a:spLocks noGrp="1"/>
          </p:cNvSpPr>
          <p:nvPr>
            <p:ph type="sldNum" sz="quarter" idx="4"/>
          </p:nvPr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1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defRPr>
            </a:lvl1pPr>
          </a:lstStyle>
          <a:p>
            <a:pPr lvl="0"/>
            <a:fld id="{E63B5320-8D54-4DED-8B83-ABCADF0E4318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000" b="0" i="0" u="none" strike="noStrike" kern="1200" cap="small" spc="0" baseline="0">
          <a:solidFill>
            <a:srgbClr val="575F6D"/>
          </a:solidFill>
          <a:uFillTx/>
          <a:latin typeface="Century School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FE8637"/>
        </a:buClr>
        <a:buSzPct val="70000"/>
        <a:buFont typeface="Wingdings"/>
        <a:buChar char="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FE8637"/>
        </a:buClr>
        <a:buSzPct val="80000"/>
        <a:buFont typeface="Wingdings 2"/>
        <a:buChar char=""/>
        <a:tabLst/>
        <a:defRPr lang="fr-FR" sz="21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2pPr>
      <a:lvl3pPr marL="91440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E0752F"/>
        </a:buClr>
        <a:buSzPct val="60000"/>
        <a:buFont typeface="Wingdings"/>
        <a:buChar char="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3pPr>
      <a:lvl4pPr marL="118872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FEC3AE"/>
        </a:buClr>
        <a:buSzPct val="60000"/>
        <a:buFont typeface="Wingdings"/>
        <a:buChar char="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4pPr>
      <a:lvl5pPr marL="1463040" marR="0" lvl="4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BDCAE9"/>
        </a:buClr>
        <a:buSzPct val="68000"/>
        <a:buFont typeface="Wingdings 2"/>
        <a:buChar char=""/>
        <a:tabLst/>
        <a:defRPr lang="fr-FR" sz="16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rnaud.Anselme@ac-grenoble.fr" TargetMode="External"/><Relationship Id="rId2" Type="http://schemas.openxmlformats.org/officeDocument/2006/relationships/hyperlink" Target="mailto:chamberyrep1degre@ac-grenoble.f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chooleducationgateway.eu/fr/pub/index.ht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tendance.0730901h@ac-grenoble.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835696" y="1340768"/>
            <a:ext cx="7056784" cy="2160240"/>
          </a:xfrm>
        </p:spPr>
        <p:txBody>
          <a:bodyPr/>
          <a:lstStyle/>
          <a:p>
            <a:pPr lvl="0"/>
            <a:r>
              <a:rPr lang="fr-FR" sz="4000" dirty="0"/>
              <a:t>Le Projet Erasmus </a:t>
            </a:r>
            <a:r>
              <a:rPr lang="fr-FR" sz="4000" dirty="0" smtClean="0"/>
              <a:t>+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REP+ Hauts de Chambéry</a:t>
            </a:r>
            <a:endParaRPr lang="fr-FR" sz="4000" dirty="0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Faire progresser le "Réseau d'Education Prioritaire" (REP+) en l'ouvrant </a:t>
            </a:r>
            <a:r>
              <a:rPr lang="fr-FR" dirty="0" smtClean="0"/>
              <a:t>à l'international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5"/>
            <a:ext cx="74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AVANT LE 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DÉPART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ous-titr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Calcul du montant de la bourse :</a:t>
            </a:r>
          </a:p>
          <a:p>
            <a:pPr>
              <a:buNone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tx1"/>
                </a:solidFill>
              </a:rPr>
              <a:t>Un forfait transport en fonction de la  destination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tx1"/>
                </a:solidFill>
              </a:rPr>
              <a:t>Un forfait hébergement avec un taux journalier par pays (nombre de jours du stage + 2 jours)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tx1"/>
                </a:solidFill>
              </a:rPr>
              <a:t>un forfait journalier pour payer les formations</a:t>
            </a:r>
          </a:p>
          <a:p>
            <a:endParaRPr lang="fr-FR" sz="2600" dirty="0" smtClean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5"/>
            <a:ext cx="74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AVANT LE 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DÉPART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ous-titre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8003232" cy="4181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Le participant :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q"/>
            </a:pPr>
            <a:r>
              <a:rPr lang="fr-FR" sz="3200" b="1" dirty="0" smtClean="0"/>
              <a:t>A</a:t>
            </a:r>
            <a:r>
              <a:rPr lang="fr-FR" sz="3200" b="1" dirty="0" smtClean="0">
                <a:solidFill>
                  <a:schemeClr val="tx1"/>
                </a:solidFill>
              </a:rPr>
              <a:t>chète son billet de transport </a:t>
            </a:r>
          </a:p>
          <a:p>
            <a:pPr lvl="1" algn="l">
              <a:buFont typeface="Wingdings" pitchFamily="2" charset="2"/>
              <a:buChar char="q"/>
            </a:pPr>
            <a:endParaRPr lang="fr-FR" sz="3200" b="1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q"/>
            </a:pPr>
            <a:r>
              <a:rPr lang="fr-FR" sz="3200" b="1" dirty="0" smtClean="0"/>
              <a:t>R</a:t>
            </a:r>
            <a:r>
              <a:rPr lang="fr-FR" sz="3200" b="1" dirty="0" smtClean="0">
                <a:solidFill>
                  <a:schemeClr val="tx1"/>
                </a:solidFill>
              </a:rPr>
              <a:t>éserve son hébergement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3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AU RETOUR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ous-titre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363272" cy="4873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tx1"/>
                </a:solidFill>
              </a:rPr>
              <a:t>Le participant  remet les pièces  justificatives </a:t>
            </a:r>
            <a:r>
              <a:rPr lang="fr-FR" b="1" u="sng" dirty="0" smtClean="0">
                <a:solidFill>
                  <a:schemeClr val="tx1"/>
                </a:solidFill>
              </a:rPr>
              <a:t>originales</a:t>
            </a:r>
            <a:r>
              <a:rPr lang="fr-FR" b="1" dirty="0" smtClean="0">
                <a:solidFill>
                  <a:schemeClr val="tx1"/>
                </a:solidFill>
              </a:rPr>
              <a:t> au gestionnaire du collège </a:t>
            </a:r>
            <a:r>
              <a:rPr lang="fr-FR" b="1" dirty="0" smtClean="0">
                <a:solidFill>
                  <a:schemeClr val="tx1"/>
                </a:solidFill>
              </a:rPr>
              <a:t>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b="0" dirty="0" smtClean="0"/>
          </a:p>
          <a:p>
            <a:pPr marL="546735" lvl="1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Attestation de présence </a:t>
            </a:r>
          </a:p>
          <a:p>
            <a:pPr marL="546735" lvl="1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Cartes </a:t>
            </a:r>
            <a:r>
              <a:rPr lang="fr-FR" sz="3200" b="1" dirty="0" smtClean="0">
                <a:solidFill>
                  <a:schemeClr val="tx1"/>
                </a:solidFill>
              </a:rPr>
              <a:t>embarquement ou billets de train </a:t>
            </a:r>
            <a:r>
              <a:rPr lang="fr-FR" sz="3200" b="1" u="sng" dirty="0" smtClean="0">
                <a:solidFill>
                  <a:schemeClr val="tx1"/>
                </a:solidFill>
              </a:rPr>
              <a:t>compostés (pas de titre de transport sur </a:t>
            </a:r>
            <a:r>
              <a:rPr lang="fr-FR" sz="3200" b="1" u="sng" dirty="0" err="1" smtClean="0">
                <a:solidFill>
                  <a:schemeClr val="tx1"/>
                </a:solidFill>
              </a:rPr>
              <a:t>smartphones</a:t>
            </a:r>
            <a:r>
              <a:rPr lang="fr-FR" sz="3200" b="1" u="sng" dirty="0" smtClean="0">
                <a:solidFill>
                  <a:schemeClr val="tx1"/>
                </a:solidFill>
              </a:rPr>
              <a:t> / tablettes)</a:t>
            </a:r>
            <a:endParaRPr lang="fr-FR" sz="3200" b="1" u="sng" dirty="0" smtClean="0">
              <a:solidFill>
                <a:schemeClr val="tx1"/>
              </a:solidFill>
            </a:endParaRPr>
          </a:p>
          <a:p>
            <a:pPr marL="546735" lvl="1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Factures </a:t>
            </a:r>
            <a:r>
              <a:rPr lang="fr-FR" sz="3200" b="1" dirty="0" smtClean="0">
                <a:solidFill>
                  <a:schemeClr val="tx1"/>
                </a:solidFill>
              </a:rPr>
              <a:t>d'hébergement </a:t>
            </a:r>
          </a:p>
          <a:p>
            <a:pPr marL="546735" lvl="1" indent="-180975">
              <a:lnSpc>
                <a:spcPct val="150000"/>
              </a:lnSpc>
              <a:buNone/>
            </a:pPr>
            <a:r>
              <a:rPr lang="fr-FR" sz="2200" i="1" dirty="0" smtClean="0">
                <a:solidFill>
                  <a:schemeClr val="tx1"/>
                </a:solidFill>
              </a:rPr>
              <a:t>Pièces à rendre directement au gestionnaire, </a:t>
            </a:r>
            <a:r>
              <a:rPr lang="fr-FR" sz="2200" i="1" dirty="0" smtClean="0">
                <a:solidFill>
                  <a:schemeClr val="tx1"/>
                </a:solidFill>
              </a:rPr>
              <a:t>pour les enseignants du collège et par l'intermédiaire de la coordonnatrice REP</a:t>
            </a:r>
            <a:r>
              <a:rPr lang="fr-FR" sz="2200" i="1" dirty="0" smtClean="0">
                <a:solidFill>
                  <a:schemeClr val="tx1"/>
                </a:solidFill>
              </a:rPr>
              <a:t>+ pour </a:t>
            </a:r>
            <a:r>
              <a:rPr lang="fr-FR" sz="2200" i="1" dirty="0" smtClean="0">
                <a:solidFill>
                  <a:schemeClr val="tx1"/>
                </a:solidFill>
              </a:rPr>
              <a:t>les </a:t>
            </a:r>
            <a:r>
              <a:rPr lang="fr-FR" sz="2200" i="1" dirty="0" smtClean="0">
                <a:solidFill>
                  <a:schemeClr val="tx1"/>
                </a:solidFill>
              </a:rPr>
              <a:t>enseignants des écoles</a:t>
            </a:r>
            <a:endParaRPr lang="fr-FR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3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AU RETOUR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363272" cy="39604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3200" b="1" dirty="0" smtClean="0"/>
              <a:t>Le gestionnaire du collège verse le complément de la bourse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3200" b="1" dirty="0" smtClean="0"/>
              <a:t>sur le compte bancaire du participant à hauteur des dépenses </a:t>
            </a:r>
            <a:r>
              <a:rPr lang="fr-FR" sz="3200" b="1" dirty="0" smtClean="0"/>
              <a:t>engagées (plafonnées au montant de la bourse)</a:t>
            </a:r>
            <a:endParaRPr lang="fr-FR" sz="3200" b="1" dirty="0" smtClean="0"/>
          </a:p>
          <a:p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771307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i="1" dirty="0" smtClean="0">
                <a:solidFill>
                  <a:schemeClr val="accent3">
                    <a:lumMod val="75000"/>
                  </a:schemeClr>
                </a:solidFill>
              </a:rPr>
              <a:t>Au retour</a:t>
            </a:r>
            <a:endParaRPr lang="fr-FR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147248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Le participant fait un retour d’expérience :</a:t>
            </a:r>
          </a:p>
          <a:p>
            <a:pPr>
              <a:lnSpc>
                <a:spcPct val="150000"/>
              </a:lnSpc>
              <a:buNone/>
            </a:pPr>
            <a:endParaRPr lang="fr-FR" sz="1200" b="1" dirty="0" smtClean="0"/>
          </a:p>
          <a:p>
            <a:pPr marL="514350" indent="-514350"/>
            <a:r>
              <a:rPr lang="fr-FR" b="1" dirty="0" smtClean="0"/>
              <a:t>Répond au questionnaire UE reçu par </a:t>
            </a:r>
            <a:r>
              <a:rPr lang="fr-FR" b="1" dirty="0" smtClean="0"/>
              <a:t>mail</a:t>
            </a:r>
          </a:p>
          <a:p>
            <a:pPr marL="514350" indent="-514350">
              <a:buNone/>
            </a:pPr>
            <a:endParaRPr lang="fr-FR" b="1" dirty="0" smtClean="0"/>
          </a:p>
          <a:p>
            <a:pPr marL="514350" indent="-514350"/>
            <a:r>
              <a:rPr lang="fr-FR" b="1" dirty="0" smtClean="0"/>
              <a:t>Fait un </a:t>
            </a:r>
            <a:r>
              <a:rPr lang="fr-FR" b="1" dirty="0" smtClean="0"/>
              <a:t>rapport (celui-ci </a:t>
            </a:r>
            <a:r>
              <a:rPr lang="fr-FR" b="1" dirty="0" smtClean="0"/>
              <a:t>pouvant être rédigé conjointement avec les autres </a:t>
            </a:r>
            <a:r>
              <a:rPr lang="fr-FR" b="1" dirty="0" smtClean="0"/>
              <a:t>participants)</a:t>
            </a:r>
          </a:p>
          <a:p>
            <a:pPr marL="514350" indent="-514350">
              <a:buNone/>
            </a:pPr>
            <a:endParaRPr lang="fr-FR" b="1" dirty="0" smtClean="0"/>
          </a:p>
          <a:p>
            <a:pPr marL="514350" indent="-514350"/>
            <a:r>
              <a:rPr lang="fr-FR" b="1" dirty="0" smtClean="0"/>
              <a:t>Dépose et mutualise son retour d’expérience (documents, photos, vidéos…) sur la plate-forme « E-</a:t>
            </a:r>
            <a:r>
              <a:rPr lang="fr-FR" b="1" dirty="0" err="1" smtClean="0"/>
              <a:t>Twinning</a:t>
            </a:r>
            <a:r>
              <a:rPr lang="fr-FR" b="1" dirty="0" smtClean="0"/>
              <a:t> » </a:t>
            </a:r>
            <a:r>
              <a:rPr lang="fr-FR" sz="2000" b="1" dirty="0" smtClean="0"/>
              <a:t>(=&gt; date de présentation à préciser ultérieurement).</a:t>
            </a:r>
            <a:endParaRPr lang="fr-FR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Rétro planning en 10 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étapes pour un départ au 15 janvier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51520" y="1340768"/>
          <a:ext cx="8352930" cy="4831756"/>
        </p:xfrm>
        <a:graphic>
          <a:graphicData uri="http://schemas.openxmlformats.org/drawingml/2006/table">
            <a:tbl>
              <a:tblPr/>
              <a:tblGrid>
                <a:gridCol w="1193278"/>
                <a:gridCol w="1193276"/>
                <a:gridCol w="1483786"/>
                <a:gridCol w="1451921"/>
                <a:gridCol w="1521894"/>
                <a:gridCol w="1508775"/>
              </a:tblGrid>
              <a:tr h="607373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807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Etapes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Choix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</a:t>
                      </a:r>
                    </a:p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son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Dépôt des fiches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d’identité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Envoi des dossiers de mobilité aux participants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Dépôt du dossier mobilité pour signature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Envoi des documents à l'organisme d'accueil pour signature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Planning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J-3 mois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J-2 mois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4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Qui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Enseignant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Enseignant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Gestionnaire ou coordonnateur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Enseignant ou</a:t>
                      </a:r>
                      <a:b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coordonnateur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Gestionnaire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3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Intendance collège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sur adresse mail prof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Intendance collège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par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3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Exemple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1-oct.-17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6-oct</a:t>
                      </a: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9-oct</a:t>
                      </a: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16-oct</a:t>
                      </a: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13-nov</a:t>
                      </a: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512" y="1412776"/>
          <a:ext cx="8064897" cy="4752530"/>
        </p:xfrm>
        <a:graphic>
          <a:graphicData uri="http://schemas.openxmlformats.org/drawingml/2006/table">
            <a:tbl>
              <a:tblPr/>
              <a:tblGrid>
                <a:gridCol w="1281338"/>
                <a:gridCol w="1356712"/>
                <a:gridCol w="1356712"/>
                <a:gridCol w="1205966"/>
                <a:gridCol w="1533070"/>
                <a:gridCol w="1331099"/>
              </a:tblGrid>
              <a:tr h="67252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571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Etapes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Départ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Mobilité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Retour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Dépôt des pièces justificatives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Rapport Retour d’expérience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Planning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jours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J+1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J+10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Qui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Enseignant ou</a:t>
                      </a:r>
                      <a:b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coordonnateur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Enseignant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Intendance collège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Exemple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15-janv.-17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21-janv.-17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31-janv.-17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mai-18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67603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Rétro planning en 10 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étapes pour un départ au 15 janvier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476672"/>
            <a:ext cx="8219256" cy="940968"/>
          </a:xfrm>
        </p:spPr>
        <p:txBody>
          <a:bodyPr/>
          <a:lstStyle/>
          <a:p>
            <a:pPr lvl="0"/>
            <a:r>
              <a:rPr lang="fr-FR" dirty="0" smtClean="0"/>
              <a:t>En Résumé, pour </a:t>
            </a:r>
            <a:r>
              <a:rPr lang="fr-FR" b="1" dirty="0" smtClean="0"/>
              <a:t>donner Vie </a:t>
            </a:r>
            <a:r>
              <a:rPr lang="fr-FR" dirty="0" smtClean="0"/>
              <a:t>a</a:t>
            </a:r>
            <a:r>
              <a:rPr lang="fr-FR" dirty="0" smtClean="0"/>
              <a:t>u projet…</a:t>
            </a:r>
            <a:endParaRPr lang="fr-FR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67544" y="1700808"/>
            <a:ext cx="7467603" cy="154076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fr-FR" dirty="0"/>
              <a:t>Préparer </a:t>
            </a:r>
            <a:r>
              <a:rPr lang="fr-FR" dirty="0" smtClean="0"/>
              <a:t>sérieusement ses mobilités,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dirty="0" smtClean="0"/>
              <a:t>Respecter </a:t>
            </a:r>
            <a:r>
              <a:rPr lang="fr-FR" dirty="0"/>
              <a:t>les </a:t>
            </a:r>
            <a:r>
              <a:rPr lang="fr-FR" dirty="0" smtClean="0"/>
              <a:t>délais / les procédures,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dirty="0" smtClean="0"/>
              <a:t>Communiquer </a:t>
            </a:r>
            <a:r>
              <a:rPr lang="fr-FR" dirty="0"/>
              <a:t>sur le projet</a:t>
            </a:r>
          </a:p>
          <a:p>
            <a:pPr lvl="0"/>
            <a:endParaRPr lang="fr-FR" b="1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3284984"/>
            <a:ext cx="6552728" cy="31085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2800" dirty="0">
                <a:effectLst>
                  <a:outerShdw dist="38096" dir="2700000">
                    <a:srgbClr val="000000"/>
                  </a:outerShdw>
                </a:effectLst>
              </a:rPr>
              <a:t>Ne pas perdre de vue </a:t>
            </a:r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les objectifs partagés et communs à notre </a:t>
            </a:r>
            <a:r>
              <a:rPr lang="fr-FR" sz="2800" b="1" dirty="0" smtClean="0">
                <a:effectLst>
                  <a:outerShdw dist="38096" dir="2700000">
                    <a:srgbClr val="000000"/>
                  </a:outerShdw>
                </a:effectLst>
              </a:rPr>
              <a:t>R</a:t>
            </a:r>
            <a:r>
              <a:rPr lang="fr-FR" sz="2800" b="1" dirty="0" smtClean="0">
                <a:effectLst>
                  <a:outerShdw dist="38096" dir="2700000">
                    <a:srgbClr val="000000"/>
                  </a:outerShdw>
                </a:effectLst>
              </a:rPr>
              <a:t>éseau </a:t>
            </a:r>
          </a:p>
          <a:p>
            <a:pPr lvl="0" algn="ctr"/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(même si les mobilités sont </a:t>
            </a:r>
            <a:r>
              <a:rPr lang="fr-FR" sz="2800" dirty="0">
                <a:effectLst>
                  <a:outerShdw dist="38096" dir="2700000">
                    <a:srgbClr val="000000"/>
                  </a:outerShdw>
                </a:effectLst>
              </a:rPr>
              <a:t>individuelles)</a:t>
            </a:r>
          </a:p>
          <a:p>
            <a:pPr lvl="0" algn="ctr"/>
            <a:endParaRPr lang="fr-FR" sz="28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ctr"/>
            <a:r>
              <a:rPr lang="fr-FR" sz="2800" dirty="0">
                <a:effectLst>
                  <a:outerShdw dist="38096" dir="2700000">
                    <a:srgbClr val="000000"/>
                  </a:outerShdw>
                </a:effectLst>
              </a:rPr>
              <a:t>La réussite </a:t>
            </a:r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de notre </a:t>
            </a:r>
            <a:r>
              <a:rPr lang="fr-FR" sz="2800" dirty="0">
                <a:effectLst>
                  <a:outerShdw dist="38096" dir="2700000">
                    <a:srgbClr val="000000"/>
                  </a:outerShdw>
                </a:effectLst>
              </a:rPr>
              <a:t>projet conditionne </a:t>
            </a:r>
            <a:endParaRPr lang="fr-FR" sz="2800" dirty="0" smtClean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ctr"/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Le financement des </a:t>
            </a:r>
            <a:r>
              <a:rPr lang="fr-FR" sz="2800" dirty="0">
                <a:effectLst>
                  <a:outerShdw dist="38096" dir="2700000">
                    <a:srgbClr val="000000"/>
                  </a:outerShdw>
                </a:effectLst>
              </a:rPr>
              <a:t>projets </a:t>
            </a:r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futurs, pour nous comme pour le reste de la France </a:t>
            </a:r>
            <a:r>
              <a:rPr lang="fr-FR" sz="2800" dirty="0" smtClean="0">
                <a:effectLst>
                  <a:outerShdw dist="38096" dir="2700000">
                    <a:srgbClr val="000000"/>
                  </a:outerShdw>
                </a:effectLst>
              </a:rPr>
              <a:t>…</a:t>
            </a:r>
            <a:endParaRPr lang="fr-FR" sz="2800" dirty="0"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835696" y="260648"/>
            <a:ext cx="6912768" cy="1549530"/>
          </a:xfrm>
        </p:spPr>
        <p:txBody>
          <a:bodyPr/>
          <a:lstStyle/>
          <a:p>
            <a:pPr lvl="0"/>
            <a:r>
              <a:rPr lang="fr-FR" dirty="0"/>
              <a:t>des questions ou besoin </a:t>
            </a:r>
            <a:r>
              <a:rPr lang="fr-FR" dirty="0" smtClean="0"/>
              <a:t>d’aide ?</a:t>
            </a:r>
            <a:r>
              <a:rPr lang="fr-FR" dirty="0"/>
              <a:t>	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2375248" y="1628800"/>
            <a:ext cx="6768752" cy="4608512"/>
          </a:xfrm>
        </p:spPr>
        <p:txBody>
          <a:bodyPr/>
          <a:lstStyle/>
          <a:p>
            <a:pPr lvl="0" algn="ctr"/>
            <a:r>
              <a:rPr lang="fr-FR" sz="5400" dirty="0" smtClean="0"/>
              <a:t>Contactez-nous !</a:t>
            </a:r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Gestion / organisation :</a:t>
            </a:r>
          </a:p>
          <a:p>
            <a:r>
              <a:rPr lang="fr-FR" sz="2400" dirty="0" smtClean="0">
                <a:hlinkClick r:id="rId2"/>
              </a:rPr>
              <a:t>Cecile.Nahon@ac-grenoble.fr</a:t>
            </a:r>
          </a:p>
          <a:p>
            <a:r>
              <a:rPr lang="fr-FR" sz="2400" dirty="0" smtClean="0">
                <a:hlinkClick r:id="rId2"/>
              </a:rPr>
              <a:t>chamberyrep1degre@ac-grenoble.fr</a:t>
            </a:r>
            <a:endParaRPr lang="fr-FR" sz="2400" dirty="0" smtClean="0"/>
          </a:p>
          <a:p>
            <a:pPr lvl="0"/>
            <a:r>
              <a:rPr lang="fr-FR" sz="2400" dirty="0" smtClean="0">
                <a:hlinkClick r:id="rId3"/>
              </a:rPr>
              <a:t>Arnaud.Anselme@ac-grenoble.fr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Plate-forme E-</a:t>
            </a:r>
            <a:r>
              <a:rPr lang="fr-FR" sz="2400" dirty="0" err="1" smtClean="0"/>
              <a:t>Twinning</a:t>
            </a:r>
            <a:r>
              <a:rPr lang="fr-FR" sz="2400" dirty="0" smtClean="0"/>
              <a:t> : </a:t>
            </a:r>
            <a:endParaRPr lang="fr-FR" sz="2400" dirty="0" smtClean="0"/>
          </a:p>
          <a:p>
            <a:pPr lvl="0"/>
            <a:r>
              <a:rPr lang="fr-FR" sz="2400" dirty="0" smtClean="0">
                <a:hlinkClick r:id="rId3"/>
              </a:rPr>
              <a:t>Laetitia.Fatio@ac-grenoble.fr</a:t>
            </a:r>
          </a:p>
          <a:p>
            <a:pPr lvl="0"/>
            <a:r>
              <a:rPr lang="fr-FR" sz="2400" dirty="0" smtClean="0">
                <a:hlinkClick r:id="rId3"/>
              </a:rPr>
              <a:t>Etienne.Margain@ac-grenoble.fr</a:t>
            </a:r>
            <a:endParaRPr lang="fr-FR" sz="2400" dirty="0">
              <a:hlinkClick r:id="rId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bénéfices </a:t>
            </a:r>
            <a:r>
              <a:rPr lang="fr-FR" dirty="0" smtClean="0"/>
              <a:t>du projet ERASMUS + </a:t>
            </a:r>
            <a:r>
              <a:rPr lang="fr-FR" sz="2000" dirty="0" smtClean="0"/>
              <a:t>(disponible </a:t>
            </a:r>
            <a:r>
              <a:rPr lang="fr-FR" sz="2000" dirty="0" smtClean="0"/>
              <a:t>sur le site Erasmus </a:t>
            </a:r>
            <a:r>
              <a:rPr lang="fr-FR" sz="2000" dirty="0" smtClean="0"/>
              <a:t>+)</a:t>
            </a:r>
            <a:endParaRPr lang="fr-FR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229600" cy="392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5364088" y="1844824"/>
            <a:ext cx="288032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971600" y="3501008"/>
            <a:ext cx="648072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23528" y="4509120"/>
            <a:ext cx="352839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55576" y="5589240"/>
            <a:ext cx="453650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6987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32 enseignants </a:t>
            </a:r>
            <a:r>
              <a:rPr lang="fr-FR" dirty="0" smtClean="0"/>
              <a:t>des 6 écoles et du collège </a:t>
            </a:r>
            <a:r>
              <a:rPr lang="fr-FR" dirty="0" smtClean="0"/>
              <a:t>concernés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47 mobilités : </a:t>
            </a:r>
            <a:r>
              <a:rPr lang="fr-FR" dirty="0" smtClean="0"/>
              <a:t>certains enseignants partiront deux fois (prévoir une mobilité par année scolaire)</a:t>
            </a:r>
            <a:endParaRPr lang="fr-FR" sz="2000" i="1" dirty="0" smtClean="0"/>
          </a:p>
          <a:p>
            <a:pPr>
              <a:buNone/>
            </a:pPr>
            <a:endParaRPr lang="fr-FR" dirty="0"/>
          </a:p>
          <a:p>
            <a:r>
              <a:rPr lang="fr-FR" b="1" dirty="0" smtClean="0">
                <a:solidFill>
                  <a:srgbClr val="FF0000"/>
                </a:solidFill>
              </a:rPr>
              <a:t>A ce jour, 5 </a:t>
            </a:r>
            <a:r>
              <a:rPr lang="fr-FR" b="1" dirty="0">
                <a:solidFill>
                  <a:srgbClr val="FF0000"/>
                </a:solidFill>
              </a:rPr>
              <a:t>pays différents </a:t>
            </a:r>
            <a:r>
              <a:rPr lang="fr-FR" dirty="0" smtClean="0"/>
              <a:t>: Finlande, Grande-Bretagne, Islande, Chypre, Pays-Bas</a:t>
            </a:r>
          </a:p>
          <a:p>
            <a:endParaRPr lang="fr-FR" dirty="0"/>
          </a:p>
          <a:p>
            <a:r>
              <a:rPr lang="fr-FR" dirty="0" smtClean="0"/>
              <a:t>Durée de validité : </a:t>
            </a:r>
            <a:r>
              <a:rPr lang="fr-FR" b="1" dirty="0">
                <a:solidFill>
                  <a:srgbClr val="FF0000"/>
                </a:solidFill>
              </a:rPr>
              <a:t>1er septembre 2017- 31 août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908023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39552" y="116632"/>
            <a:ext cx="7467603" cy="652936"/>
          </a:xfrm>
        </p:spPr>
        <p:txBody>
          <a:bodyPr/>
          <a:lstStyle/>
          <a:p>
            <a:r>
              <a:rPr lang="fr-FR" dirty="0" smtClean="0"/>
              <a:t>Sur quelles attentes ?</a:t>
            </a:r>
            <a:endParaRPr lang="fr-FR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251520" y="836712"/>
            <a:ext cx="8352928" cy="4873752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Répondre </a:t>
            </a:r>
            <a:r>
              <a:rPr lang="fr-FR" b="1" dirty="0" smtClean="0">
                <a:solidFill>
                  <a:srgbClr val="FF0000"/>
                </a:solidFill>
              </a:rPr>
              <a:t>à des questionnements professionnels</a:t>
            </a:r>
          </a:p>
          <a:p>
            <a:pPr lvl="1"/>
            <a:r>
              <a:rPr lang="fr-FR" dirty="0" smtClean="0"/>
              <a:t>Linguistiques</a:t>
            </a:r>
          </a:p>
          <a:p>
            <a:pPr lvl="1"/>
            <a:r>
              <a:rPr lang="fr-FR" dirty="0" smtClean="0"/>
              <a:t>Pédagogiques &amp; Didactiques </a:t>
            </a:r>
          </a:p>
          <a:p>
            <a:pPr lvl="1"/>
            <a:r>
              <a:rPr lang="fr-FR" dirty="0" smtClean="0"/>
              <a:t>Sur des questions de </a:t>
            </a:r>
            <a:r>
              <a:rPr lang="fr-FR" dirty="0" smtClean="0"/>
              <a:t>métier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Renforcer le lien écoles / collège</a:t>
            </a:r>
          </a:p>
          <a:p>
            <a:pPr lvl="1"/>
            <a:r>
              <a:rPr lang="fr-FR" dirty="0" smtClean="0"/>
              <a:t>Faire partir ensemble les enseignants écoles &amp; </a:t>
            </a:r>
            <a:r>
              <a:rPr lang="fr-FR" dirty="0" smtClean="0"/>
              <a:t>collège </a:t>
            </a:r>
            <a:r>
              <a:rPr lang="fr-FR" dirty="0" smtClean="0"/>
              <a:t>sur des observations </a:t>
            </a:r>
            <a:r>
              <a:rPr lang="fr-FR" dirty="0" smtClean="0"/>
              <a:t>communes</a:t>
            </a:r>
          </a:p>
          <a:p>
            <a:pPr lvl="1"/>
            <a:r>
              <a:rPr lang="fr-FR" dirty="0" smtClean="0"/>
              <a:t>Observation croisée du traitement </a:t>
            </a:r>
            <a:r>
              <a:rPr lang="fr-FR" dirty="0" smtClean="0"/>
              <a:t>de la difficulté </a:t>
            </a:r>
            <a:r>
              <a:rPr lang="fr-FR" dirty="0" smtClean="0"/>
              <a:t>scolaire dans le système éducatif du pays d’accueil</a:t>
            </a:r>
          </a:p>
          <a:p>
            <a:pPr lvl="1"/>
            <a:r>
              <a:rPr lang="fr-FR" dirty="0" smtClean="0"/>
              <a:t>Améliorer la prise en charge de l’hétérogénéité des élèves sur le REP+</a:t>
            </a:r>
          </a:p>
          <a:p>
            <a:pPr lvl="1"/>
            <a:endParaRPr lang="fr-FR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sz="2400" b="1" dirty="0" smtClean="0">
                <a:solidFill>
                  <a:srgbClr val="FF0000"/>
                </a:solidFill>
              </a:rPr>
              <a:t>Mutualiser </a:t>
            </a:r>
            <a:r>
              <a:rPr lang="fr-FR" sz="2400" b="1" dirty="0" smtClean="0">
                <a:solidFill>
                  <a:srgbClr val="FF0000"/>
                </a:solidFill>
              </a:rPr>
              <a:t>l’expérience vécue individuellement ou collectivement durant les mobilités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861048"/>
            <a:ext cx="7467603" cy="1143000"/>
          </a:xfrm>
        </p:spPr>
        <p:txBody>
          <a:bodyPr/>
          <a:lstStyle/>
          <a:p>
            <a:r>
              <a:rPr lang="fr-FR" sz="7200" dirty="0" smtClean="0"/>
              <a:t>Que faut-il faire </a:t>
            </a:r>
            <a:r>
              <a:rPr lang="fr-FR" sz="7200" dirty="0" smtClean="0"/>
              <a:t>maintenant ?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xmlns="" val="383994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706088"/>
          </a:xfrm>
        </p:spPr>
        <p:txBody>
          <a:bodyPr/>
          <a:lstStyle/>
          <a:p>
            <a:pPr lvl="1" rtl="0"/>
            <a:r>
              <a:rPr lang="fr-FR" sz="2700" kern="1200" cap="small" dirty="0" smtClean="0">
                <a:solidFill>
                  <a:srgbClr val="575F6D"/>
                </a:solidFill>
                <a:latin typeface="Century Schoolbook"/>
              </a:rPr>
              <a:t>Choisir un stage : Catalogue en ligne</a:t>
            </a:r>
            <a:r>
              <a:rPr lang="fr-FR" sz="1600" dirty="0" smtClean="0">
                <a:solidFill>
                  <a:srgbClr val="000000"/>
                </a:solidFill>
              </a:rPr>
              <a:t/>
            </a:r>
            <a:br>
              <a:rPr lang="fr-FR" sz="1600" dirty="0" smtClean="0">
                <a:solidFill>
                  <a:srgbClr val="000000"/>
                </a:solidFill>
              </a:rPr>
            </a:br>
            <a:r>
              <a:rPr lang="fr-FR" sz="1600" dirty="0" smtClean="0">
                <a:solidFill>
                  <a:srgbClr val="000000"/>
                </a:solidFill>
                <a:hlinkClick r:id="rId2"/>
              </a:rPr>
              <a:t>http://www.schooleducationgateway.eu/fr/pub/index.htm</a:t>
            </a:r>
            <a:endParaRPr lang="fr-FR" sz="16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3528" y="1052736"/>
            <a:ext cx="8151117" cy="45827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323528" y="6021288"/>
            <a:ext cx="7827643" cy="594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et constituer des groupes inter-degrés</a:t>
            </a:r>
            <a:r>
              <a:rPr kumimoji="0" lang="fr-FR" sz="2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/ inter-écoles</a:t>
            </a:r>
            <a:r>
              <a:rPr kumimoji="0" lang="fr-FR" sz="28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si thématiques/destinations</a:t>
            </a:r>
            <a:r>
              <a:rPr kumimoji="0" lang="fr-FR" sz="2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communes !</a:t>
            </a:r>
            <a:r>
              <a:rPr kumimoji="0" lang="fr-FR" sz="28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endParaRPr kumimoji="0" lang="fr-FR" sz="280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Le </a:t>
            </a:r>
            <a:r>
              <a:rPr lang="fr-FR" sz="2400" b="1" dirty="0">
                <a:solidFill>
                  <a:schemeClr val="tx1"/>
                </a:solidFill>
              </a:rPr>
              <a:t>participant </a:t>
            </a:r>
            <a:r>
              <a:rPr lang="fr-FR" sz="2400" b="1" dirty="0" smtClean="0">
                <a:solidFill>
                  <a:schemeClr val="tx1"/>
                </a:solidFill>
              </a:rPr>
              <a:t> complète </a:t>
            </a:r>
            <a:r>
              <a:rPr lang="fr-FR" sz="2400" b="1" dirty="0" smtClean="0">
                <a:solidFill>
                  <a:schemeClr val="tx1"/>
                </a:solidFill>
              </a:rPr>
              <a:t>: </a:t>
            </a:r>
            <a:r>
              <a:rPr lang="fr-FR" sz="2400" i="1" dirty="0" smtClean="0">
                <a:solidFill>
                  <a:schemeClr val="tx1"/>
                </a:solidFill>
              </a:rPr>
              <a:t>(documents numériques à venir)</a:t>
            </a:r>
            <a:endParaRPr lang="fr-FR" sz="2400" i="1" dirty="0" smtClean="0">
              <a:solidFill>
                <a:schemeClr val="tx1"/>
              </a:solidFill>
            </a:endParaRPr>
          </a:p>
          <a:p>
            <a:pPr algn="l"/>
            <a:endParaRPr lang="fr-FR" sz="1000" b="1" dirty="0" smtClean="0">
              <a:solidFill>
                <a:schemeClr val="tx1"/>
              </a:solidFill>
            </a:endParaRPr>
          </a:p>
          <a:p>
            <a:pPr marL="541020" lvl="3">
              <a:buFont typeface="Courier New" pitchFamily="49" charset="0"/>
              <a:buChar char="o"/>
            </a:pPr>
            <a:r>
              <a:rPr lang="fr-FR" sz="2800" b="1" dirty="0" smtClean="0"/>
              <a:t>La fiche identité </a:t>
            </a:r>
            <a:r>
              <a:rPr lang="fr-FR" sz="2800" b="1" dirty="0"/>
              <a:t>de la </a:t>
            </a:r>
            <a:r>
              <a:rPr lang="fr-FR" sz="2800" b="1" dirty="0" smtClean="0"/>
              <a:t>personne</a:t>
            </a:r>
          </a:p>
          <a:p>
            <a:pPr marL="541020" lvl="3">
              <a:buFont typeface="Courier New" pitchFamily="49" charset="0"/>
              <a:buChar char="o"/>
            </a:pPr>
            <a:endParaRPr lang="fr-FR" sz="2800" b="1" dirty="0" smtClean="0"/>
          </a:p>
          <a:p>
            <a:pPr marL="541020" lvl="3">
              <a:buFont typeface="Courier New" pitchFamily="49" charset="0"/>
              <a:buChar char="o"/>
            </a:pPr>
            <a:r>
              <a:rPr lang="fr-FR" sz="2800" b="1" dirty="0" smtClean="0"/>
              <a:t>La fiche identité </a:t>
            </a:r>
            <a:r>
              <a:rPr lang="fr-FR" sz="2800" b="1" dirty="0"/>
              <a:t>organisme </a:t>
            </a:r>
            <a:r>
              <a:rPr lang="fr-FR" sz="2800" b="1" dirty="0" smtClean="0"/>
              <a:t>accueil</a:t>
            </a:r>
          </a:p>
          <a:p>
            <a:pPr marL="541020" lvl="3">
              <a:buFont typeface="Courier New" pitchFamily="49" charset="0"/>
              <a:buChar char="o"/>
            </a:pPr>
            <a:endParaRPr lang="fr-FR" sz="2800" b="1" dirty="0" smtClean="0"/>
          </a:p>
          <a:p>
            <a:pPr marL="541020" lvl="3">
              <a:buFont typeface="Courier New" pitchFamily="49" charset="0"/>
              <a:buChar char="o"/>
            </a:pPr>
            <a:r>
              <a:rPr lang="fr-FR" sz="2800" b="1" dirty="0" smtClean="0"/>
              <a:t>Un </a:t>
            </a:r>
            <a:r>
              <a:rPr lang="fr-FR" sz="2800" b="1" dirty="0" smtClean="0"/>
              <a:t>RIB </a:t>
            </a:r>
            <a:endParaRPr lang="fr-FR" sz="2800" b="1" dirty="0" smtClean="0"/>
          </a:p>
          <a:p>
            <a:pPr marL="266700" lvl="2" algn="l">
              <a:buNone/>
            </a:pPr>
            <a:endParaRPr lang="fr-FR" sz="2400" b="1" dirty="0" smtClean="0"/>
          </a:p>
          <a:p>
            <a:pPr marL="266700" lvl="2" algn="l">
              <a:buNone/>
            </a:pPr>
            <a:r>
              <a:rPr lang="fr-FR" sz="2400" b="1" dirty="0" smtClean="0"/>
              <a:t>=&gt; les </a:t>
            </a:r>
            <a:r>
              <a:rPr lang="fr-FR" sz="2400" b="1" dirty="0" smtClean="0"/>
              <a:t>envoie au gestionnaire du collège par mail :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smtClean="0">
                <a:solidFill>
                  <a:srgbClr val="0000FF"/>
                </a:solidFill>
                <a:hlinkClick r:id="rId2"/>
              </a:rPr>
              <a:t>intendance.0730901h@ac-grenoble.fr</a:t>
            </a:r>
            <a:endParaRPr lang="fr-FR" sz="2400" b="1" dirty="0" smtClean="0">
              <a:solidFill>
                <a:srgbClr val="0000FF"/>
              </a:solidFill>
            </a:endParaRPr>
          </a:p>
          <a:p>
            <a:pPr lvl="2"/>
            <a:endParaRPr lang="fr-FR" sz="2800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5"/>
            <a:ext cx="74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AVANT LE D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ÉP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ART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5"/>
            <a:ext cx="74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AVANT LE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 DÉPART</a:t>
            </a:r>
            <a:endParaRPr lang="fr-FR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ous-titre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96944" cy="44644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Le </a:t>
            </a:r>
            <a:r>
              <a:rPr lang="fr-FR" sz="2400" b="1" dirty="0">
                <a:solidFill>
                  <a:schemeClr val="tx1"/>
                </a:solidFill>
              </a:rPr>
              <a:t>participant </a:t>
            </a:r>
            <a:r>
              <a:rPr lang="fr-FR" sz="2400" b="1" dirty="0" smtClean="0">
                <a:solidFill>
                  <a:schemeClr val="tx1"/>
                </a:solidFill>
              </a:rPr>
              <a:t>constitue son dossier mobilité </a:t>
            </a:r>
            <a:r>
              <a:rPr lang="fr-FR" sz="2400" b="1" u="sng" dirty="0" smtClean="0">
                <a:solidFill>
                  <a:schemeClr val="tx1"/>
                </a:solidFill>
              </a:rPr>
              <a:t>au moins deux mois avant la date de départ </a:t>
            </a:r>
            <a:r>
              <a:rPr lang="fr-FR" sz="2400" b="1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(documents numériques à venir)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 smtClean="0"/>
          </a:p>
          <a:p>
            <a:pPr lvl="1"/>
            <a:r>
              <a:rPr lang="fr-FR" sz="2800" b="1" dirty="0" smtClean="0"/>
              <a:t>Le </a:t>
            </a:r>
            <a:r>
              <a:rPr lang="fr-FR" sz="2800" b="1" dirty="0" smtClean="0">
                <a:solidFill>
                  <a:schemeClr val="tx1"/>
                </a:solidFill>
              </a:rPr>
              <a:t>Contrat financier</a:t>
            </a:r>
          </a:p>
          <a:p>
            <a:pPr lvl="1"/>
            <a:endParaRPr lang="fr-FR" sz="2800" b="1" dirty="0" smtClean="0">
              <a:solidFill>
                <a:schemeClr val="tx1"/>
              </a:solidFill>
            </a:endParaRPr>
          </a:p>
          <a:p>
            <a:pPr lvl="1"/>
            <a:r>
              <a:rPr lang="fr-FR" sz="2800" b="1" dirty="0" smtClean="0"/>
              <a:t>Le </a:t>
            </a:r>
            <a:r>
              <a:rPr lang="fr-FR" sz="2800" b="1" dirty="0" smtClean="0">
                <a:solidFill>
                  <a:schemeClr val="tx1"/>
                </a:solidFill>
              </a:rPr>
              <a:t>Contrat </a:t>
            </a:r>
            <a:r>
              <a:rPr lang="fr-FR" sz="2800" b="1" dirty="0">
                <a:solidFill>
                  <a:schemeClr val="tx1"/>
                </a:solidFill>
              </a:rPr>
              <a:t>de mobilité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fr-FR" sz="2800" b="1" dirty="0" smtClean="0">
              <a:solidFill>
                <a:schemeClr val="tx1"/>
              </a:solidFill>
            </a:endParaRPr>
          </a:p>
          <a:p>
            <a:pPr lvl="1"/>
            <a:r>
              <a:rPr lang="fr-FR" sz="2800" b="1" dirty="0" smtClean="0"/>
              <a:t>L’</a:t>
            </a:r>
            <a:r>
              <a:rPr lang="fr-FR" sz="2800" b="1" dirty="0" smtClean="0">
                <a:solidFill>
                  <a:schemeClr val="tx1"/>
                </a:solidFill>
              </a:rPr>
              <a:t>Engagement qualité</a:t>
            </a:r>
          </a:p>
          <a:p>
            <a:pPr lvl="1"/>
            <a:endParaRPr lang="fr-FR" sz="28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fr-FR" sz="2400" b="1" dirty="0" smtClean="0"/>
              <a:t>=&gt; Le remet pour signatures en </a:t>
            </a:r>
            <a:r>
              <a:rPr lang="fr-FR" sz="2400" b="1" dirty="0" smtClean="0"/>
              <a:t>3 </a:t>
            </a:r>
            <a:r>
              <a:rPr lang="fr-FR" sz="2400" b="1" dirty="0" smtClean="0"/>
              <a:t>exemplaires </a:t>
            </a:r>
            <a:r>
              <a:rPr lang="fr-FR" sz="2400" b="1" dirty="0" smtClean="0"/>
              <a:t>originaux papier </a:t>
            </a:r>
            <a:r>
              <a:rPr lang="fr-FR" sz="2400" i="1" dirty="0" smtClean="0">
                <a:solidFill>
                  <a:schemeClr val="tx1"/>
                </a:solidFill>
              </a:rPr>
              <a:t>: </a:t>
            </a:r>
            <a:r>
              <a:rPr lang="fr-FR" sz="2400" i="1" dirty="0" smtClean="0">
                <a:solidFill>
                  <a:schemeClr val="tx1"/>
                </a:solidFill>
              </a:rPr>
              <a:t>directement </a:t>
            </a:r>
            <a:r>
              <a:rPr lang="fr-FR" sz="2400" i="1" dirty="0" smtClean="0">
                <a:solidFill>
                  <a:schemeClr val="tx1"/>
                </a:solidFill>
              </a:rPr>
              <a:t>au gestionnaire, pour les enseignants du collège et par l'intermédiaire de la coordonnatrice REP+ </a:t>
            </a:r>
            <a:r>
              <a:rPr lang="fr-FR" sz="2400" i="1" dirty="0" smtClean="0">
                <a:solidFill>
                  <a:schemeClr val="tx1"/>
                </a:solidFill>
              </a:rPr>
              <a:t>pour </a:t>
            </a:r>
            <a:r>
              <a:rPr lang="fr-FR" sz="2400" i="1" dirty="0" smtClean="0">
                <a:solidFill>
                  <a:schemeClr val="tx1"/>
                </a:solidFill>
              </a:rPr>
              <a:t>les </a:t>
            </a:r>
            <a:r>
              <a:rPr lang="fr-FR" sz="2400" i="1" dirty="0" smtClean="0">
                <a:solidFill>
                  <a:schemeClr val="tx1"/>
                </a:solidFill>
              </a:rPr>
              <a:t>enseignants des écoles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fr-FR" sz="2400" b="1" dirty="0" smtClean="0">
              <a:solidFill>
                <a:srgbClr val="0000FF"/>
              </a:solidFill>
            </a:endParaRPr>
          </a:p>
          <a:p>
            <a:pPr lvl="1"/>
            <a:endParaRPr lang="fr-FR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832865"/>
            <a:ext cx="74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AVANT LE D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É</a:t>
            </a:r>
            <a:r>
              <a:rPr lang="fr-FR" sz="3200" b="1" i="1" dirty="0" smtClean="0">
                <a:solidFill>
                  <a:schemeClr val="accent3">
                    <a:lumMod val="75000"/>
                  </a:schemeClr>
                </a:solidFill>
              </a:rPr>
              <a:t>PART</a:t>
            </a:r>
            <a:endParaRPr lang="fr-FR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ous-titre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3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Le gestionnaire du collège :</a:t>
            </a:r>
          </a:p>
          <a:p>
            <a:endParaRPr lang="fr-FR" sz="2800" b="0" u="sng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envoie le dossier mobilité signé à l'organisme d'accueil  </a:t>
            </a:r>
          </a:p>
          <a:p>
            <a:pPr>
              <a:buFont typeface="Arial" pitchFamily="34" charset="0"/>
              <a:buChar char="•"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verse un acompte égal à 80% de la bourse sur le compte bancaire du participant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917</TotalTime>
  <Words>744</Words>
  <Application>Microsoft Office PowerPoint</Application>
  <PresentationFormat>Affichage à l'écran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Le Projet Erasmus +  REP+ Hauts de Chambéry</vt:lpstr>
      <vt:lpstr>Les bénéfices du projet ERASMUS + (disponible sur le site Erasmus +)</vt:lpstr>
      <vt:lpstr>Quelques chiffres</vt:lpstr>
      <vt:lpstr>Sur quelles attentes ?</vt:lpstr>
      <vt:lpstr>Que faut-il faire maintenant ?</vt:lpstr>
      <vt:lpstr>Choisir un stage : Catalogue en ligne http://www.schooleducationgateway.eu/fr/pub/index.htm</vt:lpstr>
      <vt:lpstr>AVANT LE DÉPART</vt:lpstr>
      <vt:lpstr>AVANT LE DÉPART</vt:lpstr>
      <vt:lpstr>AVANT LE DÉPART</vt:lpstr>
      <vt:lpstr>AVANT LE DÉPART</vt:lpstr>
      <vt:lpstr>AVANT LE DÉPART</vt:lpstr>
      <vt:lpstr>AU RETOUR</vt:lpstr>
      <vt:lpstr>AU RETOUR</vt:lpstr>
      <vt:lpstr>Au retour</vt:lpstr>
      <vt:lpstr>Rétro planning en 10 étapes pour un départ au 15 janvier</vt:lpstr>
      <vt:lpstr>Rétro planning en 10 étapes pour un départ au 15 janvier</vt:lpstr>
      <vt:lpstr>En Résumé, pour donner Vie au projet…</vt:lpstr>
      <vt:lpstr>des questions ou besoin d’aide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EMILE</dc:title>
  <dc:creator>Véronique NICOROSI</dc:creator>
  <cp:lastModifiedBy>coorrs</cp:lastModifiedBy>
  <cp:revision>41</cp:revision>
  <dcterms:created xsi:type="dcterms:W3CDTF">2015-10-13T11:40:08Z</dcterms:created>
  <dcterms:modified xsi:type="dcterms:W3CDTF">2017-09-18T14:12:26Z</dcterms:modified>
</cp:coreProperties>
</file>