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5BE"/>
    <a:srgbClr val="6890CA"/>
    <a:srgbClr val="6686CC"/>
    <a:srgbClr val="618CD1"/>
    <a:srgbClr val="61A4D1"/>
    <a:srgbClr val="51A0E1"/>
    <a:srgbClr val="3399FF"/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73C83E-54AD-4816-8B9C-C318A9227F37}" type="datetimeFigureOut">
              <a:rPr lang="de-DE" smtClean="0"/>
              <a:t>23.10.2015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A7BF71-7138-49A7-A1D8-4360E0B4267A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de-DE" sz="5400" u="sng" dirty="0" err="1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Our</a:t>
            </a:r>
            <a:r>
              <a:rPr lang="de-DE" sz="5400" u="sng" dirty="0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de-DE" sz="5400" u="sng" dirty="0" err="1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company</a:t>
            </a:r>
            <a:r>
              <a:rPr lang="de-DE" sz="5400" u="sng" dirty="0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de-DE" sz="5400" b="1" u="sng" dirty="0" err="1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structure</a:t>
            </a:r>
            <a:endParaRPr lang="de-DE" sz="5400" b="1" u="sng" dirty="0">
              <a:ln w="5000" cmpd="sng">
                <a:noFill/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446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1296" y="11591"/>
            <a:ext cx="7772400" cy="1296144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0000FF"/>
                </a:solidFill>
                <a:latin typeface="Book Antiqua" panose="02040602050305030304" pitchFamily="18" charset="0"/>
              </a:rPr>
              <a:t>MAnagement</a:t>
            </a:r>
            <a:endParaRPr lang="en-US" b="1" u="sng" dirty="0">
              <a:solidFill>
                <a:srgbClr val="0000FF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1484784"/>
            <a:ext cx="428396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9933"/>
                </a:solidFill>
                <a:latin typeface="Book Antiqua" panose="02040602050305030304" pitchFamily="18" charset="0"/>
              </a:rPr>
              <a:t>Objectives:</a:t>
            </a:r>
            <a:endParaRPr lang="en-US" sz="2400" b="1" dirty="0">
              <a:solidFill>
                <a:srgbClr val="339933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ork </a:t>
            </a:r>
            <a:r>
              <a:rPr lang="en-US" sz="2000" dirty="0"/>
              <a:t>together honestly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romote </a:t>
            </a:r>
            <a:r>
              <a:rPr lang="en-US" sz="2000" dirty="0"/>
              <a:t>fair trade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ake </a:t>
            </a:r>
            <a:r>
              <a:rPr lang="en-US" sz="2000" dirty="0"/>
              <a:t>up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oordinate </a:t>
            </a:r>
            <a:r>
              <a:rPr lang="en-US" sz="2000" dirty="0"/>
              <a:t>other teams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427984" y="1340768"/>
            <a:ext cx="46734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i="1" u="sng" dirty="0" smtClean="0">
                <a:solidFill>
                  <a:srgbClr val="339933"/>
                </a:solidFill>
                <a:latin typeface="Book Antiqua" panose="02040602050305030304" pitchFamily="18" charset="0"/>
              </a:rPr>
              <a:t>Teams </a:t>
            </a:r>
          </a:p>
          <a:p>
            <a:r>
              <a:rPr lang="en-US" sz="2400" b="1" dirty="0" smtClean="0">
                <a:solidFill>
                  <a:srgbClr val="339933"/>
                </a:solidFill>
                <a:latin typeface="Book Antiqua" panose="02040602050305030304" pitchFamily="18" charset="0"/>
              </a:rPr>
              <a:t>Management: </a:t>
            </a:r>
            <a:r>
              <a:rPr lang="en-US" dirty="0" smtClean="0"/>
              <a:t>Marco </a:t>
            </a:r>
            <a:r>
              <a:rPr lang="en-US" dirty="0" err="1" smtClean="0"/>
              <a:t>Scheutwinkel</a:t>
            </a:r>
            <a:r>
              <a:rPr lang="en-US" dirty="0" smtClean="0"/>
              <a:t>, Jonas </a:t>
            </a:r>
            <a:r>
              <a:rPr lang="en-US" dirty="0"/>
              <a:t>George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339933"/>
                </a:solidFill>
                <a:latin typeface="Book Antiqua" panose="02040602050305030304" pitchFamily="18" charset="0"/>
              </a:rPr>
              <a:t>Personnel department:</a:t>
            </a:r>
            <a:r>
              <a:rPr lang="en-US" sz="2000" b="1" dirty="0" smtClean="0">
                <a:solidFill>
                  <a:srgbClr val="339933"/>
                </a:solidFill>
              </a:rPr>
              <a:t> </a:t>
            </a:r>
            <a:r>
              <a:rPr lang="en-US" dirty="0"/>
              <a:t>Max </a:t>
            </a:r>
            <a:r>
              <a:rPr lang="en-US" dirty="0" err="1"/>
              <a:t>Orthey</a:t>
            </a:r>
            <a:r>
              <a:rPr lang="en-US" dirty="0"/>
              <a:t>, </a:t>
            </a:r>
            <a:r>
              <a:rPr lang="en-US" dirty="0" smtClean="0"/>
              <a:t>Jann </a:t>
            </a:r>
            <a:r>
              <a:rPr lang="en-US" dirty="0" err="1"/>
              <a:t>Rohpol</a:t>
            </a:r>
            <a:r>
              <a:rPr lang="en-US" dirty="0"/>
              <a:t>, Lisa </a:t>
            </a:r>
            <a:r>
              <a:rPr lang="en-US" dirty="0" err="1"/>
              <a:t>Kaus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339933"/>
                </a:solidFill>
                <a:latin typeface="Book Antiqua" panose="02040602050305030304" pitchFamily="18" charset="0"/>
              </a:rPr>
              <a:t>Storage: </a:t>
            </a:r>
            <a:r>
              <a:rPr lang="en-US" dirty="0"/>
              <a:t>Lilly </a:t>
            </a:r>
            <a:r>
              <a:rPr lang="en-US" dirty="0" err="1"/>
              <a:t>Heidrich</a:t>
            </a:r>
            <a:r>
              <a:rPr lang="en-US" dirty="0"/>
              <a:t>, Max </a:t>
            </a:r>
            <a:r>
              <a:rPr lang="en-US" dirty="0" err="1"/>
              <a:t>Gosch</a:t>
            </a:r>
            <a:r>
              <a:rPr lang="en-US" dirty="0"/>
              <a:t>, </a:t>
            </a:r>
            <a:r>
              <a:rPr lang="en-US" dirty="0" err="1"/>
              <a:t>Amrei</a:t>
            </a:r>
            <a:r>
              <a:rPr lang="en-US" dirty="0"/>
              <a:t> </a:t>
            </a:r>
            <a:r>
              <a:rPr lang="en-US" dirty="0" err="1"/>
              <a:t>Krabbe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339933"/>
                </a:solidFill>
                <a:latin typeface="Book Antiqua" panose="02040602050305030304" pitchFamily="18" charset="0"/>
              </a:rPr>
              <a:t>Sale and Distribution: </a:t>
            </a:r>
            <a:r>
              <a:rPr lang="en-US" dirty="0"/>
              <a:t>Lena </a:t>
            </a:r>
            <a:r>
              <a:rPr lang="en-US" dirty="0" err="1"/>
              <a:t>Mithöfer</a:t>
            </a:r>
            <a:r>
              <a:rPr lang="en-US" dirty="0"/>
              <a:t>, </a:t>
            </a:r>
            <a:r>
              <a:rPr lang="en-US" dirty="0" smtClean="0"/>
              <a:t>Hannah </a:t>
            </a:r>
            <a:r>
              <a:rPr lang="en-US" dirty="0" err="1"/>
              <a:t>Lück</a:t>
            </a:r>
            <a:r>
              <a:rPr lang="en-US" dirty="0"/>
              <a:t>, </a:t>
            </a:r>
            <a:r>
              <a:rPr lang="en-US" dirty="0" err="1"/>
              <a:t>Evi</a:t>
            </a:r>
            <a:r>
              <a:rPr lang="en-US" dirty="0"/>
              <a:t> Mengen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339933"/>
                </a:solidFill>
                <a:latin typeface="Book Antiqua" panose="02040602050305030304" pitchFamily="18" charset="0"/>
              </a:rPr>
              <a:t>Marketing: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/>
              <a:t>Alina </a:t>
            </a:r>
            <a:r>
              <a:rPr lang="en-US" dirty="0" err="1" smtClean="0"/>
              <a:t>Jujka</a:t>
            </a:r>
            <a:r>
              <a:rPr lang="en-US" dirty="0"/>
              <a:t>, Lore </a:t>
            </a:r>
            <a:r>
              <a:rPr lang="en-US" dirty="0" err="1"/>
              <a:t>Fehlings</a:t>
            </a:r>
            <a:r>
              <a:rPr lang="en-US" dirty="0"/>
              <a:t>, Anna </a:t>
            </a:r>
            <a:r>
              <a:rPr lang="en-US" dirty="0" err="1"/>
              <a:t>Balster</a:t>
            </a:r>
            <a:r>
              <a:rPr lang="en-US" dirty="0"/>
              <a:t>, </a:t>
            </a:r>
            <a:r>
              <a:rPr lang="en-US" dirty="0" err="1"/>
              <a:t>Ravza</a:t>
            </a:r>
            <a:r>
              <a:rPr lang="en-US" dirty="0"/>
              <a:t> </a:t>
            </a:r>
            <a:r>
              <a:rPr lang="en-US" dirty="0" err="1"/>
              <a:t>Bakici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339933"/>
                </a:solidFill>
                <a:latin typeface="Book Antiqua" panose="02040602050305030304" pitchFamily="18" charset="0"/>
              </a:rPr>
              <a:t>Design:</a:t>
            </a:r>
            <a:r>
              <a:rPr lang="en-US" sz="2000" b="1" dirty="0">
                <a:solidFill>
                  <a:srgbClr val="339933"/>
                </a:solidFill>
              </a:rPr>
              <a:t> </a:t>
            </a:r>
            <a:r>
              <a:rPr lang="en-US" dirty="0"/>
              <a:t>Marvin </a:t>
            </a:r>
            <a:r>
              <a:rPr lang="en-US" dirty="0" err="1"/>
              <a:t>Jäntsch</a:t>
            </a:r>
            <a:r>
              <a:rPr lang="en-US" dirty="0"/>
              <a:t>, </a:t>
            </a:r>
            <a:r>
              <a:rPr lang="en-US" dirty="0" err="1"/>
              <a:t>Jannik</a:t>
            </a:r>
            <a:r>
              <a:rPr lang="en-US" dirty="0"/>
              <a:t> </a:t>
            </a:r>
            <a:r>
              <a:rPr lang="en-US" dirty="0" err="1"/>
              <a:t>Pütz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339933"/>
                </a:solidFill>
                <a:latin typeface="Book Antiqua" panose="02040602050305030304" pitchFamily="18" charset="0"/>
              </a:rPr>
              <a:t>Bookkeeping:</a:t>
            </a:r>
            <a:r>
              <a:rPr lang="en-US" dirty="0"/>
              <a:t> Eric Wenzel, Jana Ludwig, Jaqueline </a:t>
            </a:r>
            <a:r>
              <a:rPr lang="en-US" dirty="0" err="1"/>
              <a:t>Kiehnel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5786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 smtClean="0">
                <a:solidFill>
                  <a:srgbClr val="0000FF"/>
                </a:solidFill>
                <a:effectLst/>
              </a:rPr>
              <a:t>Development-Design</a:t>
            </a:r>
            <a:endParaRPr lang="de-DE" u="sng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dirty="0" err="1">
                <a:solidFill>
                  <a:srgbClr val="339933"/>
                </a:solidFill>
              </a:rPr>
              <a:t>Method</a:t>
            </a:r>
            <a:r>
              <a:rPr lang="de-DE" b="1" dirty="0">
                <a:solidFill>
                  <a:srgbClr val="339933"/>
                </a:solidFill>
              </a:rPr>
              <a:t> #1: 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>
                <a:solidFill>
                  <a:srgbClr val="339933"/>
                </a:solidFill>
              </a:rPr>
              <a:t>Method</a:t>
            </a:r>
            <a:r>
              <a:rPr lang="de-DE" b="1" dirty="0" smtClean="0">
                <a:solidFill>
                  <a:srgbClr val="339933"/>
                </a:solidFill>
              </a:rPr>
              <a:t> #2: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b="1" i="1" u="sng" dirty="0" err="1" smtClean="0"/>
              <a:t>We</a:t>
            </a:r>
            <a:r>
              <a:rPr lang="de-DE" b="1" i="1" u="sng" dirty="0" smtClean="0"/>
              <a:t> </a:t>
            </a:r>
            <a:r>
              <a:rPr lang="de-DE" b="1" i="1" u="sng" dirty="0" err="1" smtClean="0"/>
              <a:t>provide</a:t>
            </a:r>
            <a:r>
              <a:rPr lang="de-DE" b="1" i="1" u="sng" dirty="0" smtClean="0"/>
              <a:t>:</a:t>
            </a:r>
            <a:r>
              <a:rPr lang="de-DE" dirty="0" smtClean="0"/>
              <a:t>	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DE" dirty="0"/>
              <a:t>p</a:t>
            </a:r>
            <a:r>
              <a:rPr lang="de-DE" dirty="0" smtClean="0"/>
              <a:t>otential </a:t>
            </a:r>
            <a:r>
              <a:rPr lang="de-DE" dirty="0" err="1" smtClean="0"/>
              <a:t>colours</a:t>
            </a:r>
            <a:endParaRPr lang="de-DE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DE" dirty="0"/>
              <a:t>p</a:t>
            </a:r>
            <a:r>
              <a:rPr lang="de-DE" dirty="0" smtClean="0"/>
              <a:t>otential </a:t>
            </a:r>
            <a:r>
              <a:rPr lang="de-DE" dirty="0" err="1" smtClean="0"/>
              <a:t>motives</a:t>
            </a:r>
            <a:endParaRPr lang="de-DE" dirty="0" smtClean="0"/>
          </a:p>
          <a:p>
            <a:pPr marL="0" indent="0" algn="just">
              <a:buNone/>
            </a:pPr>
            <a:r>
              <a:rPr lang="de-DE" b="1" i="1" u="sng" dirty="0" smtClean="0"/>
              <a:t>Customers </a:t>
            </a:r>
            <a:r>
              <a:rPr lang="de-DE" b="1" i="1" u="sng" dirty="0" err="1" smtClean="0"/>
              <a:t>choose</a:t>
            </a:r>
            <a:r>
              <a:rPr lang="de-DE" b="1" i="1" u="sng" dirty="0" smtClean="0"/>
              <a:t>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DE" dirty="0" err="1"/>
              <a:t>c</a:t>
            </a:r>
            <a:r>
              <a:rPr lang="de-DE" dirty="0" err="1" smtClean="0"/>
              <a:t>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de-DE" dirty="0" err="1"/>
              <a:t>c</a:t>
            </a:r>
            <a:r>
              <a:rPr lang="de-DE" dirty="0" err="1" smtClean="0"/>
              <a:t>olour</a:t>
            </a:r>
            <a:endParaRPr lang="de-DE" dirty="0"/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de-DE" dirty="0" err="1" smtClean="0"/>
              <a:t>motive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i="1" u="sng" dirty="0" err="1"/>
              <a:t>W</a:t>
            </a:r>
            <a:r>
              <a:rPr lang="de-DE" b="1" i="1" u="sng" dirty="0" err="1" smtClean="0"/>
              <a:t>e</a:t>
            </a:r>
            <a:r>
              <a:rPr lang="de-DE" b="1" i="1" u="sng" dirty="0" smtClean="0"/>
              <a:t> </a:t>
            </a:r>
            <a:r>
              <a:rPr lang="de-DE" b="1" i="1" u="sng" dirty="0" err="1" smtClean="0"/>
              <a:t>provide</a:t>
            </a:r>
            <a:r>
              <a:rPr lang="de-DE" b="1" i="1" u="sng" dirty="0" smtClean="0"/>
              <a:t>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de-DE" dirty="0" err="1"/>
              <a:t>k</a:t>
            </a:r>
            <a:r>
              <a:rPr lang="de-DE" dirty="0" err="1" smtClean="0"/>
              <a:t>ind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top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de-DE" dirty="0" err="1"/>
              <a:t>c</a:t>
            </a:r>
            <a:r>
              <a:rPr lang="de-DE" dirty="0" err="1" smtClean="0"/>
              <a:t>olours</a:t>
            </a:r>
            <a:r>
              <a:rPr lang="de-DE" dirty="0" smtClean="0"/>
              <a:t> 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de-DE" dirty="0" smtClean="0"/>
              <a:t>265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motives</a:t>
            </a:r>
            <a:endParaRPr lang="de-DE" dirty="0" smtClean="0"/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de-DE" dirty="0" smtClean="0"/>
              <a:t>4 </a:t>
            </a:r>
            <a:r>
              <a:rPr lang="de-DE" dirty="0" err="1" smtClean="0"/>
              <a:t>to</a:t>
            </a:r>
            <a:r>
              <a:rPr lang="de-DE" dirty="0" smtClean="0"/>
              <a:t> 5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primary</a:t>
            </a:r>
            <a:r>
              <a:rPr lang="de-DE" dirty="0" smtClean="0"/>
              <a:t> </a:t>
            </a:r>
            <a:r>
              <a:rPr lang="de-DE" dirty="0" err="1" smtClean="0"/>
              <a:t>colour</a:t>
            </a:r>
            <a:endParaRPr lang="de-DE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de-DE" dirty="0" err="1"/>
              <a:t>m</a:t>
            </a:r>
            <a:r>
              <a:rPr lang="de-DE" dirty="0" err="1" smtClean="0"/>
              <a:t>otive</a:t>
            </a:r>
            <a:endParaRPr lang="de-DE" dirty="0" smtClean="0"/>
          </a:p>
          <a:p>
            <a:pPr marL="0" indent="0">
              <a:buNone/>
            </a:pPr>
            <a:r>
              <a:rPr lang="de-DE" b="1" i="1" u="sng" dirty="0" smtClean="0"/>
              <a:t>Customers: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de-DE" dirty="0" err="1"/>
              <a:t>c</a:t>
            </a:r>
            <a:r>
              <a:rPr lang="de-DE" dirty="0" err="1" smtClean="0"/>
              <a:t>hoose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combinations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890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u="sng" dirty="0" err="1">
                <a:solidFill>
                  <a:srgbClr val="0000FF"/>
                </a:solidFill>
                <a:effectLst/>
              </a:rPr>
              <a:t>Purchasing</a:t>
            </a:r>
            <a:r>
              <a:rPr lang="de-DE" b="1" u="sng" dirty="0">
                <a:solidFill>
                  <a:srgbClr val="0000FF"/>
                </a:solidFill>
                <a:effectLst/>
              </a:rPr>
              <a:t> &amp; Storage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rgbClr val="339933"/>
                </a:solidFill>
              </a:rPr>
              <a:t>number</a:t>
            </a:r>
            <a:r>
              <a:rPr lang="de-DE" sz="2400" b="1" dirty="0">
                <a:solidFill>
                  <a:srgbClr val="339933"/>
                </a:solidFill>
              </a:rPr>
              <a:t> </a:t>
            </a:r>
            <a:r>
              <a:rPr lang="de-DE" sz="2400" b="1" dirty="0" err="1">
                <a:solidFill>
                  <a:srgbClr val="339933"/>
                </a:solidFill>
              </a:rPr>
              <a:t>of</a:t>
            </a:r>
            <a:r>
              <a:rPr lang="de-DE" sz="2400" b="1" dirty="0">
                <a:solidFill>
                  <a:srgbClr val="339933"/>
                </a:solidFill>
              </a:rPr>
              <a:t> </a:t>
            </a:r>
            <a:r>
              <a:rPr lang="de-DE" sz="2400" b="1" dirty="0" err="1">
                <a:solidFill>
                  <a:srgbClr val="339933"/>
                </a:solidFill>
              </a:rPr>
              <a:t>t-shirts</a:t>
            </a:r>
            <a:endParaRPr lang="de-DE" sz="2400" b="1" dirty="0">
              <a:solidFill>
                <a:srgbClr val="339933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group</a:t>
            </a:r>
            <a:r>
              <a:rPr lang="de-DE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err="1" smtClean="0"/>
              <a:t>marketing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sale</a:t>
            </a:r>
            <a:endParaRPr lang="de-D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err="1" smtClean="0"/>
              <a:t>transport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schools</a:t>
            </a:r>
            <a:endParaRPr lang="de-D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err="1" smtClean="0"/>
              <a:t>storeroom</a:t>
            </a:r>
            <a:r>
              <a:rPr lang="de-DE" sz="28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rgbClr val="339933"/>
                </a:solidFill>
              </a:rPr>
              <a:t>inventory</a:t>
            </a:r>
            <a:r>
              <a:rPr lang="de-DE" sz="2400" b="1" dirty="0">
                <a:solidFill>
                  <a:srgbClr val="339933"/>
                </a:solidFill>
              </a:rPr>
              <a:t> </a:t>
            </a:r>
            <a:r>
              <a:rPr lang="de-DE" sz="2400" b="1" dirty="0" err="1">
                <a:solidFill>
                  <a:srgbClr val="339933"/>
                </a:solidFill>
              </a:rPr>
              <a:t>management</a:t>
            </a:r>
            <a:endParaRPr lang="de-DE" sz="2400" b="1" dirty="0">
              <a:solidFill>
                <a:srgbClr val="339933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bookkeeping</a:t>
            </a:r>
            <a:endParaRPr lang="de-DE" sz="2400" dirty="0" smtClean="0"/>
          </a:p>
          <a:p>
            <a:pPr marL="457200" indent="-457200" algn="l">
              <a:buFontTx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8470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6808"/>
            <a:ext cx="8363272" cy="1162050"/>
          </a:xfrm>
        </p:spPr>
        <p:txBody>
          <a:bodyPr>
            <a:normAutofit/>
          </a:bodyPr>
          <a:lstStyle/>
          <a:p>
            <a:pPr algn="ctr"/>
            <a:r>
              <a:rPr lang="de-DE" sz="4800" b="1" u="sng" dirty="0">
                <a:solidFill>
                  <a:srgbClr val="0000FF"/>
                </a:solidFill>
                <a:effectLst/>
              </a:rPr>
              <a:t>Marketing</a:t>
            </a:r>
          </a:p>
        </p:txBody>
      </p:sp>
      <p:sp>
        <p:nvSpPr>
          <p:cNvPr id="3" name="Untertitel 2"/>
          <p:cNvSpPr>
            <a:spLocks noGrp="1"/>
          </p:cNvSpPr>
          <p:nvPr>
            <p:ph sz="half" idx="1"/>
          </p:nvPr>
        </p:nvSpPr>
        <p:spPr>
          <a:xfrm>
            <a:off x="899592" y="1772817"/>
            <a:ext cx="7776046" cy="3672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algn="l">
              <a:buClr>
                <a:srgbClr val="00B050"/>
              </a:buClr>
              <a:buSzPct val="80000"/>
              <a:buFont typeface="+mj-lt"/>
              <a:buAutoNum type="arabicParenR"/>
            </a:pPr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lyer</a:t>
            </a:r>
            <a:endParaRPr lang="de-D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Clr>
                <a:srgbClr val="00B050"/>
              </a:buClr>
              <a:buSzPct val="80000"/>
              <a:buFont typeface="+mj-lt"/>
              <a:buAutoNum type="arabicParenR"/>
            </a:pPr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dvertisement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via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website</a:t>
            </a:r>
            <a:endParaRPr lang="de-D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Clr>
                <a:srgbClr val="00B050"/>
              </a:buClr>
              <a:buSzPct val="80000"/>
              <a:buFont typeface="+mj-lt"/>
              <a:buAutoNum type="arabicParenR"/>
            </a:pP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target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group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everyone</a:t>
            </a:r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Clr>
                <a:srgbClr val="00B050"/>
              </a:buClr>
              <a:buSzPct val="80000"/>
              <a:buFont typeface="+mj-lt"/>
              <a:buAutoNum type="arabicParenR"/>
            </a:pP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location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airtrade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shops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four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participating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countries,…</a:t>
            </a:r>
          </a:p>
          <a:p>
            <a:pPr marL="0" indent="0" algn="l">
              <a:buNone/>
            </a:pPr>
            <a:endParaRPr lang="de-D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AutoNum type="arabicParenR"/>
            </a:pPr>
            <a:endParaRPr lang="de-D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AutoNum type="arabicParenR"/>
            </a:pPr>
            <a:endParaRPr lang="de-DE" dirty="0" smtClean="0"/>
          </a:p>
          <a:p>
            <a:pPr marL="514350" indent="-514350"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1439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5297" y="64078"/>
            <a:ext cx="3960440" cy="936104"/>
          </a:xfrm>
        </p:spPr>
        <p:txBody>
          <a:bodyPr>
            <a:normAutofit fontScale="90000"/>
          </a:bodyPr>
          <a:lstStyle/>
          <a:p>
            <a:r>
              <a:rPr lang="de-DE" b="1" u="sng" dirty="0" smtClean="0">
                <a:solidFill>
                  <a:srgbClr val="0000FF"/>
                </a:solidFill>
                <a:effectLst/>
              </a:rPr>
              <a:t>Marketing-Flyer</a:t>
            </a:r>
            <a:endParaRPr lang="de-DE" b="1" u="sng" dirty="0">
              <a:solidFill>
                <a:srgbClr val="0000FF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4258" y="9807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339933"/>
                </a:solidFill>
              </a:rPr>
              <a:t>Back</a:t>
            </a:r>
            <a:endParaRPr lang="de-DE" sz="2400" b="1" dirty="0">
              <a:solidFill>
                <a:srgbClr val="33993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15317" y="980727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339933"/>
                </a:solidFill>
              </a:rPr>
              <a:t>Front</a:t>
            </a:r>
            <a:endParaRPr lang="de-DE" sz="2400" b="1" dirty="0">
              <a:solidFill>
                <a:srgbClr val="339933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86171" y="980726"/>
            <a:ext cx="120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339933"/>
                </a:solidFill>
              </a:rPr>
              <a:t>Content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37" y="1557964"/>
            <a:ext cx="2379651" cy="446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3305349" y="3922909"/>
            <a:ext cx="2087228" cy="6636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Information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</a:p>
          <a:p>
            <a:r>
              <a:rPr lang="de-DE" dirty="0" smtClean="0"/>
              <a:t>„drei Freunde“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275505" y="3046036"/>
            <a:ext cx="2161772" cy="379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275505" y="2116989"/>
            <a:ext cx="2161772" cy="379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fair </a:t>
            </a:r>
            <a:r>
              <a:rPr lang="de-DE" dirty="0" err="1" smtClean="0"/>
              <a:t>trade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573680" y="5190358"/>
            <a:ext cx="1565421" cy="379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Designs</a:t>
            </a:r>
            <a:endParaRPr lang="de-D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7964"/>
            <a:ext cx="2341853" cy="44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88" y="1557963"/>
            <a:ext cx="2335279" cy="44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 rot="19958447">
            <a:off x="5769194" y="1997563"/>
            <a:ext cx="1895067" cy="9973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„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?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!“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5705558" y="4893831"/>
            <a:ext cx="2022338" cy="510824"/>
          </a:xfrm>
          <a:prstGeom prst="rect">
            <a:avLst/>
          </a:prstGeom>
          <a:solidFill>
            <a:srgbClr val="668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Schools´ </a:t>
            </a:r>
            <a:r>
              <a:rPr lang="de-DE" dirty="0" err="1" smtClean="0"/>
              <a:t>logos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25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817746" y="1628800"/>
            <a:ext cx="3168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339933"/>
                </a:solidFill>
              </a:rPr>
              <a:t>Agreement </a:t>
            </a:r>
            <a:r>
              <a:rPr lang="de-DE" sz="2400" b="1" dirty="0" err="1">
                <a:solidFill>
                  <a:srgbClr val="339933"/>
                </a:solidFill>
              </a:rPr>
              <a:t>with</a:t>
            </a:r>
            <a:r>
              <a:rPr lang="de-DE" sz="2400" b="1" dirty="0">
                <a:solidFill>
                  <a:srgbClr val="339933"/>
                </a:solidFill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err="1"/>
              <a:t>m</a:t>
            </a:r>
            <a:r>
              <a:rPr lang="de-DE" dirty="0" err="1" smtClean="0"/>
              <a:t>arketing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a</a:t>
            </a:r>
            <a:r>
              <a:rPr lang="de-DE" dirty="0" err="1" smtClean="0"/>
              <a:t>ppereance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stall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d</a:t>
            </a:r>
            <a:r>
              <a:rPr lang="de-DE" dirty="0" smtClean="0"/>
              <a:t>esign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s</a:t>
            </a:r>
            <a:r>
              <a:rPr lang="de-DE" dirty="0" err="1" smtClean="0"/>
              <a:t>uccess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endParaRPr lang="de-DE" dirty="0" smtClean="0"/>
          </a:p>
          <a:p>
            <a:r>
              <a:rPr lang="de-DE" dirty="0" smtClean="0"/>
              <a:t>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err="1"/>
              <a:t>p</a:t>
            </a:r>
            <a:r>
              <a:rPr lang="de-DE" dirty="0" err="1" smtClean="0"/>
              <a:t>urchasing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a</a:t>
            </a:r>
            <a:r>
              <a:rPr lang="de-DE" dirty="0" err="1" smtClean="0"/>
              <a:t>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t-shirts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err="1"/>
              <a:t>s</a:t>
            </a:r>
            <a:r>
              <a:rPr lang="de-DE" dirty="0" err="1" smtClean="0"/>
              <a:t>torage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/>
              <a:t>t</a:t>
            </a:r>
            <a:r>
              <a:rPr lang="de-DE" dirty="0" smtClean="0"/>
              <a:t>ime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t-shirts</a:t>
            </a:r>
            <a:r>
              <a:rPr lang="de-DE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err="1" smtClean="0"/>
              <a:t>b</a:t>
            </a:r>
            <a:r>
              <a:rPr lang="de-DE" dirty="0" err="1" smtClean="0"/>
              <a:t>ookkeeping</a:t>
            </a:r>
            <a:r>
              <a:rPr lang="de-DE" dirty="0" smtClean="0"/>
              <a:t> 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 smtClean="0"/>
              <a:t>earnings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6903" y="188640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de-DE" u="sng" dirty="0" err="1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Sale</a:t>
            </a:r>
            <a:r>
              <a:rPr lang="de-DE" u="sng" dirty="0">
                <a:ln w="5000" cmpd="sng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&amp; Distribution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7776864" cy="4968552"/>
          </a:xfrm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rgbClr val="339933"/>
                </a:solidFill>
              </a:rPr>
              <a:t>HOW?</a:t>
            </a:r>
          </a:p>
          <a:p>
            <a:endParaRPr lang="en-US" sz="2400" b="1" noProof="1">
              <a:solidFill>
                <a:srgbClr val="339933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99592" y="1844824"/>
            <a:ext cx="2448272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11560" y="1628800"/>
            <a:ext cx="28083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>
                <a:solidFill>
                  <a:srgbClr val="339933"/>
                </a:solidFill>
              </a:rPr>
              <a:t>Where</a:t>
            </a:r>
            <a:r>
              <a:rPr lang="de-DE" sz="2400" b="1" dirty="0">
                <a:solidFill>
                  <a:srgbClr val="339933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</a:t>
            </a:r>
            <a:r>
              <a:rPr lang="de-DE" dirty="0" smtClean="0"/>
              <a:t>t </a:t>
            </a:r>
            <a:r>
              <a:rPr lang="de-DE" dirty="0" err="1" smtClean="0"/>
              <a:t>school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k</a:t>
            </a:r>
            <a:r>
              <a:rPr lang="de-DE" dirty="0" err="1" smtClean="0"/>
              <a:t>iosk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 err="1" smtClean="0"/>
              <a:t>shops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f</a:t>
            </a:r>
            <a:r>
              <a:rPr lang="de-DE" dirty="0" err="1" smtClean="0"/>
              <a:t>airtrade</a:t>
            </a:r>
            <a:r>
              <a:rPr lang="de-DE" dirty="0" smtClean="0"/>
              <a:t> </a:t>
            </a:r>
            <a:r>
              <a:rPr lang="de-DE" dirty="0" err="1" smtClean="0"/>
              <a:t>shops</a:t>
            </a:r>
            <a:endParaRPr lang="de-DE" dirty="0" smtClean="0"/>
          </a:p>
          <a:p>
            <a:endParaRPr lang="de-DE" dirty="0"/>
          </a:p>
          <a:p>
            <a:r>
              <a:rPr lang="de-DE" sz="2400" b="1" dirty="0" err="1">
                <a:solidFill>
                  <a:srgbClr val="339933"/>
                </a:solidFill>
              </a:rPr>
              <a:t>When</a:t>
            </a:r>
            <a:r>
              <a:rPr lang="de-DE" sz="2400" b="1" dirty="0">
                <a:solidFill>
                  <a:srgbClr val="339933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o</a:t>
            </a:r>
            <a:r>
              <a:rPr lang="de-DE" dirty="0" err="1" smtClean="0"/>
              <a:t>nce</a:t>
            </a:r>
            <a:r>
              <a:rPr lang="de-DE" dirty="0" smtClean="0"/>
              <a:t> a </a:t>
            </a:r>
            <a:r>
              <a:rPr lang="de-DE" dirty="0" err="1" smtClean="0"/>
              <a:t>week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</a:t>
            </a:r>
            <a:r>
              <a:rPr lang="de-DE" dirty="0" err="1" smtClean="0"/>
              <a:t>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break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</a:t>
            </a:r>
            <a:r>
              <a:rPr lang="de-DE" dirty="0" smtClean="0"/>
              <a:t>t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  <a:p>
            <a:r>
              <a:rPr lang="de-DE" sz="2400" b="1" dirty="0">
                <a:solidFill>
                  <a:srgbClr val="339933"/>
                </a:solidFill>
              </a:rPr>
              <a:t>Who?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t</a:t>
            </a:r>
            <a:r>
              <a:rPr lang="de-DE" dirty="0" err="1" smtClean="0"/>
              <a:t>eams</a:t>
            </a:r>
            <a:r>
              <a:rPr lang="de-DE" dirty="0" smtClean="0"/>
              <a:t> (2Pers.) 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/>
              <a:t>s</a:t>
            </a:r>
            <a:r>
              <a:rPr lang="de-DE" dirty="0" err="1" smtClean="0"/>
              <a:t>tudents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Erasmus </a:t>
            </a:r>
            <a:r>
              <a:rPr lang="de-DE" dirty="0" err="1" smtClean="0"/>
              <a:t>project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</a:t>
            </a:r>
            <a:r>
              <a:rPr lang="de-DE" dirty="0" err="1" smtClean="0"/>
              <a:t>chedule</a:t>
            </a:r>
            <a:endParaRPr lang="de-DE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ale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08"/>
          <a:stretch/>
        </p:blipFill>
        <p:spPr bwMode="auto">
          <a:xfrm>
            <a:off x="5796136" y="3413527"/>
            <a:ext cx="252039" cy="2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34"/>
          <a:stretch/>
        </p:blipFill>
        <p:spPr bwMode="auto">
          <a:xfrm flipV="1">
            <a:off x="7164288" y="3443930"/>
            <a:ext cx="230849" cy="21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hannah.lueck\AppData\Local\Microsoft\Windows\Temporary Internet Files\Content.IE5\BY9PIM4I\53270a5da6d16_c36f6daf981001c9a6ba6b3bbb6f83319cfea04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922" y="5477168"/>
            <a:ext cx="1293578" cy="100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581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597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4400" b="1" u="sng" dirty="0">
                <a:solidFill>
                  <a:srgbClr val="0000FF"/>
                </a:solidFill>
                <a:effectLst/>
              </a:rPr>
              <a:t>Book</a:t>
            </a:r>
            <a:r>
              <a:rPr lang="en-US" sz="4400" b="1" u="sng" dirty="0">
                <a:solidFill>
                  <a:srgbClr val="0000FF"/>
                </a:solidFill>
                <a:effectLst/>
              </a:rPr>
              <a:t>keeping</a:t>
            </a:r>
            <a:r>
              <a:rPr lang="de-DE" sz="4400" b="1" u="sng" dirty="0">
                <a:solidFill>
                  <a:srgbClr val="0000FF"/>
                </a:solidFill>
                <a:effectLst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6939" y="1052736"/>
            <a:ext cx="828092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9933"/>
                </a:solidFill>
              </a:rPr>
              <a:t>Our tasks: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pen a bank account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</a:t>
            </a:r>
            <a:r>
              <a:rPr lang="en-US" sz="2000" dirty="0" smtClean="0"/>
              <a:t>eep track of bank 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rrange a cash bank for keeping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ank statements in folders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egular finance reports to the management</a:t>
            </a:r>
          </a:p>
          <a:p>
            <a:endParaRPr lang="en-US" sz="2000" dirty="0" smtClean="0"/>
          </a:p>
          <a:p>
            <a:r>
              <a:rPr lang="en-US" sz="2400" b="1" dirty="0">
                <a:solidFill>
                  <a:srgbClr val="339933"/>
                </a:solidFill>
              </a:rPr>
              <a:t>Our </a:t>
            </a:r>
            <a:r>
              <a:rPr lang="en-US" sz="2400" b="1" dirty="0" err="1">
                <a:solidFill>
                  <a:srgbClr val="339933"/>
                </a:solidFill>
              </a:rPr>
              <a:t>expections</a:t>
            </a:r>
            <a:r>
              <a:rPr lang="en-US" sz="2400" b="1" dirty="0">
                <a:solidFill>
                  <a:srgbClr val="339933"/>
                </a:solidFill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ills have to be brought in to be accounted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lose communication before spending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o extra </a:t>
            </a:r>
            <a:r>
              <a:rPr lang="en-US" sz="2000" dirty="0"/>
              <a:t>c</a:t>
            </a:r>
            <a:r>
              <a:rPr lang="en-US" sz="2000" dirty="0" smtClean="0"/>
              <a:t>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ompare different offers from different companies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b="1" dirty="0" smtClean="0">
                <a:solidFill>
                  <a:srgbClr val="339933"/>
                </a:solidFill>
              </a:rPr>
              <a:t>Things </a:t>
            </a:r>
            <a:r>
              <a:rPr lang="en-US" sz="2400" b="1" dirty="0">
                <a:solidFill>
                  <a:srgbClr val="339933"/>
                </a:solidFill>
              </a:rPr>
              <a:t>we need: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ortfolios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torage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cash register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</a:t>
            </a:r>
            <a:r>
              <a:rPr lang="en-US" sz="2000" dirty="0" smtClean="0"/>
              <a:t>aptop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3883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512168"/>
          </a:xfrm>
        </p:spPr>
        <p:txBody>
          <a:bodyPr>
            <a:normAutofit/>
          </a:bodyPr>
          <a:lstStyle/>
          <a:p>
            <a:r>
              <a:rPr lang="de-DE" sz="6600" b="1" u="sng" cap="all" dirty="0" err="1">
                <a:ln w="6350">
                  <a:noFill/>
                </a:ln>
                <a:solidFill>
                  <a:srgbClr val="0000FF"/>
                </a:solidFill>
                <a:effectLst/>
                <a:latin typeface="Book Antiqua" panose="02040602050305030304" pitchFamily="18" charset="0"/>
              </a:rPr>
              <a:t>Staff</a:t>
            </a:r>
            <a:r>
              <a:rPr lang="de-DE" sz="6600" dirty="0" smtClean="0">
                <a:effectLst/>
              </a:rPr>
              <a:t> </a:t>
            </a:r>
            <a:endParaRPr lang="de-DE" sz="6600" dirty="0">
              <a:effectLst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8712" cy="2160240"/>
          </a:xfrm>
        </p:spPr>
        <p:txBody>
          <a:bodyPr>
            <a:normAutofit fontScale="92500" lnSpcReduction="20000"/>
          </a:bodyPr>
          <a:lstStyle/>
          <a:p>
            <a:r>
              <a:rPr lang="de-DE" sz="5800" b="1" dirty="0" err="1">
                <a:solidFill>
                  <a:srgbClr val="339933"/>
                </a:solidFill>
                <a:latin typeface="Book Antiqua" panose="02040602050305030304" pitchFamily="18" charset="0"/>
              </a:rPr>
              <a:t>To</a:t>
            </a:r>
            <a:r>
              <a:rPr lang="de-DE" sz="5800" b="1" dirty="0">
                <a:solidFill>
                  <a:srgbClr val="339933"/>
                </a:solidFill>
                <a:latin typeface="Book Antiqua" panose="02040602050305030304" pitchFamily="18" charset="0"/>
              </a:rPr>
              <a:t> do:</a:t>
            </a:r>
          </a:p>
          <a:p>
            <a:r>
              <a:rPr lang="de-DE" sz="3300" dirty="0" err="1" smtClean="0"/>
              <a:t>training</a:t>
            </a:r>
            <a:r>
              <a:rPr lang="de-DE" sz="3300" dirty="0" smtClean="0"/>
              <a:t>, </a:t>
            </a:r>
            <a:r>
              <a:rPr lang="de-DE" sz="3300" dirty="0" err="1" smtClean="0"/>
              <a:t>meetings</a:t>
            </a:r>
            <a:r>
              <a:rPr lang="de-DE" sz="3300" dirty="0" smtClean="0"/>
              <a:t>, </a:t>
            </a:r>
            <a:r>
              <a:rPr lang="de-DE" sz="3300" dirty="0" err="1" smtClean="0"/>
              <a:t>schedules</a:t>
            </a:r>
            <a:r>
              <a:rPr lang="de-DE" sz="3300" dirty="0" smtClean="0"/>
              <a:t>, </a:t>
            </a:r>
            <a:r>
              <a:rPr lang="de-DE" sz="3300" dirty="0" err="1" smtClean="0"/>
              <a:t>good</a:t>
            </a:r>
            <a:r>
              <a:rPr lang="de-DE" sz="3300" dirty="0"/>
              <a:t> </a:t>
            </a:r>
            <a:r>
              <a:rPr lang="de-DE" sz="3300" dirty="0" err="1" smtClean="0"/>
              <a:t>working</a:t>
            </a:r>
            <a:r>
              <a:rPr lang="de-DE" sz="3300" dirty="0" smtClean="0"/>
              <a:t>  </a:t>
            </a:r>
            <a:r>
              <a:rPr lang="de-DE" sz="3300" dirty="0" err="1" smtClean="0"/>
              <a:t>atmosphere</a:t>
            </a:r>
            <a:r>
              <a:rPr lang="de-DE" sz="3300" dirty="0"/>
              <a:t>,</a:t>
            </a:r>
            <a:endParaRPr lang="de-DE" sz="3300" dirty="0" smtClean="0"/>
          </a:p>
          <a:p>
            <a:r>
              <a:rPr lang="de-DE" sz="3300" dirty="0" err="1"/>
              <a:t>g</a:t>
            </a:r>
            <a:r>
              <a:rPr lang="de-DE" sz="3300" dirty="0" err="1" smtClean="0"/>
              <a:t>ood</a:t>
            </a:r>
            <a:r>
              <a:rPr lang="de-DE" sz="3300" dirty="0" smtClean="0"/>
              <a:t> </a:t>
            </a:r>
            <a:r>
              <a:rPr lang="de-DE" sz="3300" dirty="0" err="1" smtClean="0"/>
              <a:t>working</a:t>
            </a:r>
            <a:r>
              <a:rPr lang="de-DE" sz="3300" dirty="0" smtClean="0"/>
              <a:t> </a:t>
            </a:r>
            <a:r>
              <a:rPr lang="de-DE" sz="3300" dirty="0" err="1" smtClean="0"/>
              <a:t>conditions</a:t>
            </a:r>
            <a:r>
              <a:rPr lang="de-DE" sz="3300" dirty="0" smtClean="0"/>
              <a:t> </a:t>
            </a:r>
            <a:endParaRPr lang="de-DE" sz="3300" dirty="0"/>
          </a:p>
        </p:txBody>
      </p:sp>
    </p:spTree>
    <p:extLst>
      <p:ext uri="{BB962C8B-B14F-4D97-AF65-F5344CB8AC3E}">
        <p14:creationId xmlns:p14="http://schemas.microsoft.com/office/powerpoint/2010/main" val="2225534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339</Words>
  <Application>Microsoft Office PowerPoint</Application>
  <PresentationFormat>Bildschirmpräsentation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Ananke</vt:lpstr>
      <vt:lpstr>Our company structure</vt:lpstr>
      <vt:lpstr>MAnagement</vt:lpstr>
      <vt:lpstr>Development-Design</vt:lpstr>
      <vt:lpstr>Purchasing &amp; Storage</vt:lpstr>
      <vt:lpstr>Marketing</vt:lpstr>
      <vt:lpstr>Marketing-Flyer</vt:lpstr>
      <vt:lpstr>Sale &amp; Distribution</vt:lpstr>
      <vt:lpstr>Bookkeeping </vt:lpstr>
      <vt:lpstr>Staff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Development-Design</dc:title>
  <dc:creator>Programmadministrator</dc:creator>
  <cp:lastModifiedBy>Programmadministrator</cp:lastModifiedBy>
  <cp:revision>22</cp:revision>
  <dcterms:created xsi:type="dcterms:W3CDTF">2015-09-17T11:20:57Z</dcterms:created>
  <dcterms:modified xsi:type="dcterms:W3CDTF">2015-10-23T12:17:41Z</dcterms:modified>
</cp:coreProperties>
</file>