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A3D984D9-1AFC-4815-9F27-2765008B6840}" type="datetimeFigureOut">
              <a:rPr lang="sk-SK" smtClean="0"/>
              <a:pPr/>
              <a:t>13. 1. 2015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1B98266-8BAD-42A3-8E30-D48522233B8B}"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984D9-1AFC-4815-9F27-2765008B6840}" type="datetimeFigureOut">
              <a:rPr lang="sk-SK" smtClean="0"/>
              <a:pPr/>
              <a:t>13. 1. 2015</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98266-8BAD-42A3-8E30-D48522233B8B}"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0"/>
            <a:ext cx="7772400" cy="1470025"/>
          </a:xfrm>
        </p:spPr>
        <p:txBody>
          <a:bodyPr/>
          <a:lstStyle/>
          <a:p>
            <a:r>
              <a:rPr lang="sk-SK" dirty="0" smtClean="0">
                <a:solidFill>
                  <a:srgbClr val="FF0000"/>
                </a:solidFill>
              </a:rPr>
              <a:t>Vlk dravý</a:t>
            </a:r>
            <a:endParaRPr lang="sk-SK" dirty="0">
              <a:solidFill>
                <a:srgbClr val="FF0000"/>
              </a:solidFill>
            </a:endParaRPr>
          </a:p>
        </p:txBody>
      </p:sp>
      <p:sp>
        <p:nvSpPr>
          <p:cNvPr id="3" name="Podnadpis 2"/>
          <p:cNvSpPr>
            <a:spLocks noGrp="1"/>
          </p:cNvSpPr>
          <p:nvPr>
            <p:ph type="subTitle" idx="1"/>
          </p:nvPr>
        </p:nvSpPr>
        <p:spPr>
          <a:xfrm>
            <a:off x="755576" y="3429000"/>
            <a:ext cx="2808312" cy="1080120"/>
          </a:xfrm>
        </p:spPr>
        <p:txBody>
          <a:bodyPr>
            <a:normAutofit fontScale="85000" lnSpcReduction="20000"/>
          </a:bodyPr>
          <a:lstStyle/>
          <a:p>
            <a:r>
              <a:rPr lang="sk-SK" dirty="0">
                <a:solidFill>
                  <a:srgbClr val="00B050"/>
                </a:solidFill>
              </a:rPr>
              <a:t>(iné názvy: </a:t>
            </a:r>
            <a:r>
              <a:rPr lang="sk-SK" b="1" dirty="0">
                <a:solidFill>
                  <a:srgbClr val="00B050"/>
                </a:solidFill>
              </a:rPr>
              <a:t>vlk obyčajný, vlk sivý</a:t>
            </a:r>
            <a:r>
              <a:rPr lang="sk-SK" dirty="0">
                <a:solidFill>
                  <a:srgbClr val="00B050"/>
                </a:solidFill>
              </a:rPr>
              <a:t> alebo len </a:t>
            </a:r>
            <a:r>
              <a:rPr lang="sk-SK" b="1" dirty="0">
                <a:solidFill>
                  <a:srgbClr val="00B050"/>
                </a:solidFill>
              </a:rPr>
              <a:t>vlk)</a:t>
            </a:r>
            <a:endParaRPr lang="sk-SK" dirty="0">
              <a:solidFill>
                <a:srgbClr val="00B050"/>
              </a:solidFill>
            </a:endParaRPr>
          </a:p>
          <a:p>
            <a:endParaRPr lang="sk-SK" dirty="0"/>
          </a:p>
        </p:txBody>
      </p:sp>
      <p:pic>
        <p:nvPicPr>
          <p:cNvPr id="4" name="Obrázok 3" descr="Canis lupus laying.jpg"/>
          <p:cNvPicPr/>
          <p:nvPr/>
        </p:nvPicPr>
        <p:blipFill>
          <a:blip r:embed="rId2" cstate="print"/>
          <a:srcRect/>
          <a:stretch>
            <a:fillRect/>
          </a:stretch>
        </p:blipFill>
        <p:spPr bwMode="auto">
          <a:xfrm>
            <a:off x="0" y="2564904"/>
            <a:ext cx="3779912" cy="4293096"/>
          </a:xfrm>
          <a:prstGeom prst="rect">
            <a:avLst/>
          </a:prstGeom>
          <a:noFill/>
          <a:ln w="9525">
            <a:noFill/>
            <a:miter lim="800000"/>
            <a:headEnd/>
            <a:tailEnd/>
          </a:ln>
        </p:spPr>
      </p:pic>
      <p:sp>
        <p:nvSpPr>
          <p:cNvPr id="5" name="BlokTextu 4"/>
          <p:cNvSpPr txBox="1"/>
          <p:nvPr/>
        </p:nvSpPr>
        <p:spPr>
          <a:xfrm>
            <a:off x="0" y="0"/>
            <a:ext cx="2664296" cy="1754326"/>
          </a:xfrm>
          <a:prstGeom prst="rect">
            <a:avLst/>
          </a:prstGeom>
          <a:noFill/>
        </p:spPr>
        <p:txBody>
          <a:bodyPr wrap="square" rtlCol="0">
            <a:spAutoFit/>
          </a:bodyPr>
          <a:lstStyle/>
          <a:p>
            <a:r>
              <a:rPr lang="sk-SK" dirty="0">
                <a:solidFill>
                  <a:srgbClr val="FF0000"/>
                </a:solidFill>
                <a:effectLst>
                  <a:reflection blurRad="6350" stA="55000" endA="300" endPos="45500" dir="5400000" sy="-100000" algn="bl" rotWithShape="0"/>
                </a:effectLst>
              </a:rPr>
              <a:t>V porovnaní so psom rovnakej veľkosti má vlk užšiu hruď, nohy sú v pomere k telu dlhšie a stopy ľavých a pravých nôh sú bližšie k sebe.</a:t>
            </a:r>
          </a:p>
        </p:txBody>
      </p:sp>
      <p:sp>
        <p:nvSpPr>
          <p:cNvPr id="6" name="BlokTextu 5"/>
          <p:cNvSpPr txBox="1"/>
          <p:nvPr/>
        </p:nvSpPr>
        <p:spPr>
          <a:xfrm rot="1900589">
            <a:off x="2334872" y="2770137"/>
            <a:ext cx="1396435" cy="1200329"/>
          </a:xfrm>
          <a:prstGeom prst="rect">
            <a:avLst/>
          </a:prstGeom>
          <a:noFill/>
        </p:spPr>
        <p:txBody>
          <a:bodyPr wrap="square" rtlCol="0">
            <a:spAutoFit/>
          </a:bodyPr>
          <a:lstStyle/>
          <a:p>
            <a:r>
              <a:rPr lang="sk-SK" dirty="0" smtClean="0"/>
              <a:t>                         V </a:t>
            </a:r>
            <a:r>
              <a:rPr lang="sk-SK" dirty="0" smtClean="0">
                <a:solidFill>
                  <a:srgbClr val="FF0000"/>
                </a:solidFill>
              </a:rPr>
              <a:t>Latinčine</a:t>
            </a:r>
          </a:p>
          <a:p>
            <a:r>
              <a:rPr lang="sk-SK" dirty="0">
                <a:solidFill>
                  <a:schemeClr val="tx2"/>
                </a:solidFill>
              </a:rPr>
              <a:t> </a:t>
            </a:r>
            <a:r>
              <a:rPr lang="sk-SK" dirty="0" smtClean="0">
                <a:solidFill>
                  <a:schemeClr val="tx2"/>
                </a:solidFill>
              </a:rPr>
              <a:t>                        Canis Lupus</a:t>
            </a:r>
            <a:endParaRPr lang="sk-SK" dirty="0">
              <a:solidFill>
                <a:schemeClr val="tx2"/>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withEffect">
                                  <p:stCondLst>
                                    <p:cond delay="0"/>
                                  </p:stCondLst>
                                  <p:childTnLst>
                                    <p:animMotion origin="layout" path="M 0 0  L 0.25 0.33333  E" pathEditMode="relative" ptsTypes="">
                                      <p:cBhvr>
                                        <p:cTn id="6" dur="2000" fill="hold"/>
                                        <p:tgtEl>
                                          <p:spTgt spid="6"/>
                                        </p:tgtEl>
                                        <p:attrNameLst>
                                          <p:attrName>ppt_x</p:attrName>
                                          <p:attrName>ppt_y</p:attrName>
                                        </p:attrNameLst>
                                      </p:cBhvr>
                                    </p:animMotion>
                                  </p:childTnLst>
                                </p:cTn>
                              </p:par>
                              <p:par>
                                <p:cTn id="7" presetID="56" presetClass="path" presetSubtype="0" accel="50000" decel="50000" fill="hold" grpId="0" nodeType="withEffect">
                                  <p:stCondLst>
                                    <p:cond delay="0"/>
                                  </p:stCondLst>
                                  <p:childTnLst>
                                    <p:animMotion origin="layout" path="M 0.01545 -0.01828 L 0.26545 -0.35162 " pathEditMode="relative" rAng="0" ptsTypes="AA">
                                      <p:cBhvr>
                                        <p:cTn id="8" dur="2000" fill="hold"/>
                                        <p:tgtEl>
                                          <p:spTgt spid="3">
                                            <p:txEl>
                                              <p:pRg st="0" end="0"/>
                                            </p:txEl>
                                          </p:spTgt>
                                        </p:tgtEl>
                                        <p:attrNameLst>
                                          <p:attrName>ppt_x</p:attrName>
                                          <p:attrName>ppt_y</p:attrName>
                                        </p:attrNameLst>
                                      </p:cBhvr>
                                      <p:rCtr x="125"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endParaRPr lang="sk-SK" dirty="0"/>
          </a:p>
        </p:txBody>
      </p:sp>
      <p:sp>
        <p:nvSpPr>
          <p:cNvPr id="4" name="Zástupný symbol textu 3"/>
          <p:cNvSpPr>
            <a:spLocks noGrp="1"/>
          </p:cNvSpPr>
          <p:nvPr>
            <p:ph type="body" sz="half" idx="2"/>
          </p:nvPr>
        </p:nvSpPr>
        <p:spPr/>
        <p:txBody>
          <a:bodyPr/>
          <a:lstStyle/>
          <a:p>
            <a:r>
              <a:rPr lang="sk-SK" dirty="0">
                <a:solidFill>
                  <a:srgbClr val="FF0000"/>
                </a:solidFill>
              </a:rPr>
              <a:t> V dnešnej dobe žijú vlky v rozsiahlych častiach </a:t>
            </a:r>
            <a:r>
              <a:rPr lang="sk-SK" dirty="0">
                <a:solidFill>
                  <a:srgbClr val="0070C0"/>
                </a:solidFill>
              </a:rPr>
              <a:t>Ruska</a:t>
            </a:r>
            <a:r>
              <a:rPr lang="sk-SK" dirty="0">
                <a:solidFill>
                  <a:srgbClr val="FF0000"/>
                </a:solidFill>
              </a:rPr>
              <a:t>, Európy a </a:t>
            </a:r>
            <a:r>
              <a:rPr lang="sk-SK" dirty="0" smtClean="0">
                <a:solidFill>
                  <a:srgbClr val="FF0000"/>
                </a:solidFill>
              </a:rPr>
              <a:t>Kanady.</a:t>
            </a:r>
          </a:p>
          <a:p>
            <a:r>
              <a:rPr lang="sk-SK" dirty="0">
                <a:solidFill>
                  <a:srgbClr val="00B050"/>
                </a:solidFill>
              </a:rPr>
              <a:t>Farba vlka sa líši: môže byť sivá, biela, čierna, červená, hnedá atď. Jednotlivé farby sa medzi jedincami miešajú, vo svorke nie sú všetky vlky rovnako sfarbené. Väčšina vlkov takisto nie je jednofarebná. Sfarbenie tiež súvisí s prostredím, kde žijú </a:t>
            </a:r>
            <a:r>
              <a:rPr lang="sk-SK" i="1" dirty="0">
                <a:solidFill>
                  <a:srgbClr val="00B050"/>
                </a:solidFill>
              </a:rPr>
              <a:t>Vlk etiópsky-oranžový</a:t>
            </a:r>
            <a:r>
              <a:rPr lang="sk-SK" dirty="0">
                <a:solidFill>
                  <a:srgbClr val="00B050"/>
                </a:solidFill>
              </a:rPr>
              <a:t>, </a:t>
            </a:r>
            <a:r>
              <a:rPr lang="sk-SK" i="1" dirty="0">
                <a:solidFill>
                  <a:srgbClr val="00B050"/>
                </a:solidFill>
              </a:rPr>
              <a:t>Vlk arktický-biely</a:t>
            </a:r>
            <a:r>
              <a:rPr lang="sk-SK" dirty="0">
                <a:solidFill>
                  <a:srgbClr val="00B050"/>
                </a:solidFill>
              </a:rPr>
              <a:t>. Pri narodení majú mláďatá spravidla tmavšiu srsť a modré oči, ktoré sa približne po 10 týždňoch zmenia na </a:t>
            </a:r>
            <a:r>
              <a:rPr lang="sk-SK" dirty="0" smtClean="0">
                <a:solidFill>
                  <a:srgbClr val="00B050"/>
                </a:solidFill>
              </a:rPr>
              <a:t>zlatožlté.</a:t>
            </a:r>
            <a:endParaRPr lang="sk-SK" dirty="0">
              <a:solidFill>
                <a:srgbClr val="00B050"/>
              </a:solidFill>
            </a:endParaRPr>
          </a:p>
        </p:txBody>
      </p:sp>
      <p:pic>
        <p:nvPicPr>
          <p:cNvPr id="1026" name="Picture 2" descr="http://img2.flog.pravda.sk/2009/02/22/b2T_180289_m.jpg"/>
          <p:cNvPicPr>
            <a:picLocks noChangeAspect="1" noChangeArrowheads="1"/>
          </p:cNvPicPr>
          <p:nvPr/>
        </p:nvPicPr>
        <p:blipFill>
          <a:blip r:embed="rId2" cstate="print"/>
          <a:srcRect/>
          <a:stretch>
            <a:fillRect/>
          </a:stretch>
        </p:blipFill>
        <p:spPr bwMode="auto">
          <a:xfrm>
            <a:off x="3851920" y="260648"/>
            <a:ext cx="4248472" cy="5868055"/>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rot="804368">
            <a:off x="43990" y="5495947"/>
            <a:ext cx="3008313" cy="733029"/>
          </a:xfrm>
        </p:spPr>
        <p:txBody>
          <a:bodyPr/>
          <a:lstStyle/>
          <a:p>
            <a:endParaRPr lang="sk-SK" dirty="0"/>
          </a:p>
        </p:txBody>
      </p:sp>
      <p:sp>
        <p:nvSpPr>
          <p:cNvPr id="3" name="Zástupný symbol obsahu 2"/>
          <p:cNvSpPr>
            <a:spLocks noGrp="1"/>
          </p:cNvSpPr>
          <p:nvPr>
            <p:ph idx="1"/>
          </p:nvPr>
        </p:nvSpPr>
        <p:spPr/>
        <p:txBody>
          <a:bodyPr/>
          <a:lstStyle/>
          <a:p>
            <a:endParaRPr lang="sk-SK"/>
          </a:p>
        </p:txBody>
      </p:sp>
      <p:sp>
        <p:nvSpPr>
          <p:cNvPr id="4" name="Zástupný symbol textu 3"/>
          <p:cNvSpPr>
            <a:spLocks noGrp="1"/>
          </p:cNvSpPr>
          <p:nvPr>
            <p:ph type="body" sz="half" idx="2"/>
          </p:nvPr>
        </p:nvSpPr>
        <p:spPr>
          <a:xfrm>
            <a:off x="3563888" y="620688"/>
            <a:ext cx="2304255" cy="5976664"/>
          </a:xfrm>
        </p:spPr>
        <p:txBody>
          <a:bodyPr/>
          <a:lstStyle/>
          <a:p>
            <a:r>
              <a:rPr lang="sk-SK" dirty="0" smtClean="0">
                <a:solidFill>
                  <a:srgbClr val="00B050"/>
                </a:solidFill>
              </a:rPr>
              <a:t>Dávne povesti o tom, ako vlčie svorky napádali a vyzabíjali celé dediny, alebo rozprávky ako </a:t>
            </a:r>
            <a:r>
              <a:rPr lang="sk-SK" i="1" dirty="0" smtClean="0">
                <a:solidFill>
                  <a:srgbClr val="00B050"/>
                </a:solidFill>
              </a:rPr>
              <a:t>Červená čiapočka</a:t>
            </a:r>
            <a:r>
              <a:rPr lang="sk-SK" dirty="0" smtClean="0">
                <a:solidFill>
                  <a:srgbClr val="00B050"/>
                </a:solidFill>
              </a:rPr>
              <a:t> alebo </a:t>
            </a:r>
            <a:r>
              <a:rPr lang="sk-SK" i="1" dirty="0" smtClean="0">
                <a:solidFill>
                  <a:srgbClr val="00B050"/>
                </a:solidFill>
              </a:rPr>
              <a:t>Zlý vlk a tri prasiatka</a:t>
            </a:r>
            <a:r>
              <a:rPr lang="sk-SK" dirty="0" smtClean="0">
                <a:solidFill>
                  <a:srgbClr val="00B050"/>
                </a:solidFill>
              </a:rPr>
              <a:t> vštepujú každému dieťaťu pocit, že vlk je krvilačný a voči človeku agresívny.</a:t>
            </a:r>
          </a:p>
          <a:p>
            <a:r>
              <a:rPr lang="sk-SK" dirty="0" smtClean="0">
                <a:solidFill>
                  <a:srgbClr val="00B050"/>
                </a:solidFill>
              </a:rPr>
              <a:t>Vlk je v skutočnosti veľmi plachý a človeka sa bojí. V súčasnosti je trendom propagácia jeho významu v prírodnom potravinovom reťazci. Na Slovensku s prítomnosťou vlka v naších lesoch súhlasí 57,6 % obyvaťeľstva</a:t>
            </a:r>
          </a:p>
          <a:p>
            <a:endParaRPr lang="sk-SK" dirty="0"/>
          </a:p>
        </p:txBody>
      </p:sp>
      <p:pic>
        <p:nvPicPr>
          <p:cNvPr id="15362" name="Picture 2" descr="http://www.tobrok.sk/vlci,krizenci,plemena/wolf-photo.jpg"/>
          <p:cNvPicPr>
            <a:picLocks noChangeAspect="1" noChangeArrowheads="1"/>
          </p:cNvPicPr>
          <p:nvPr/>
        </p:nvPicPr>
        <p:blipFill>
          <a:blip r:embed="rId2" cstate="print"/>
          <a:srcRect/>
          <a:stretch>
            <a:fillRect/>
          </a:stretch>
        </p:blipFill>
        <p:spPr bwMode="auto">
          <a:xfrm>
            <a:off x="3635896" y="620688"/>
            <a:ext cx="4968552" cy="4219948"/>
          </a:xfrm>
          <a:prstGeom prst="rect">
            <a:avLst/>
          </a:prstGeom>
          <a:noFill/>
        </p:spPr>
      </p:pic>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withEffect">
                                  <p:stCondLst>
                                    <p:cond delay="0"/>
                                  </p:stCondLst>
                                  <p:childTnLst>
                                    <p:animMotion origin="layout" path="M 0 0  L -0.25 0  E" pathEditMode="relative" ptsTypes="">
                                      <p:cBhvr>
                                        <p:cTn id="6" dur="2000" fill="hold"/>
                                        <p:tgtEl>
                                          <p:spTgt spid="4">
                                            <p:txEl>
                                              <p:pRg st="0" end="0"/>
                                            </p:txEl>
                                          </p:spTgt>
                                        </p:tgtEl>
                                        <p:attrNameLst>
                                          <p:attrName>ppt_x</p:attrName>
                                          <p:attrName>ppt_y</p:attrName>
                                        </p:attrNameLst>
                                      </p:cBhvr>
                                    </p:animMotion>
                                  </p:childTnLst>
                                </p:cTn>
                              </p:par>
                              <p:par>
                                <p:cTn id="7" presetID="35" presetClass="path" presetSubtype="0" accel="50000" decel="50000" fill="hold" grpId="0" nodeType="withEffect">
                                  <p:stCondLst>
                                    <p:cond delay="0"/>
                                  </p:stCondLst>
                                  <p:childTnLst>
                                    <p:animMotion origin="layout" path="M 0 0  L -0.25 0  E" pathEditMode="relative" ptsTypes="">
                                      <p:cBhvr>
                                        <p:cTn id="8" dur="2000" fill="hold"/>
                                        <p:tgtEl>
                                          <p:spTgt spid="4">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solidFill>
                  <a:schemeClr val="accent2"/>
                </a:solidFill>
              </a:rPr>
              <a:t>Vypracoval</a:t>
            </a:r>
            <a:r>
              <a:rPr lang="sk-SK" dirty="0" smtClean="0">
                <a:solidFill>
                  <a:srgbClr val="FFFF00"/>
                </a:solidFill>
              </a:rPr>
              <a:t>:</a:t>
            </a:r>
            <a:r>
              <a:rPr lang="sk-SK" dirty="0" smtClean="0"/>
              <a:t/>
            </a:r>
            <a:br>
              <a:rPr lang="sk-SK" dirty="0" smtClean="0"/>
            </a:br>
            <a:r>
              <a:rPr lang="sk-SK" dirty="0" smtClean="0">
                <a:solidFill>
                  <a:srgbClr val="0070C0"/>
                </a:solidFill>
              </a:rPr>
              <a:t>Ivan</a:t>
            </a:r>
            <a:r>
              <a:rPr lang="sk-SK" dirty="0" smtClean="0"/>
              <a:t> </a:t>
            </a:r>
            <a:r>
              <a:rPr lang="sk-SK" dirty="0" smtClean="0">
                <a:solidFill>
                  <a:srgbClr val="00B050"/>
                </a:solidFill>
              </a:rPr>
              <a:t>Ilenčík</a:t>
            </a:r>
            <a:endParaRPr lang="sk-SK" dirty="0">
              <a:solidFill>
                <a:srgbClr val="00B050"/>
              </a:solidFill>
            </a:endParaRPr>
          </a:p>
        </p:txBody>
      </p:sp>
      <p:sp>
        <p:nvSpPr>
          <p:cNvPr id="3" name="BlokTextu 2"/>
          <p:cNvSpPr txBox="1"/>
          <p:nvPr/>
        </p:nvSpPr>
        <p:spPr>
          <a:xfrm rot="1456690">
            <a:off x="3636754" y="4065663"/>
            <a:ext cx="2304256" cy="1200329"/>
          </a:xfrm>
          <a:prstGeom prst="rect">
            <a:avLst/>
          </a:prstGeom>
          <a:noFill/>
        </p:spPr>
        <p:txBody>
          <a:bodyPr wrap="square" rtlCol="0">
            <a:spAutoFit/>
          </a:bodyPr>
          <a:lstStyle/>
          <a:p>
            <a:r>
              <a:rPr lang="sk-SK" dirty="0" smtClean="0">
                <a:solidFill>
                  <a:srgbClr val="002060"/>
                </a:solidFill>
              </a:rPr>
              <a:t>Môžete</a:t>
            </a:r>
            <a:r>
              <a:rPr lang="sk-SK" dirty="0" smtClean="0"/>
              <a:t> </a:t>
            </a:r>
            <a:r>
              <a:rPr lang="sk-SK" dirty="0" smtClean="0">
                <a:solidFill>
                  <a:schemeClr val="accent6">
                    <a:lumMod val="75000"/>
                  </a:schemeClr>
                </a:solidFill>
              </a:rPr>
              <a:t>si pozrieť </a:t>
            </a:r>
            <a:r>
              <a:rPr lang="sk-SK" dirty="0" smtClean="0"/>
              <a:t> </a:t>
            </a:r>
            <a:r>
              <a:rPr lang="sk-SK" dirty="0" smtClean="0">
                <a:solidFill>
                  <a:srgbClr val="00B050"/>
                </a:solidFill>
              </a:rPr>
              <a:t>aj:</a:t>
            </a:r>
          </a:p>
          <a:p>
            <a:r>
              <a:rPr lang="sk-SK"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63500">
                    <a:schemeClr val="accent3">
                      <a:satMod val="175000"/>
                      <a:alpha val="40000"/>
                    </a:schemeClr>
                  </a:glow>
                </a:effectLst>
              </a:rPr>
              <a:t>https://www.youtube.com/watch?v=tsqIgnJ41X4</a:t>
            </a:r>
            <a:endParaRPr lang="sk-SK"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63500">
                  <a:schemeClr val="accent3">
                    <a:satMod val="175000"/>
                    <a:alpha val="40000"/>
                  </a:schemeClr>
                </a:glow>
              </a:effectLst>
            </a:endParaRPr>
          </a:p>
        </p:txBody>
      </p:sp>
      <p:pic>
        <p:nvPicPr>
          <p:cNvPr id="16386" name="Picture 2" descr="http://jan.kan.szm.com/vlk.jpg"/>
          <p:cNvPicPr>
            <a:picLocks noChangeAspect="1" noChangeArrowheads="1"/>
          </p:cNvPicPr>
          <p:nvPr/>
        </p:nvPicPr>
        <p:blipFill>
          <a:blip r:embed="rId2" cstate="print"/>
          <a:srcRect/>
          <a:stretch>
            <a:fillRect/>
          </a:stretch>
        </p:blipFill>
        <p:spPr bwMode="auto">
          <a:xfrm>
            <a:off x="0" y="1393851"/>
            <a:ext cx="6300192" cy="5464149"/>
          </a:xfrm>
          <a:prstGeom prst="rect">
            <a:avLst/>
          </a:prstGeom>
          <a:noFill/>
        </p:spPr>
      </p:pic>
      <p:sp>
        <p:nvSpPr>
          <p:cNvPr id="5" name="BlokTextu 4"/>
          <p:cNvSpPr txBox="1"/>
          <p:nvPr/>
        </p:nvSpPr>
        <p:spPr>
          <a:xfrm>
            <a:off x="323528" y="2564904"/>
            <a:ext cx="2376264" cy="369332"/>
          </a:xfrm>
          <a:prstGeom prst="rect">
            <a:avLst/>
          </a:prstGeom>
          <a:noFill/>
        </p:spPr>
        <p:txBody>
          <a:bodyPr wrap="square" rtlCol="0">
            <a:spAutoFit/>
          </a:bodyPr>
          <a:lstStyle/>
          <a:p>
            <a:r>
              <a:rPr lang="sk-SK" dirty="0" smtClean="0">
                <a:solidFill>
                  <a:srgbClr val="00B050"/>
                </a:solidFill>
              </a:rPr>
              <a:t>Ď</a:t>
            </a:r>
            <a:r>
              <a:rPr lang="sk-SK" dirty="0" smtClean="0">
                <a:solidFill>
                  <a:srgbClr val="0070C0"/>
                </a:solidFill>
              </a:rPr>
              <a:t>a</a:t>
            </a:r>
            <a:r>
              <a:rPr lang="sk-SK" dirty="0" smtClean="0">
                <a:solidFill>
                  <a:srgbClr val="FF0000"/>
                </a:solidFill>
              </a:rPr>
              <a:t>k</a:t>
            </a:r>
            <a:r>
              <a:rPr lang="sk-SK" dirty="0" smtClean="0">
                <a:solidFill>
                  <a:srgbClr val="7030A0"/>
                </a:solidFill>
              </a:rPr>
              <a:t>u</a:t>
            </a:r>
            <a:r>
              <a:rPr lang="sk-SK" dirty="0" smtClean="0">
                <a:solidFill>
                  <a:schemeClr val="accent6"/>
                </a:solidFill>
              </a:rPr>
              <a:t>jem</a:t>
            </a:r>
            <a:r>
              <a:rPr lang="sk-SK" dirty="0" smtClean="0"/>
              <a:t> </a:t>
            </a:r>
            <a:r>
              <a:rPr lang="sk-SK" dirty="0" smtClean="0">
                <a:solidFill>
                  <a:srgbClr val="00B050"/>
                </a:solidFill>
              </a:rPr>
              <a:t>za</a:t>
            </a:r>
            <a:r>
              <a:rPr lang="sk-SK" dirty="0" smtClean="0"/>
              <a:t> </a:t>
            </a:r>
            <a:r>
              <a:rPr lang="sk-SK" dirty="0" smtClean="0">
                <a:solidFill>
                  <a:srgbClr val="FF0000"/>
                </a:solidFill>
              </a:rPr>
              <a:t>Pozor</a:t>
            </a:r>
            <a:r>
              <a:rPr lang="sk-SK" dirty="0" smtClean="0">
                <a:solidFill>
                  <a:srgbClr val="00B050"/>
                </a:solidFill>
              </a:rPr>
              <a:t>nos</a:t>
            </a:r>
            <a:r>
              <a:rPr lang="sk-SK" dirty="0" smtClean="0">
                <a:solidFill>
                  <a:srgbClr val="0070C0"/>
                </a:solidFill>
              </a:rPr>
              <a:t>ť</a:t>
            </a:r>
            <a:endParaRPr lang="sk-SK" dirty="0">
              <a:solidFill>
                <a:srgbClr val="0070C0"/>
              </a:solidFill>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withEffect">
                                  <p:stCondLst>
                                    <p:cond delay="0"/>
                                  </p:stCondLst>
                                  <p:childTnLst>
                                    <p:animMotion origin="layout" path="M -1.11111E-6 -2.22222E-6 L 0.33663 -2.22222E-6 " pathEditMode="relative" rAng="0" ptsTypes="AA">
                                      <p:cBhvr>
                                        <p:cTn id="6" dur="2000" fill="hold"/>
                                        <p:tgtEl>
                                          <p:spTgt spid="3"/>
                                        </p:tgtEl>
                                        <p:attrNameLst>
                                          <p:attrName>ppt_x</p:attrName>
                                          <p:attrName>ppt_y</p:attrName>
                                        </p:attrNameLst>
                                      </p:cBhvr>
                                      <p:rCtr x="168" y="0"/>
                                    </p:animMotion>
                                  </p:childTnLst>
                                </p:cTn>
                              </p:par>
                              <p:par>
                                <p:cTn id="7" presetID="64" presetClass="path" presetSubtype="0" accel="50000" decel="50000" fill="hold" grpId="0" nodeType="withEffect">
                                  <p:stCondLst>
                                    <p:cond delay="0"/>
                                  </p:stCondLst>
                                  <p:childTnLst>
                                    <p:animMotion origin="layout" path="M 0 0  L 0 -0.33333  E" pathEditMode="relative" ptsTypes="">
                                      <p:cBhvr>
                                        <p:cTn id="8"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36</Words>
  <Application>Microsoft Office PowerPoint</Application>
  <PresentationFormat>Prezentácia na obrazovke (4:3)</PresentationFormat>
  <Paragraphs>13</Paragraphs>
  <Slides>4</Slides>
  <Notes>0</Notes>
  <HiddenSlides>0</HiddenSlides>
  <MMClips>0</MMClips>
  <ScaleCrop>false</ScaleCrop>
  <HeadingPairs>
    <vt:vector size="4" baseType="variant">
      <vt:variant>
        <vt:lpstr>Motív</vt:lpstr>
      </vt:variant>
      <vt:variant>
        <vt:i4>1</vt:i4>
      </vt:variant>
      <vt:variant>
        <vt:lpstr>Nadpisy snímok</vt:lpstr>
      </vt:variant>
      <vt:variant>
        <vt:i4>4</vt:i4>
      </vt:variant>
    </vt:vector>
  </HeadingPairs>
  <TitlesOfParts>
    <vt:vector size="5" baseType="lpstr">
      <vt:lpstr>Motív Office</vt:lpstr>
      <vt:lpstr>Vlk dravý</vt:lpstr>
      <vt:lpstr>Snímka 2</vt:lpstr>
      <vt:lpstr>Snímka 3</vt:lpstr>
      <vt:lpstr>Vypracoval: Ivan Ilenčík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Vlk dravý</dc:title>
  <dc:creator>NU11</dc:creator>
  <cp:lastModifiedBy>NU11</cp:lastModifiedBy>
  <cp:revision>5</cp:revision>
  <dcterms:created xsi:type="dcterms:W3CDTF">2015-01-09T08:18:22Z</dcterms:created>
  <dcterms:modified xsi:type="dcterms:W3CDTF">2015-01-13T12:06:34Z</dcterms:modified>
</cp:coreProperties>
</file>