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68" d="100"/>
          <a:sy n="68" d="100"/>
        </p:scale>
        <p:origin x="24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smtClean="0"/>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smtClean="0"/>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42A54C80-263E-416B-A8E0-580EDEADCBDC}" type="datetimeFigureOut">
              <a:rPr lang="en-US" dirty="0"/>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10/28/2019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cam0wLRIwB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oe.int/en/web/compass/i-want-to-work-" TargetMode="External"/><Relationship Id="rId2" Type="http://schemas.openxmlformats.org/officeDocument/2006/relationships/hyperlink" Target="http://www.aces.or.at/can-yo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rm.coe.int/CoERMPublicCommonSearchServices/DisplayDCTMContent?documentId=0900001680082981"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ces.or.at/images/doku/annex_canyou_role_card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Social</a:t>
            </a:r>
            <a:r>
              <a:rPr lang="cs-CZ" dirty="0" smtClean="0"/>
              <a:t> </a:t>
            </a:r>
            <a:r>
              <a:rPr lang="cs-CZ" dirty="0" err="1"/>
              <a:t>literacy</a:t>
            </a:r>
            <a:endParaRPr lang="cs-CZ" dirty="0"/>
          </a:p>
        </p:txBody>
      </p:sp>
      <p:sp>
        <p:nvSpPr>
          <p:cNvPr id="3" name="Podnadpis 2"/>
          <p:cNvSpPr>
            <a:spLocks noGrp="1"/>
          </p:cNvSpPr>
          <p:nvPr>
            <p:ph type="subTitle" idx="1"/>
          </p:nvPr>
        </p:nvSpPr>
        <p:spPr/>
        <p:txBody>
          <a:bodyPr/>
          <a:lstStyle/>
          <a:p>
            <a:r>
              <a:rPr lang="cs-CZ" dirty="0"/>
              <a:t>Projekt ERASMUS+ „</a:t>
            </a:r>
            <a:r>
              <a:rPr lang="cs-CZ" dirty="0" err="1"/>
              <a:t>Four</a:t>
            </a:r>
            <a:r>
              <a:rPr lang="cs-CZ" dirty="0"/>
              <a:t> </a:t>
            </a:r>
            <a:r>
              <a:rPr lang="cs-CZ" dirty="0" err="1"/>
              <a:t>shades</a:t>
            </a:r>
            <a:r>
              <a:rPr lang="cs-CZ" dirty="0"/>
              <a:t> </a:t>
            </a:r>
            <a:r>
              <a:rPr lang="cs-CZ" dirty="0" err="1"/>
              <a:t>of</a:t>
            </a:r>
            <a:r>
              <a:rPr lang="cs-CZ" dirty="0"/>
              <a:t> </a:t>
            </a:r>
            <a:r>
              <a:rPr lang="cs-CZ" dirty="0" err="1"/>
              <a:t>literacy</a:t>
            </a:r>
            <a:r>
              <a:rPr lang="cs-CZ" dirty="0"/>
              <a:t>“</a:t>
            </a:r>
          </a:p>
          <a:p>
            <a:endParaRPr lang="cs-CZ" dirty="0"/>
          </a:p>
        </p:txBody>
      </p:sp>
      <p:pic>
        <p:nvPicPr>
          <p:cNvPr id="4" name="Obrázek 3">
            <a:extLst>
              <a:ext uri="{FF2B5EF4-FFF2-40B4-BE49-F238E27FC236}">
                <a16:creationId xmlns:a16="http://schemas.microsoft.com/office/drawing/2014/main" id="{0E6AFC8B-0130-4B2A-8913-EB94AAD0C791}"/>
              </a:ext>
            </a:extLst>
          </p:cNvPr>
          <p:cNvPicPr>
            <a:picLocks noChangeAspect="1"/>
          </p:cNvPicPr>
          <p:nvPr/>
        </p:nvPicPr>
        <p:blipFill>
          <a:blip r:embed="rId2"/>
          <a:stretch>
            <a:fillRect/>
          </a:stretch>
        </p:blipFill>
        <p:spPr>
          <a:xfrm>
            <a:off x="4095750" y="5030545"/>
            <a:ext cx="4000500" cy="1143000"/>
          </a:xfrm>
          <a:prstGeom prst="rect">
            <a:avLst/>
          </a:prstGeom>
        </p:spPr>
      </p:pic>
    </p:spTree>
    <p:extLst>
      <p:ext uri="{BB962C8B-B14F-4D97-AF65-F5344CB8AC3E}">
        <p14:creationId xmlns:p14="http://schemas.microsoft.com/office/powerpoint/2010/main" val="1431244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Video</a:t>
            </a:r>
            <a:endParaRPr lang="cs-CZ" dirty="0"/>
          </a:p>
        </p:txBody>
      </p:sp>
      <p:sp>
        <p:nvSpPr>
          <p:cNvPr id="3" name="Zástupný symbol pro obsah 2"/>
          <p:cNvSpPr>
            <a:spLocks noGrp="1"/>
          </p:cNvSpPr>
          <p:nvPr>
            <p:ph idx="1"/>
          </p:nvPr>
        </p:nvSpPr>
        <p:spPr/>
        <p:txBody>
          <a:bodyPr>
            <a:normAutofit/>
          </a:bodyPr>
          <a:lstStyle/>
          <a:p>
            <a:r>
              <a:rPr lang="cs-CZ" sz="4000" dirty="0" err="1"/>
              <a:t>Who</a:t>
            </a:r>
            <a:r>
              <a:rPr lang="cs-CZ" sz="4000" dirty="0"/>
              <a:t> </a:t>
            </a:r>
            <a:r>
              <a:rPr lang="cs-CZ" sz="4000" dirty="0" err="1"/>
              <a:t>is</a:t>
            </a:r>
            <a:r>
              <a:rPr lang="cs-CZ" sz="4000" dirty="0"/>
              <a:t> </a:t>
            </a:r>
            <a:r>
              <a:rPr lang="cs-CZ" sz="4000" dirty="0" err="1"/>
              <a:t>perfect</a:t>
            </a:r>
            <a:endParaRPr lang="cs-CZ" sz="4000" dirty="0"/>
          </a:p>
          <a:p>
            <a:r>
              <a:rPr lang="cs-CZ" sz="4000" u="sng" dirty="0">
                <a:hlinkClick r:id="rId2"/>
              </a:rPr>
              <a:t>https://www.youtube.com/watch?v=cam0wLRIwBw</a:t>
            </a:r>
            <a:endParaRPr lang="cs-CZ" sz="4000" dirty="0"/>
          </a:p>
          <a:p>
            <a:endParaRPr lang="cs-CZ" sz="4000" dirty="0"/>
          </a:p>
        </p:txBody>
      </p:sp>
    </p:spTree>
    <p:extLst>
      <p:ext uri="{BB962C8B-B14F-4D97-AF65-F5344CB8AC3E}">
        <p14:creationId xmlns:p14="http://schemas.microsoft.com/office/powerpoint/2010/main" val="730265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endParaRPr lang="cs-CZ" dirty="0"/>
          </a:p>
        </p:txBody>
      </p:sp>
      <p:sp>
        <p:nvSpPr>
          <p:cNvPr id="3" name="Zástupný symbol pro obsah 2"/>
          <p:cNvSpPr>
            <a:spLocks noGrp="1"/>
          </p:cNvSpPr>
          <p:nvPr>
            <p:ph idx="1"/>
          </p:nvPr>
        </p:nvSpPr>
        <p:spPr/>
        <p:txBody>
          <a:bodyPr/>
          <a:lstStyle/>
          <a:p>
            <a:r>
              <a:rPr lang="cs-CZ" sz="4000" dirty="0">
                <a:hlinkClick r:id="rId2"/>
              </a:rPr>
              <a:t>http://</a:t>
            </a:r>
            <a:r>
              <a:rPr lang="cs-CZ" sz="4000" dirty="0" smtClean="0">
                <a:hlinkClick r:id="rId2"/>
              </a:rPr>
              <a:t>www.aces.or.at/can-you</a:t>
            </a:r>
            <a:endParaRPr lang="cs-CZ" sz="4000" dirty="0" smtClean="0"/>
          </a:p>
          <a:p>
            <a:r>
              <a:rPr lang="cs-CZ" sz="4000" u="sng" dirty="0">
                <a:hlinkClick r:id="rId3"/>
              </a:rPr>
              <a:t>https://www.coe.int/en/web/compass/i-want-to-work-</a:t>
            </a:r>
            <a:endParaRPr lang="cs-CZ" sz="4000" dirty="0"/>
          </a:p>
          <a:p>
            <a:endParaRPr lang="cs-CZ" dirty="0" smtClean="0"/>
          </a:p>
          <a:p>
            <a:pPr marL="0" indent="0">
              <a:buNone/>
            </a:pPr>
            <a:endParaRPr lang="cs-CZ" dirty="0"/>
          </a:p>
        </p:txBody>
      </p:sp>
    </p:spTree>
    <p:extLst>
      <p:ext uri="{BB962C8B-B14F-4D97-AF65-F5344CB8AC3E}">
        <p14:creationId xmlns:p14="http://schemas.microsoft.com/office/powerpoint/2010/main" val="3115672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Aims</a:t>
            </a:r>
            <a:r>
              <a:rPr lang="cs-CZ" dirty="0" smtClean="0"/>
              <a:t> </a:t>
            </a:r>
            <a:r>
              <a:rPr lang="cs-CZ" dirty="0" err="1" smtClean="0"/>
              <a:t>of</a:t>
            </a:r>
            <a:r>
              <a:rPr lang="cs-CZ" dirty="0" smtClean="0"/>
              <a:t> </a:t>
            </a:r>
            <a:r>
              <a:rPr lang="cs-CZ" dirty="0" err="1" smtClean="0"/>
              <a:t>the</a:t>
            </a:r>
            <a:r>
              <a:rPr lang="cs-CZ" dirty="0" smtClean="0"/>
              <a:t> workshop</a:t>
            </a:r>
            <a:endParaRPr lang="cs-CZ" dirty="0"/>
          </a:p>
        </p:txBody>
      </p:sp>
      <p:sp>
        <p:nvSpPr>
          <p:cNvPr id="3" name="Zástupný symbol pro obsah 2"/>
          <p:cNvSpPr>
            <a:spLocks noGrp="1"/>
          </p:cNvSpPr>
          <p:nvPr>
            <p:ph idx="1"/>
          </p:nvPr>
        </p:nvSpPr>
        <p:spPr/>
        <p:txBody>
          <a:bodyPr>
            <a:noAutofit/>
          </a:bodyPr>
          <a:lstStyle/>
          <a:p>
            <a:r>
              <a:rPr lang="en-US" sz="3600" dirty="0" smtClean="0"/>
              <a:t>understand </a:t>
            </a:r>
            <a:r>
              <a:rPr lang="en-US" sz="3600" dirty="0"/>
              <a:t>disability-related needs in the workplace and in   </a:t>
            </a:r>
            <a:r>
              <a:rPr lang="en-US" sz="3600" dirty="0" smtClean="0"/>
              <a:t>society</a:t>
            </a:r>
            <a:endParaRPr lang="cs-CZ" sz="3600" dirty="0" smtClean="0"/>
          </a:p>
          <a:p>
            <a:r>
              <a:rPr lang="en-US" sz="3600" dirty="0" err="1" smtClean="0"/>
              <a:t>practise</a:t>
            </a:r>
            <a:r>
              <a:rPr lang="en-US" sz="3600" dirty="0" smtClean="0"/>
              <a:t> </a:t>
            </a:r>
            <a:r>
              <a:rPr lang="en-US" sz="3600" dirty="0"/>
              <a:t>skills of </a:t>
            </a:r>
            <a:r>
              <a:rPr lang="en-US" sz="3600" dirty="0" smtClean="0"/>
              <a:t>self-advocacy</a:t>
            </a:r>
            <a:endParaRPr lang="cs-CZ" sz="3600" dirty="0" smtClean="0"/>
          </a:p>
          <a:p>
            <a:r>
              <a:rPr lang="en-US" sz="3600" dirty="0" smtClean="0"/>
              <a:t>develop </a:t>
            </a:r>
            <a:r>
              <a:rPr lang="en-US" sz="3600" dirty="0"/>
              <a:t>a sense of responsibility and an awareness of human   dignity</a:t>
            </a:r>
            <a:endParaRPr lang="cs-CZ" sz="3600" i="1" dirty="0"/>
          </a:p>
        </p:txBody>
      </p:sp>
    </p:spTree>
    <p:extLst>
      <p:ext uri="{BB962C8B-B14F-4D97-AF65-F5344CB8AC3E}">
        <p14:creationId xmlns:p14="http://schemas.microsoft.com/office/powerpoint/2010/main" val="644159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Ice-breaker</a:t>
            </a:r>
            <a:endParaRPr lang="cs-CZ" dirty="0"/>
          </a:p>
        </p:txBody>
      </p:sp>
      <p:sp>
        <p:nvSpPr>
          <p:cNvPr id="3" name="Zástupný symbol pro obsah 2"/>
          <p:cNvSpPr>
            <a:spLocks noGrp="1"/>
          </p:cNvSpPr>
          <p:nvPr>
            <p:ph idx="1"/>
          </p:nvPr>
        </p:nvSpPr>
        <p:spPr>
          <a:xfrm>
            <a:off x="677334" y="1930400"/>
            <a:ext cx="8596668" cy="4752621"/>
          </a:xfrm>
        </p:spPr>
        <p:txBody>
          <a:bodyPr>
            <a:noAutofit/>
          </a:bodyPr>
          <a:lstStyle/>
          <a:p>
            <a:r>
              <a:rPr lang="cs-CZ" sz="3200" dirty="0" err="1" smtClean="0"/>
              <a:t>Have</a:t>
            </a:r>
            <a:r>
              <a:rPr lang="cs-CZ" sz="3200" dirty="0" smtClean="0"/>
              <a:t> </a:t>
            </a:r>
            <a:r>
              <a:rPr lang="cs-CZ" sz="3200" dirty="0" err="1" smtClean="0"/>
              <a:t>you</a:t>
            </a:r>
            <a:r>
              <a:rPr lang="cs-CZ" sz="3200" dirty="0" smtClean="0"/>
              <a:t> </a:t>
            </a:r>
            <a:r>
              <a:rPr lang="cs-CZ" sz="3200" dirty="0" err="1" smtClean="0"/>
              <a:t>ever</a:t>
            </a:r>
            <a:r>
              <a:rPr lang="cs-CZ" sz="3200" dirty="0" smtClean="0"/>
              <a:t> had a </a:t>
            </a:r>
            <a:r>
              <a:rPr lang="cs-CZ" sz="3200" dirty="0" err="1" smtClean="0"/>
              <a:t>summer</a:t>
            </a:r>
            <a:r>
              <a:rPr lang="cs-CZ" sz="3200" dirty="0" smtClean="0"/>
              <a:t> </a:t>
            </a:r>
            <a:r>
              <a:rPr lang="cs-CZ" sz="3200" dirty="0" err="1" smtClean="0"/>
              <a:t>job</a:t>
            </a:r>
            <a:r>
              <a:rPr lang="cs-CZ" sz="3200" dirty="0" smtClean="0"/>
              <a:t>?</a:t>
            </a:r>
          </a:p>
          <a:p>
            <a:r>
              <a:rPr lang="cs-CZ" sz="3200" dirty="0" err="1" smtClean="0"/>
              <a:t>If</a:t>
            </a:r>
            <a:r>
              <a:rPr lang="cs-CZ" sz="3200" dirty="0" smtClean="0"/>
              <a:t> </a:t>
            </a:r>
            <a:r>
              <a:rPr lang="cs-CZ" sz="3200" dirty="0" err="1" smtClean="0"/>
              <a:t>yes</a:t>
            </a:r>
            <a:r>
              <a:rPr lang="cs-CZ" sz="3200" dirty="0" smtClean="0"/>
              <a:t>, </a:t>
            </a:r>
            <a:r>
              <a:rPr lang="cs-CZ" sz="3200" dirty="0" err="1" smtClean="0"/>
              <a:t>how</a:t>
            </a:r>
            <a:r>
              <a:rPr lang="cs-CZ" sz="3200" dirty="0" smtClean="0"/>
              <a:t> </a:t>
            </a:r>
            <a:r>
              <a:rPr lang="cs-CZ" sz="3200" dirty="0" err="1" smtClean="0"/>
              <a:t>did</a:t>
            </a:r>
            <a:r>
              <a:rPr lang="cs-CZ" sz="3200" dirty="0" smtClean="0"/>
              <a:t> </a:t>
            </a:r>
            <a:r>
              <a:rPr lang="cs-CZ" sz="3200" dirty="0" err="1" smtClean="0"/>
              <a:t>you</a:t>
            </a:r>
            <a:r>
              <a:rPr lang="cs-CZ" sz="3200" dirty="0" smtClean="0"/>
              <a:t> </a:t>
            </a:r>
            <a:r>
              <a:rPr lang="cs-CZ" sz="3200" dirty="0" err="1" smtClean="0"/>
              <a:t>apply</a:t>
            </a:r>
            <a:r>
              <a:rPr lang="cs-CZ" sz="3200" dirty="0" smtClean="0"/>
              <a:t> and </a:t>
            </a:r>
            <a:r>
              <a:rPr lang="cs-CZ" sz="3200" dirty="0" err="1" smtClean="0"/>
              <a:t>was</a:t>
            </a:r>
            <a:r>
              <a:rPr lang="cs-CZ" sz="3200" dirty="0" smtClean="0"/>
              <a:t> </a:t>
            </a:r>
            <a:r>
              <a:rPr lang="cs-CZ" sz="3200" dirty="0" err="1" smtClean="0"/>
              <a:t>it</a:t>
            </a:r>
            <a:r>
              <a:rPr lang="cs-CZ" sz="3200" dirty="0" smtClean="0"/>
              <a:t> </a:t>
            </a:r>
            <a:r>
              <a:rPr lang="cs-CZ" sz="3200" dirty="0" err="1" smtClean="0"/>
              <a:t>difficult</a:t>
            </a:r>
            <a:r>
              <a:rPr lang="cs-CZ" sz="3200" dirty="0" smtClean="0"/>
              <a:t> to </a:t>
            </a:r>
            <a:r>
              <a:rPr lang="cs-CZ" sz="3200" dirty="0" err="1" smtClean="0"/>
              <a:t>get</a:t>
            </a:r>
            <a:r>
              <a:rPr lang="cs-CZ" sz="3200" dirty="0" smtClean="0"/>
              <a:t> </a:t>
            </a:r>
            <a:r>
              <a:rPr lang="cs-CZ" sz="3200" dirty="0" err="1" smtClean="0"/>
              <a:t>it</a:t>
            </a:r>
            <a:r>
              <a:rPr lang="cs-CZ" sz="3200" dirty="0" smtClean="0"/>
              <a:t>?</a:t>
            </a:r>
          </a:p>
          <a:p>
            <a:r>
              <a:rPr lang="cs-CZ" sz="3200" dirty="0" err="1" smtClean="0"/>
              <a:t>Where</a:t>
            </a:r>
            <a:r>
              <a:rPr lang="cs-CZ" sz="3200" dirty="0" smtClean="0"/>
              <a:t> </a:t>
            </a:r>
            <a:r>
              <a:rPr lang="cs-CZ" sz="3200" dirty="0" err="1" smtClean="0"/>
              <a:t>can</a:t>
            </a:r>
            <a:r>
              <a:rPr lang="cs-CZ" sz="3200" dirty="0" smtClean="0"/>
              <a:t> </a:t>
            </a:r>
            <a:r>
              <a:rPr lang="cs-CZ" sz="3200" dirty="0" err="1" smtClean="0"/>
              <a:t>you</a:t>
            </a:r>
            <a:r>
              <a:rPr lang="cs-CZ" sz="3200" dirty="0" smtClean="0"/>
              <a:t> </a:t>
            </a:r>
            <a:r>
              <a:rPr lang="cs-CZ" sz="3200" dirty="0" err="1" smtClean="0"/>
              <a:t>find</a:t>
            </a:r>
            <a:r>
              <a:rPr lang="cs-CZ" sz="3200" dirty="0" smtClean="0"/>
              <a:t> </a:t>
            </a:r>
            <a:r>
              <a:rPr lang="cs-CZ" sz="3200" dirty="0" err="1" smtClean="0"/>
              <a:t>information</a:t>
            </a:r>
            <a:r>
              <a:rPr lang="cs-CZ" sz="3200" dirty="0" smtClean="0"/>
              <a:t> </a:t>
            </a:r>
            <a:r>
              <a:rPr lang="cs-CZ" sz="3200" dirty="0" err="1" smtClean="0"/>
              <a:t>about</a:t>
            </a:r>
            <a:r>
              <a:rPr lang="cs-CZ" sz="3200" dirty="0" smtClean="0"/>
              <a:t> </a:t>
            </a:r>
            <a:r>
              <a:rPr lang="cs-CZ" sz="3200" dirty="0" err="1" smtClean="0"/>
              <a:t>jobs</a:t>
            </a:r>
            <a:r>
              <a:rPr lang="cs-CZ" sz="3200" dirty="0" smtClean="0"/>
              <a:t>?</a:t>
            </a:r>
          </a:p>
          <a:p>
            <a:r>
              <a:rPr lang="cs-CZ" sz="3200" dirty="0" err="1" smtClean="0"/>
              <a:t>What</a:t>
            </a:r>
            <a:r>
              <a:rPr lang="cs-CZ" sz="3200" dirty="0" smtClean="0"/>
              <a:t> </a:t>
            </a:r>
            <a:r>
              <a:rPr lang="cs-CZ" sz="3200" dirty="0" err="1" smtClean="0"/>
              <a:t>disabilities</a:t>
            </a:r>
            <a:r>
              <a:rPr lang="cs-CZ" sz="3200" dirty="0" smtClean="0"/>
              <a:t> </a:t>
            </a:r>
            <a:r>
              <a:rPr lang="cs-CZ" sz="3200" dirty="0" err="1" smtClean="0"/>
              <a:t>can</a:t>
            </a:r>
            <a:r>
              <a:rPr lang="cs-CZ" sz="3200" dirty="0" smtClean="0"/>
              <a:t> </a:t>
            </a:r>
            <a:r>
              <a:rPr lang="cs-CZ" sz="3200" dirty="0" err="1" smtClean="0"/>
              <a:t>poeople</a:t>
            </a:r>
            <a:r>
              <a:rPr lang="cs-CZ" sz="3200" dirty="0" smtClean="0"/>
              <a:t> </a:t>
            </a:r>
            <a:r>
              <a:rPr lang="cs-CZ" sz="3200" dirty="0" err="1" smtClean="0"/>
              <a:t>suffer</a:t>
            </a:r>
            <a:r>
              <a:rPr lang="cs-CZ" sz="3200" dirty="0" smtClean="0"/>
              <a:t> </a:t>
            </a:r>
            <a:r>
              <a:rPr lang="cs-CZ" sz="3200" dirty="0" err="1" smtClean="0"/>
              <a:t>from</a:t>
            </a:r>
            <a:r>
              <a:rPr lang="cs-CZ" sz="3200" dirty="0" smtClean="0"/>
              <a:t>? </a:t>
            </a:r>
          </a:p>
          <a:p>
            <a:r>
              <a:rPr lang="cs-CZ" sz="3200" dirty="0" err="1" smtClean="0"/>
              <a:t>What</a:t>
            </a:r>
            <a:r>
              <a:rPr lang="cs-CZ" sz="3200" dirty="0" smtClean="0"/>
              <a:t> </a:t>
            </a:r>
            <a:r>
              <a:rPr lang="en-US" sz="3200" dirty="0" smtClean="0"/>
              <a:t>kind </a:t>
            </a:r>
            <a:r>
              <a:rPr lang="en-US" sz="3200" dirty="0"/>
              <a:t>of barriers that people with disabilities may face when applying for a </a:t>
            </a:r>
            <a:r>
              <a:rPr lang="en-US" sz="3200" dirty="0" smtClean="0"/>
              <a:t>job</a:t>
            </a:r>
            <a:r>
              <a:rPr lang="cs-CZ" sz="3200" dirty="0" smtClean="0"/>
              <a:t>?</a:t>
            </a:r>
            <a:endParaRPr lang="cs-CZ" sz="32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7311" y="-122326"/>
            <a:ext cx="3814689" cy="3294504"/>
          </a:xfrm>
          <a:prstGeom prst="rect">
            <a:avLst/>
          </a:prstGeom>
        </p:spPr>
      </p:pic>
    </p:spTree>
    <p:extLst>
      <p:ext uri="{BB962C8B-B14F-4D97-AF65-F5344CB8AC3E}">
        <p14:creationId xmlns:p14="http://schemas.microsoft.com/office/powerpoint/2010/main" val="1275917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rotWithShape="1">
          <a:blip r:embed="rId2">
            <a:extLst>
              <a:ext uri="{28A0092B-C50C-407E-A947-70E740481C1C}">
                <a14:useLocalDpi xmlns:a14="http://schemas.microsoft.com/office/drawing/2010/main" val="0"/>
              </a:ext>
            </a:extLst>
          </a:blip>
          <a:srcRect b="10409"/>
          <a:stretch/>
        </p:blipFill>
        <p:spPr>
          <a:xfrm>
            <a:off x="7868356" y="4886788"/>
            <a:ext cx="4402667" cy="2134901"/>
          </a:xfrm>
          <a:prstGeom prst="rect">
            <a:avLst/>
          </a:prstGeom>
        </p:spPr>
      </p:pic>
      <p:sp>
        <p:nvSpPr>
          <p:cNvPr id="2" name="Nadpis 1"/>
          <p:cNvSpPr>
            <a:spLocks noGrp="1"/>
          </p:cNvSpPr>
          <p:nvPr>
            <p:ph type="title"/>
          </p:nvPr>
        </p:nvSpPr>
        <p:spPr/>
        <p:txBody>
          <a:bodyPr/>
          <a:lstStyle/>
          <a:p>
            <a:r>
              <a:rPr lang="cs-CZ" dirty="0" smtClean="0"/>
              <a:t>Workshop – I </a:t>
            </a:r>
            <a:r>
              <a:rPr lang="cs-CZ" dirty="0" err="1" smtClean="0"/>
              <a:t>want</a:t>
            </a:r>
            <a:r>
              <a:rPr lang="cs-CZ" dirty="0" smtClean="0"/>
              <a:t> to </a:t>
            </a:r>
            <a:r>
              <a:rPr lang="cs-CZ" dirty="0" err="1" smtClean="0"/>
              <a:t>work</a:t>
            </a:r>
            <a:endParaRPr lang="cs-CZ" dirty="0"/>
          </a:p>
        </p:txBody>
      </p:sp>
      <p:sp>
        <p:nvSpPr>
          <p:cNvPr id="3" name="Zástupný symbol pro obsah 2"/>
          <p:cNvSpPr>
            <a:spLocks noGrp="1"/>
          </p:cNvSpPr>
          <p:nvPr>
            <p:ph idx="1"/>
          </p:nvPr>
        </p:nvSpPr>
        <p:spPr>
          <a:xfrm>
            <a:off x="485423" y="1749779"/>
            <a:ext cx="8596668" cy="4617154"/>
          </a:xfrm>
        </p:spPr>
        <p:txBody>
          <a:bodyPr>
            <a:noAutofit/>
          </a:bodyPr>
          <a:lstStyle/>
          <a:p>
            <a:r>
              <a:rPr lang="cs-CZ" sz="2800" dirty="0" err="1" smtClean="0"/>
              <a:t>you</a:t>
            </a:r>
            <a:r>
              <a:rPr lang="cs-CZ" sz="2800" dirty="0" smtClean="0"/>
              <a:t> </a:t>
            </a:r>
            <a:r>
              <a:rPr lang="en-US" sz="2800" dirty="0" smtClean="0"/>
              <a:t>will </a:t>
            </a:r>
            <a:r>
              <a:rPr lang="en-US" sz="2800" dirty="0"/>
              <a:t>be role playing a series of interviews for a job of office assistant in the customer service department of a small </a:t>
            </a:r>
            <a:r>
              <a:rPr lang="en-US" sz="2800" dirty="0" smtClean="0"/>
              <a:t>company</a:t>
            </a:r>
            <a:endParaRPr lang="cs-CZ" sz="2800" dirty="0" smtClean="0"/>
          </a:p>
          <a:p>
            <a:r>
              <a:rPr lang="cs-CZ" sz="2800" dirty="0"/>
              <a:t>e</a:t>
            </a:r>
            <a:r>
              <a:rPr lang="en-US" sz="2800" dirty="0" smtClean="0"/>
              <a:t>ach </a:t>
            </a:r>
            <a:r>
              <a:rPr lang="en-US" sz="2800" dirty="0"/>
              <a:t>of the applicants has a </a:t>
            </a:r>
            <a:r>
              <a:rPr lang="en-US" sz="2800" dirty="0" smtClean="0"/>
              <a:t>disability</a:t>
            </a:r>
            <a:endParaRPr lang="cs-CZ" sz="2800" dirty="0" smtClean="0"/>
          </a:p>
          <a:p>
            <a:r>
              <a:rPr lang="en-US" sz="2800" dirty="0"/>
              <a:t>each role player </a:t>
            </a:r>
            <a:r>
              <a:rPr lang="en-US" sz="2800" dirty="0" smtClean="0"/>
              <a:t>choose</a:t>
            </a:r>
            <a:r>
              <a:rPr lang="cs-CZ" sz="2800" dirty="0" smtClean="0"/>
              <a:t>s</a:t>
            </a:r>
            <a:r>
              <a:rPr lang="en-US" sz="2800" dirty="0" smtClean="0"/>
              <a:t> </a:t>
            </a:r>
            <a:r>
              <a:rPr lang="en-US" sz="2800" dirty="0"/>
              <a:t>one or two friends to help them develop their </a:t>
            </a:r>
            <a:r>
              <a:rPr lang="en-US" sz="2800" dirty="0" smtClean="0"/>
              <a:t>role</a:t>
            </a:r>
            <a:r>
              <a:rPr lang="cs-CZ" sz="2800" dirty="0" smtClean="0"/>
              <a:t>, </a:t>
            </a:r>
            <a:r>
              <a:rPr lang="cs-CZ" sz="2800" dirty="0" err="1" smtClean="0"/>
              <a:t>you</a:t>
            </a:r>
            <a:r>
              <a:rPr lang="cs-CZ" sz="2800" dirty="0" smtClean="0"/>
              <a:t> </a:t>
            </a:r>
            <a:r>
              <a:rPr lang="cs-CZ" sz="2800" dirty="0" err="1" smtClean="0"/>
              <a:t>will</a:t>
            </a:r>
            <a:r>
              <a:rPr lang="cs-CZ" sz="2800" dirty="0" smtClean="0"/>
              <a:t> </a:t>
            </a:r>
            <a:r>
              <a:rPr lang="cs-CZ" sz="2800" dirty="0" err="1" smtClean="0"/>
              <a:t>have</a:t>
            </a:r>
            <a:r>
              <a:rPr lang="en-US" sz="2800" dirty="0" smtClean="0"/>
              <a:t> </a:t>
            </a:r>
            <a:r>
              <a:rPr lang="en-US" sz="2800" dirty="0"/>
              <a:t>10-15 minutes to </a:t>
            </a:r>
            <a:r>
              <a:rPr lang="en-US" sz="2800" dirty="0" smtClean="0"/>
              <a:t>prepare</a:t>
            </a:r>
            <a:endParaRPr lang="cs-CZ" sz="2800" dirty="0" smtClean="0"/>
          </a:p>
          <a:p>
            <a:r>
              <a:rPr lang="cs-CZ" sz="2800" dirty="0"/>
              <a:t>t</a:t>
            </a:r>
            <a:r>
              <a:rPr lang="en-US" sz="2800" dirty="0" smtClean="0"/>
              <a:t>he </a:t>
            </a:r>
            <a:r>
              <a:rPr lang="en-US" sz="2800" dirty="0"/>
              <a:t>interview should be brief, </a:t>
            </a:r>
            <a:r>
              <a:rPr lang="cs-CZ" sz="2800" dirty="0" smtClean="0"/>
              <a:t>max. </a:t>
            </a:r>
            <a:r>
              <a:rPr lang="en-US" sz="2800" dirty="0" smtClean="0"/>
              <a:t>5 </a:t>
            </a:r>
            <a:r>
              <a:rPr lang="en-US" sz="2800" dirty="0" smtClean="0"/>
              <a:t>minutes</a:t>
            </a:r>
            <a:endParaRPr lang="cs-CZ" sz="2800" dirty="0" smtClean="0"/>
          </a:p>
          <a:p>
            <a:r>
              <a:rPr lang="cs-CZ" sz="2800" dirty="0" smtClean="0">
                <a:hlinkClick r:id="rId3"/>
              </a:rPr>
              <a:t>Role </a:t>
            </a:r>
            <a:r>
              <a:rPr lang="cs-CZ" sz="2800" dirty="0" err="1" smtClean="0">
                <a:hlinkClick r:id="rId3"/>
              </a:rPr>
              <a:t>cards</a:t>
            </a:r>
            <a:endParaRPr lang="cs-CZ" sz="2800" dirty="0" smtClean="0"/>
          </a:p>
        </p:txBody>
      </p:sp>
    </p:spTree>
    <p:extLst>
      <p:ext uri="{BB962C8B-B14F-4D97-AF65-F5344CB8AC3E}">
        <p14:creationId xmlns:p14="http://schemas.microsoft.com/office/powerpoint/2010/main" val="1562715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Evaluation</a:t>
            </a:r>
            <a:endParaRPr lang="cs-CZ" dirty="0"/>
          </a:p>
        </p:txBody>
      </p:sp>
      <p:sp>
        <p:nvSpPr>
          <p:cNvPr id="3" name="Zástupný symbol pro obsah 2"/>
          <p:cNvSpPr>
            <a:spLocks noGrp="1"/>
          </p:cNvSpPr>
          <p:nvPr>
            <p:ph idx="1"/>
          </p:nvPr>
        </p:nvSpPr>
        <p:spPr>
          <a:xfrm>
            <a:off x="677334" y="1693333"/>
            <a:ext cx="8596668" cy="4978400"/>
          </a:xfrm>
        </p:spPr>
        <p:txBody>
          <a:bodyPr>
            <a:normAutofit fontScale="92500" lnSpcReduction="20000"/>
          </a:bodyPr>
          <a:lstStyle/>
          <a:p>
            <a:r>
              <a:rPr lang="en-US" sz="2800" dirty="0"/>
              <a:t>How did you feel during the simulation? </a:t>
            </a:r>
            <a:endParaRPr lang="cs-CZ" sz="2800" dirty="0" smtClean="0"/>
          </a:p>
          <a:p>
            <a:r>
              <a:rPr lang="en-US" sz="2800" dirty="0" smtClean="0"/>
              <a:t>What </a:t>
            </a:r>
            <a:r>
              <a:rPr lang="en-US" sz="2800" dirty="0"/>
              <a:t>did you like or not like?</a:t>
            </a:r>
          </a:p>
          <a:p>
            <a:r>
              <a:rPr lang="en-US" sz="2800" dirty="0"/>
              <a:t>How well do you think you coped with your role? What was the most difficult thing?</a:t>
            </a:r>
          </a:p>
          <a:p>
            <a:r>
              <a:rPr lang="en-US" sz="2800" dirty="0"/>
              <a:t>Could these situations happen in real life?</a:t>
            </a:r>
          </a:p>
          <a:p>
            <a:r>
              <a:rPr lang="en-US" sz="2800" dirty="0"/>
              <a:t>Did the interviewers show respect and consideration for the people they were interviewing?</a:t>
            </a:r>
          </a:p>
          <a:p>
            <a:r>
              <a:rPr lang="en-US" sz="2800" dirty="0"/>
              <a:t>What can you say about disabled peoples' right to work?  Do you think their right to work is guaranteed in practice?</a:t>
            </a:r>
          </a:p>
          <a:p>
            <a:r>
              <a:rPr lang="en-US" sz="2800" dirty="0"/>
              <a:t>What do you think are the main reasons for high unemployment rates among people with disabilities? Is this fair?</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11822" y="0"/>
            <a:ext cx="3680178" cy="3680178"/>
          </a:xfrm>
          <a:prstGeom prst="rect">
            <a:avLst/>
          </a:prstGeom>
        </p:spPr>
      </p:pic>
    </p:spTree>
    <p:extLst>
      <p:ext uri="{BB962C8B-B14F-4D97-AF65-F5344CB8AC3E}">
        <p14:creationId xmlns:p14="http://schemas.microsoft.com/office/powerpoint/2010/main" val="3148096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1067" y="0"/>
            <a:ext cx="2810933" cy="2810933"/>
          </a:xfrm>
          <a:prstGeom prst="rect">
            <a:avLst/>
          </a:prstGeom>
        </p:spPr>
      </p:pic>
      <p:sp>
        <p:nvSpPr>
          <p:cNvPr id="2" name="Nadpis 1"/>
          <p:cNvSpPr>
            <a:spLocks noGrp="1"/>
          </p:cNvSpPr>
          <p:nvPr>
            <p:ph type="title"/>
          </p:nvPr>
        </p:nvSpPr>
        <p:spPr/>
        <p:txBody>
          <a:bodyPr>
            <a:normAutofit fontScale="90000"/>
          </a:bodyPr>
          <a:lstStyle/>
          <a:p>
            <a:r>
              <a:rPr lang="en-US" b="1" dirty="0"/>
              <a:t>Facts and figures about disability from the European Disability Forum</a:t>
            </a:r>
            <a:r>
              <a:rPr lang="en-US" dirty="0"/>
              <a:t/>
            </a:r>
            <a:br>
              <a:rPr lang="en-US" dirty="0"/>
            </a:br>
            <a:endParaRPr lang="cs-CZ" dirty="0"/>
          </a:p>
        </p:txBody>
      </p:sp>
      <p:sp>
        <p:nvSpPr>
          <p:cNvPr id="3" name="Zástupný symbol pro obsah 2"/>
          <p:cNvSpPr>
            <a:spLocks noGrp="1"/>
          </p:cNvSpPr>
          <p:nvPr>
            <p:ph idx="1"/>
          </p:nvPr>
        </p:nvSpPr>
        <p:spPr>
          <a:xfrm>
            <a:off x="677334" y="1851378"/>
            <a:ext cx="9302044" cy="4741333"/>
          </a:xfrm>
        </p:spPr>
        <p:txBody>
          <a:bodyPr>
            <a:normAutofit/>
          </a:bodyPr>
          <a:lstStyle/>
          <a:p>
            <a:r>
              <a:rPr lang="en-US" sz="2000" dirty="0" smtClean="0"/>
              <a:t>Disabled </a:t>
            </a:r>
            <a:r>
              <a:rPr lang="en-US" sz="2000" dirty="0"/>
              <a:t>people represent 65 million people in the European </a:t>
            </a:r>
            <a:r>
              <a:rPr lang="en-US" sz="2000" dirty="0" smtClean="0"/>
              <a:t>Union.</a:t>
            </a:r>
            <a:endParaRPr lang="cs-CZ" sz="2000" dirty="0" smtClean="0"/>
          </a:p>
          <a:p>
            <a:r>
              <a:rPr lang="en-US" sz="2000" dirty="0" smtClean="0"/>
              <a:t>Disabled </a:t>
            </a:r>
            <a:r>
              <a:rPr lang="en-US" sz="2000" dirty="0"/>
              <a:t>people are two to three times more likely to unemployed than non-disabled </a:t>
            </a:r>
            <a:r>
              <a:rPr lang="en-US" sz="2000" dirty="0" smtClean="0"/>
              <a:t>people.</a:t>
            </a:r>
            <a:endParaRPr lang="cs-CZ" sz="2000" dirty="0" smtClean="0"/>
          </a:p>
          <a:p>
            <a:r>
              <a:rPr lang="en-US" sz="2000" dirty="0" smtClean="0"/>
              <a:t>Only </a:t>
            </a:r>
            <a:r>
              <a:rPr lang="en-US" sz="2000" dirty="0"/>
              <a:t>16 % of those who face work restrictions are provided with some assistance to </a:t>
            </a:r>
            <a:r>
              <a:rPr lang="en-US" sz="2000" dirty="0" smtClean="0"/>
              <a:t>work.</a:t>
            </a:r>
            <a:endParaRPr lang="cs-CZ" sz="2000" dirty="0" smtClean="0"/>
          </a:p>
          <a:p>
            <a:r>
              <a:rPr lang="en-US" sz="2000" dirty="0" smtClean="0"/>
              <a:t>Many </a:t>
            </a:r>
            <a:r>
              <a:rPr lang="en-US" sz="2000" dirty="0"/>
              <a:t>disabled people are "discouraged workers" and don't even attempt to enter the </a:t>
            </a:r>
            <a:r>
              <a:rPr lang="en-US" sz="2000" dirty="0" err="1"/>
              <a:t>labour</a:t>
            </a:r>
            <a:r>
              <a:rPr lang="en-US" sz="2000" dirty="0"/>
              <a:t> force. They are therefore classified as </a:t>
            </a:r>
            <a:r>
              <a:rPr lang="en-US" sz="2000" dirty="0" smtClean="0"/>
              <a:t>inactive.</a:t>
            </a:r>
            <a:endParaRPr lang="cs-CZ" sz="2000" dirty="0" smtClean="0"/>
          </a:p>
          <a:p>
            <a:r>
              <a:rPr lang="en-US" sz="2000" dirty="0" smtClean="0"/>
              <a:t>The </a:t>
            </a:r>
            <a:r>
              <a:rPr lang="en-US" sz="2000" dirty="0"/>
              <a:t>more severe the degree of disability, the lower the participation in the </a:t>
            </a:r>
            <a:r>
              <a:rPr lang="en-US" sz="2000" dirty="0" err="1"/>
              <a:t>labour</a:t>
            </a:r>
            <a:r>
              <a:rPr lang="en-US" sz="2000" dirty="0"/>
              <a:t> force. Only 20% of people with severe disabilities work, compared to 68% for those without </a:t>
            </a:r>
            <a:r>
              <a:rPr lang="en-US" sz="2000" dirty="0" smtClean="0"/>
              <a:t>disabilities.</a:t>
            </a:r>
            <a:endParaRPr lang="cs-CZ" sz="2000" dirty="0" smtClean="0"/>
          </a:p>
          <a:p>
            <a:r>
              <a:rPr lang="en-US" sz="2000" dirty="0" smtClean="0"/>
              <a:t>Across </a:t>
            </a:r>
            <a:r>
              <a:rPr lang="en-US" sz="2000" dirty="0"/>
              <a:t>Europe, 38% of disabled people aged 16-34 have an earned income, compared to 64% of non-disabled people. Disabled people's income is dramatically lower than the income of non-disabled people.</a:t>
            </a:r>
            <a:endParaRPr lang="cs-CZ" sz="2000" dirty="0"/>
          </a:p>
        </p:txBody>
      </p:sp>
    </p:spTree>
    <p:extLst>
      <p:ext uri="{BB962C8B-B14F-4D97-AF65-F5344CB8AC3E}">
        <p14:creationId xmlns:p14="http://schemas.microsoft.com/office/powerpoint/2010/main" val="2373148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Follow</a:t>
            </a:r>
            <a:r>
              <a:rPr lang="cs-CZ" dirty="0" smtClean="0"/>
              <a:t>-up – Workshop - </a:t>
            </a:r>
            <a:r>
              <a:rPr lang="cs-CZ" dirty="0" err="1" smtClean="0"/>
              <a:t>Can</a:t>
            </a:r>
            <a:r>
              <a:rPr lang="cs-CZ" dirty="0" smtClean="0"/>
              <a:t> </a:t>
            </a:r>
            <a:r>
              <a:rPr lang="cs-CZ" dirty="0" err="1" smtClean="0"/>
              <a:t>you</a:t>
            </a:r>
            <a:endParaRPr lang="cs-CZ" dirty="0"/>
          </a:p>
        </p:txBody>
      </p:sp>
      <p:sp>
        <p:nvSpPr>
          <p:cNvPr id="3" name="Zástupný symbol pro obsah 2"/>
          <p:cNvSpPr>
            <a:spLocks noGrp="1"/>
          </p:cNvSpPr>
          <p:nvPr>
            <p:ph idx="1"/>
          </p:nvPr>
        </p:nvSpPr>
        <p:spPr>
          <a:xfrm>
            <a:off x="677334" y="1727201"/>
            <a:ext cx="8596668" cy="4314162"/>
          </a:xfrm>
        </p:spPr>
        <p:txBody>
          <a:bodyPr>
            <a:noAutofit/>
          </a:bodyPr>
          <a:lstStyle/>
          <a:p>
            <a:r>
              <a:rPr lang="cs-CZ" sz="3200" dirty="0" err="1" smtClean="0"/>
              <a:t>You</a:t>
            </a:r>
            <a:r>
              <a:rPr lang="cs-CZ" sz="3200" dirty="0" smtClean="0"/>
              <a:t> </a:t>
            </a:r>
            <a:r>
              <a:rPr lang="cs-CZ" sz="3200" dirty="0" err="1" smtClean="0"/>
              <a:t>will</a:t>
            </a:r>
            <a:r>
              <a:rPr lang="cs-CZ" sz="3200" dirty="0" smtClean="0"/>
              <a:t> </a:t>
            </a:r>
            <a:r>
              <a:rPr lang="cs-CZ" sz="3200" dirty="0" err="1" smtClean="0"/>
              <a:t>be</a:t>
            </a:r>
            <a:r>
              <a:rPr lang="cs-CZ" sz="3200" dirty="0" smtClean="0"/>
              <a:t> </a:t>
            </a:r>
            <a:r>
              <a:rPr lang="cs-CZ" sz="3200" dirty="0" err="1" smtClean="0"/>
              <a:t>given</a:t>
            </a:r>
            <a:r>
              <a:rPr lang="cs-CZ" sz="3200" dirty="0" smtClean="0"/>
              <a:t> a role </a:t>
            </a:r>
            <a:r>
              <a:rPr lang="cs-CZ" sz="3200" dirty="0" err="1" smtClean="0"/>
              <a:t>card</a:t>
            </a:r>
            <a:r>
              <a:rPr lang="cs-CZ" sz="3200" dirty="0" smtClean="0"/>
              <a:t>, do not </a:t>
            </a:r>
            <a:r>
              <a:rPr lang="cs-CZ" sz="3200" dirty="0" err="1" smtClean="0"/>
              <a:t>share</a:t>
            </a:r>
            <a:r>
              <a:rPr lang="cs-CZ" sz="3200" dirty="0" smtClean="0"/>
              <a:t> </a:t>
            </a:r>
            <a:r>
              <a:rPr lang="cs-CZ" sz="3200" dirty="0" err="1" smtClean="0"/>
              <a:t>it</a:t>
            </a:r>
            <a:r>
              <a:rPr lang="cs-CZ" sz="3200" dirty="0" smtClean="0"/>
              <a:t> </a:t>
            </a:r>
            <a:r>
              <a:rPr lang="cs-CZ" sz="3200" dirty="0" err="1" smtClean="0"/>
              <a:t>with</a:t>
            </a:r>
            <a:r>
              <a:rPr lang="cs-CZ" sz="3200" dirty="0" smtClean="0"/>
              <a:t> </a:t>
            </a:r>
            <a:r>
              <a:rPr lang="cs-CZ" sz="3200" dirty="0" err="1" smtClean="0"/>
              <a:t>anybody</a:t>
            </a:r>
            <a:endParaRPr lang="cs-CZ" sz="3200" dirty="0" smtClean="0"/>
          </a:p>
          <a:p>
            <a:r>
              <a:rPr lang="cs-CZ" sz="3200" dirty="0" err="1" smtClean="0"/>
              <a:t>The</a:t>
            </a:r>
            <a:r>
              <a:rPr lang="cs-CZ" sz="3200" dirty="0" smtClean="0"/>
              <a:t> </a:t>
            </a:r>
            <a:r>
              <a:rPr lang="cs-CZ" sz="3200" dirty="0" err="1" smtClean="0"/>
              <a:t>teacher</a:t>
            </a:r>
            <a:r>
              <a:rPr lang="cs-CZ" sz="3200" dirty="0" smtClean="0"/>
              <a:t> </a:t>
            </a:r>
            <a:r>
              <a:rPr lang="cs-CZ" sz="3200" dirty="0" err="1" smtClean="0"/>
              <a:t>will</a:t>
            </a:r>
            <a:r>
              <a:rPr lang="cs-CZ" sz="3200" dirty="0" smtClean="0"/>
              <a:t> </a:t>
            </a:r>
            <a:r>
              <a:rPr lang="cs-CZ" sz="3200" dirty="0" err="1" smtClean="0"/>
              <a:t>ask</a:t>
            </a:r>
            <a:r>
              <a:rPr lang="cs-CZ" sz="3200" dirty="0" smtClean="0"/>
              <a:t> </a:t>
            </a:r>
            <a:r>
              <a:rPr lang="cs-CZ" sz="3200" dirty="0" err="1" smtClean="0"/>
              <a:t>differrent</a:t>
            </a:r>
            <a:r>
              <a:rPr lang="cs-CZ" sz="3200" dirty="0" smtClean="0"/>
              <a:t> </a:t>
            </a:r>
            <a:r>
              <a:rPr lang="cs-CZ" sz="3200" dirty="0" err="1" smtClean="0"/>
              <a:t>questions</a:t>
            </a:r>
            <a:r>
              <a:rPr lang="cs-CZ" sz="3200" dirty="0" smtClean="0"/>
              <a:t>, </a:t>
            </a:r>
            <a:r>
              <a:rPr lang="cs-CZ" sz="3200" dirty="0" err="1" smtClean="0"/>
              <a:t>if</a:t>
            </a:r>
            <a:r>
              <a:rPr lang="cs-CZ" sz="3200" dirty="0" smtClean="0"/>
              <a:t> </a:t>
            </a:r>
            <a:r>
              <a:rPr lang="cs-CZ" sz="3200" dirty="0" err="1" smtClean="0"/>
              <a:t>you</a:t>
            </a:r>
            <a:r>
              <a:rPr lang="cs-CZ" sz="3200" dirty="0" smtClean="0"/>
              <a:t> </a:t>
            </a:r>
            <a:r>
              <a:rPr lang="en-US" sz="3200" dirty="0"/>
              <a:t>can answer "yes" to the statement, </a:t>
            </a:r>
            <a:r>
              <a:rPr lang="en-US" sz="3200" dirty="0" smtClean="0"/>
              <a:t>take </a:t>
            </a:r>
            <a:r>
              <a:rPr lang="en-US" sz="3200" dirty="0"/>
              <a:t>two steps </a:t>
            </a:r>
            <a:r>
              <a:rPr lang="en-US" sz="3200" dirty="0" err="1" smtClean="0"/>
              <a:t>forwar</a:t>
            </a:r>
            <a:r>
              <a:rPr lang="cs-CZ" sz="3200" dirty="0" smtClean="0"/>
              <a:t>d, </a:t>
            </a:r>
            <a:r>
              <a:rPr lang="en-US" sz="3200" dirty="0" smtClean="0"/>
              <a:t>make </a:t>
            </a:r>
            <a:r>
              <a:rPr lang="en-US" sz="3200" dirty="0"/>
              <a:t>one step if </a:t>
            </a:r>
            <a:r>
              <a:rPr lang="cs-CZ" sz="3200" dirty="0" err="1" smtClean="0"/>
              <a:t>you</a:t>
            </a:r>
            <a:r>
              <a:rPr lang="en-US" sz="3200" dirty="0" smtClean="0"/>
              <a:t> </a:t>
            </a:r>
            <a:r>
              <a:rPr lang="en-US" sz="3200" dirty="0"/>
              <a:t>feel it may potentially be </a:t>
            </a:r>
            <a:r>
              <a:rPr lang="en-US" sz="3200" dirty="0" err="1" smtClean="0"/>
              <a:t>possibl</a:t>
            </a:r>
            <a:r>
              <a:rPr lang="cs-CZ" sz="3200" dirty="0" smtClean="0"/>
              <a:t>e, do</a:t>
            </a:r>
            <a:r>
              <a:rPr lang="en-US" sz="3200" dirty="0" smtClean="0"/>
              <a:t> </a:t>
            </a:r>
            <a:r>
              <a:rPr lang="en-US" sz="3200" dirty="0"/>
              <a:t>not move </a:t>
            </a:r>
            <a:r>
              <a:rPr lang="cs-CZ" sz="3200" dirty="0" err="1" smtClean="0"/>
              <a:t>you</a:t>
            </a:r>
            <a:r>
              <a:rPr lang="en-US" sz="3200" dirty="0" smtClean="0"/>
              <a:t> feel </a:t>
            </a:r>
            <a:r>
              <a:rPr lang="en-US" sz="3200" dirty="0"/>
              <a:t>it is </a:t>
            </a:r>
            <a:r>
              <a:rPr lang="en-US" sz="3200" dirty="0" smtClean="0"/>
              <a:t>impossible</a:t>
            </a:r>
            <a:endParaRPr lang="cs-CZ" sz="3200" dirty="0" smtClean="0"/>
          </a:p>
          <a:p>
            <a:r>
              <a:rPr lang="cs-CZ" sz="3200" dirty="0" smtClean="0">
                <a:hlinkClick r:id="rId2"/>
              </a:rPr>
              <a:t>Role </a:t>
            </a:r>
            <a:r>
              <a:rPr lang="cs-CZ" sz="3200" dirty="0" err="1" smtClean="0">
                <a:hlinkClick r:id="rId2"/>
              </a:rPr>
              <a:t>cards</a:t>
            </a:r>
            <a:endParaRPr lang="cs-CZ" sz="3200"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002" y="60325"/>
            <a:ext cx="2857500" cy="1209675"/>
          </a:xfrm>
          <a:prstGeom prst="rect">
            <a:avLst/>
          </a:prstGeom>
        </p:spPr>
      </p:pic>
    </p:spTree>
    <p:extLst>
      <p:ext uri="{BB962C8B-B14F-4D97-AF65-F5344CB8AC3E}">
        <p14:creationId xmlns:p14="http://schemas.microsoft.com/office/powerpoint/2010/main" val="3937970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Questions</a:t>
            </a:r>
            <a:endParaRPr lang="cs-CZ" dirty="0"/>
          </a:p>
        </p:txBody>
      </p:sp>
      <p:sp>
        <p:nvSpPr>
          <p:cNvPr id="3" name="Zástupný symbol pro obsah 2"/>
          <p:cNvSpPr>
            <a:spLocks noGrp="1"/>
          </p:cNvSpPr>
          <p:nvPr>
            <p:ph idx="1"/>
          </p:nvPr>
        </p:nvSpPr>
        <p:spPr>
          <a:xfrm>
            <a:off x="677334" y="1467556"/>
            <a:ext cx="8596668" cy="5260621"/>
          </a:xfrm>
        </p:spPr>
        <p:txBody>
          <a:bodyPr>
            <a:normAutofit fontScale="85000" lnSpcReduction="20000"/>
          </a:bodyPr>
          <a:lstStyle/>
          <a:p>
            <a:r>
              <a:rPr lang="en-US" dirty="0"/>
              <a:t>Can you use public transport?</a:t>
            </a:r>
          </a:p>
          <a:p>
            <a:r>
              <a:rPr lang="en-US" dirty="0"/>
              <a:t>Can you play football easily?</a:t>
            </a:r>
          </a:p>
          <a:p>
            <a:r>
              <a:rPr lang="en-US" dirty="0"/>
              <a:t>Do you feel safe going home alone at night?</a:t>
            </a:r>
          </a:p>
          <a:p>
            <a:r>
              <a:rPr lang="en-US" dirty="0"/>
              <a:t>Have you ever encountered any serious financial difficulty?</a:t>
            </a:r>
          </a:p>
          <a:p>
            <a:r>
              <a:rPr lang="en-US" dirty="0"/>
              <a:t>Do you have decent housing with devices like television, refrigerator etc.?</a:t>
            </a:r>
          </a:p>
          <a:p>
            <a:r>
              <a:rPr lang="en-US" dirty="0"/>
              <a:t>Do you feel welcome at your local youth club?</a:t>
            </a:r>
          </a:p>
          <a:p>
            <a:r>
              <a:rPr lang="en-US" dirty="0"/>
              <a:t>When you enter a club full of white men: will you stay?</a:t>
            </a:r>
          </a:p>
          <a:p>
            <a:r>
              <a:rPr lang="en-US" dirty="0"/>
              <a:t>If you are competing with people of similar qualifications for the same job, do you feel you have an equal chance of getting it?</a:t>
            </a:r>
          </a:p>
          <a:p>
            <a:r>
              <a:rPr lang="en-US" dirty="0"/>
              <a:t>Do you see people similar to yourself represented on TV?</a:t>
            </a:r>
          </a:p>
          <a:p>
            <a:r>
              <a:rPr lang="en-US" dirty="0"/>
              <a:t>Can you easily adopt a child?</a:t>
            </a:r>
          </a:p>
          <a:p>
            <a:r>
              <a:rPr lang="en-US" dirty="0"/>
              <a:t>Do you feel that people listen to you?</a:t>
            </a:r>
          </a:p>
          <a:p>
            <a:r>
              <a:rPr lang="en-US" dirty="0"/>
              <a:t>Would you get a job as a nanny easily?</a:t>
            </a:r>
          </a:p>
          <a:p>
            <a:r>
              <a:rPr lang="en-US" dirty="0"/>
              <a:t>Do you think you would receive fair treatment from the police?</a:t>
            </a:r>
          </a:p>
          <a:p>
            <a:r>
              <a:rPr lang="en-US" dirty="0"/>
              <a:t>Do you feel you can study and follow the profession of your choice?</a:t>
            </a:r>
          </a:p>
          <a:p>
            <a:r>
              <a:rPr lang="en-US" dirty="0"/>
              <a:t>Do you think your language, religion and culture are respected?</a:t>
            </a:r>
          </a:p>
          <a:p>
            <a:r>
              <a:rPr lang="en-US" dirty="0"/>
              <a:t>Do you feel comfortable moving into a shared house?</a:t>
            </a:r>
          </a:p>
          <a:p>
            <a:endParaRPr lang="cs-CZ" dirty="0"/>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1067" y="0"/>
            <a:ext cx="2810933" cy="3573699"/>
          </a:xfrm>
          <a:prstGeom prst="rect">
            <a:avLst/>
          </a:prstGeom>
        </p:spPr>
      </p:pic>
    </p:spTree>
    <p:extLst>
      <p:ext uri="{BB962C8B-B14F-4D97-AF65-F5344CB8AC3E}">
        <p14:creationId xmlns:p14="http://schemas.microsoft.com/office/powerpoint/2010/main" val="2337290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Reflection</a:t>
            </a:r>
            <a:endParaRPr lang="cs-CZ" dirty="0"/>
          </a:p>
        </p:txBody>
      </p:sp>
      <p:sp>
        <p:nvSpPr>
          <p:cNvPr id="3" name="Zástupný symbol pro obsah 2"/>
          <p:cNvSpPr>
            <a:spLocks noGrp="1"/>
          </p:cNvSpPr>
          <p:nvPr>
            <p:ph idx="1"/>
          </p:nvPr>
        </p:nvSpPr>
        <p:spPr>
          <a:xfrm>
            <a:off x="677334" y="1557867"/>
            <a:ext cx="8827910" cy="5300133"/>
          </a:xfrm>
        </p:spPr>
        <p:txBody>
          <a:bodyPr>
            <a:normAutofit fontScale="92500" lnSpcReduction="10000"/>
          </a:bodyPr>
          <a:lstStyle/>
          <a:p>
            <a:r>
              <a:rPr lang="en-US" sz="2400" dirty="0"/>
              <a:t>How did the students feel stepping forward – or not?</a:t>
            </a:r>
          </a:p>
          <a:p>
            <a:r>
              <a:rPr lang="en-US" sz="2400" dirty="0"/>
              <a:t>For those who stepped forward often, at what point did they begin to notice that others were not moving as fast as they were?</a:t>
            </a:r>
          </a:p>
          <a:p>
            <a:r>
              <a:rPr lang="en-US" sz="2400" dirty="0"/>
              <a:t>How easy or difficult was it to take over the different roles? How did they imagine what the person they were playing was like?</a:t>
            </a:r>
          </a:p>
          <a:p>
            <a:r>
              <a:rPr lang="en-US" sz="2400" dirty="0"/>
              <a:t>How did the students know about the character whose role they had to play? Was it through personal experience or through other sources of information (news, books, and jokes)? Are they sure the information and the images they have of the characters are reliable?</a:t>
            </a:r>
          </a:p>
          <a:p>
            <a:r>
              <a:rPr lang="en-US" sz="2400" dirty="0"/>
              <a:t>Did anyone feel that there were moments when their basic human rights were being ignored?</a:t>
            </a:r>
          </a:p>
          <a:p>
            <a:r>
              <a:rPr lang="en-US" sz="2400" dirty="0"/>
              <a:t>Can people guess each other's roles? (Let people reveal their roles during this part of the discussion.)</a:t>
            </a:r>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6266" y="0"/>
            <a:ext cx="3115733" cy="2336800"/>
          </a:xfrm>
          <a:prstGeom prst="rect">
            <a:avLst/>
          </a:prstGeom>
        </p:spPr>
      </p:pic>
    </p:spTree>
    <p:extLst>
      <p:ext uri="{BB962C8B-B14F-4D97-AF65-F5344CB8AC3E}">
        <p14:creationId xmlns:p14="http://schemas.microsoft.com/office/powerpoint/2010/main" val="4083441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782</Words>
  <Application>Microsoft Office PowerPoint</Application>
  <PresentationFormat>Širokoúhlá obrazovka</PresentationFormat>
  <Paragraphs>67</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Trebuchet MS</vt:lpstr>
      <vt:lpstr>Wingdings 3</vt:lpstr>
      <vt:lpstr>Fazeta</vt:lpstr>
      <vt:lpstr>Social literacy</vt:lpstr>
      <vt:lpstr>Aims of the workshop</vt:lpstr>
      <vt:lpstr>Ice-breaker</vt:lpstr>
      <vt:lpstr>Workshop – I want to work</vt:lpstr>
      <vt:lpstr>Evaluation</vt:lpstr>
      <vt:lpstr>Facts and figures about disability from the European Disability Forum </vt:lpstr>
      <vt:lpstr>Follow-up – Workshop - Can you</vt:lpstr>
      <vt:lpstr>Questions</vt:lpstr>
      <vt:lpstr>Reflection</vt:lpstr>
      <vt:lpstr>Video</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literacy</dc:title>
  <dc:creator>Lenka Lexová</dc:creator>
  <cp:lastModifiedBy>Lenka Lexová</cp:lastModifiedBy>
  <cp:revision>9</cp:revision>
  <dcterms:created xsi:type="dcterms:W3CDTF">2019-10-28T14:25:49Z</dcterms:created>
  <dcterms:modified xsi:type="dcterms:W3CDTF">2019-10-28T15:17:07Z</dcterms:modified>
</cp:coreProperties>
</file>