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9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7" autoAdjust="0"/>
  </p:normalViewPr>
  <p:slideViewPr>
    <p:cSldViewPr snapToGrid="0">
      <p:cViewPr>
        <p:scale>
          <a:sx n="100" d="100"/>
          <a:sy n="100" d="100"/>
        </p:scale>
        <p:origin x="87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8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6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7003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63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8937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96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69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2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0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5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25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0692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9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6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881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6/25/2019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30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es.or.at/images/doku/gender_cards.pdf" TargetMode="External"/><Relationship Id="rId2" Type="http://schemas.openxmlformats.org/officeDocument/2006/relationships/hyperlink" Target="http://www.aces.or.at/gender-related-clichs-in-advertis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es.or.at/images/doku/gender_decades_poster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F4285-BEE3-411C-8174-71127B882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007" y="925158"/>
            <a:ext cx="8208996" cy="2312894"/>
          </a:xfrm>
        </p:spPr>
        <p:txBody>
          <a:bodyPr>
            <a:normAutofit fontScale="90000"/>
          </a:bodyPr>
          <a:lstStyle/>
          <a:p>
            <a:pPr algn="l"/>
            <a:r>
              <a:rPr lang="cs-CZ" sz="7200" dirty="0">
                <a:solidFill>
                  <a:schemeClr val="accent2">
                    <a:lumMod val="50000"/>
                  </a:schemeClr>
                </a:solidFill>
              </a:rPr>
              <a:t>Gender-</a:t>
            </a:r>
            <a:r>
              <a:rPr lang="cs-CZ" sz="7200" dirty="0" err="1">
                <a:solidFill>
                  <a:schemeClr val="accent2">
                    <a:lumMod val="50000"/>
                  </a:schemeClr>
                </a:solidFill>
              </a:rPr>
              <a:t>related</a:t>
            </a:r>
            <a:r>
              <a:rPr lang="cs-CZ" sz="7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7200" dirty="0" err="1">
                <a:solidFill>
                  <a:schemeClr val="accent2">
                    <a:lumMod val="50000"/>
                  </a:schemeClr>
                </a:solidFill>
              </a:rPr>
              <a:t>clichés</a:t>
            </a:r>
            <a:r>
              <a:rPr lang="cs-CZ" sz="7200" dirty="0">
                <a:solidFill>
                  <a:schemeClr val="accent2">
                    <a:lumMod val="50000"/>
                  </a:schemeClr>
                </a:solidFill>
              </a:rPr>
              <a:t> in </a:t>
            </a:r>
            <a:r>
              <a:rPr lang="cs-CZ" sz="7200" dirty="0" err="1">
                <a:solidFill>
                  <a:schemeClr val="accent2">
                    <a:lumMod val="50000"/>
                  </a:schemeClr>
                </a:solidFill>
              </a:rPr>
              <a:t>advertising</a:t>
            </a:r>
            <a:endParaRPr lang="cs-CZ" sz="7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68A539-1BC4-45E2-992B-6F3CE4E29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2532" y="4373564"/>
            <a:ext cx="7766936" cy="843896"/>
          </a:xfrm>
        </p:spPr>
        <p:txBody>
          <a:bodyPr>
            <a:normAutofit/>
          </a:bodyPr>
          <a:lstStyle/>
          <a:p>
            <a:pPr algn="l"/>
            <a:r>
              <a:rPr lang="cs-CZ" sz="2400" dirty="0"/>
              <a:t>Projekt ERASMUS+ - </a:t>
            </a:r>
            <a:r>
              <a:rPr lang="cs-CZ" sz="2400" dirty="0" err="1"/>
              <a:t>Four</a:t>
            </a:r>
            <a:r>
              <a:rPr lang="cs-CZ" sz="2400" dirty="0"/>
              <a:t> </a:t>
            </a:r>
            <a:r>
              <a:rPr lang="cs-CZ" sz="2400" dirty="0" err="1"/>
              <a:t>shades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literacy</a:t>
            </a:r>
            <a:endParaRPr lang="cs-CZ" sz="24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46BB44A-0B1B-47A4-9EA1-F92BCA02F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255" y="5361342"/>
            <a:ext cx="4000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3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C93EF-7B66-4407-B8A2-EA7B412FB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Aims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workshop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550413-EE87-485B-A983-259B2F34A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en-US" sz="3600" dirty="0" err="1"/>
              <a:t>analyse</a:t>
            </a:r>
            <a:r>
              <a:rPr lang="en-US" sz="3600" dirty="0"/>
              <a:t> stereotypes and gender roles in advertisements throughout the 20th century</a:t>
            </a:r>
            <a:endParaRPr lang="cs-CZ" sz="3600" dirty="0"/>
          </a:p>
          <a:p>
            <a:r>
              <a:rPr lang="en-US" sz="3600" dirty="0"/>
              <a:t>identify gender-stereotypes of young adults</a:t>
            </a:r>
            <a:endParaRPr lang="cs-CZ" sz="3600" dirty="0"/>
          </a:p>
          <a:p>
            <a:r>
              <a:rPr lang="en-US" sz="3600" dirty="0"/>
              <a:t>discuss the relationship between gender roles in society and in advertising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64851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A34BC-039A-466F-A95F-9A56466E5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Ice-breaking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B2957A-DD97-49FD-9B9A-6C8FB228B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Do </a:t>
            </a:r>
            <a:r>
              <a:rPr lang="cs-CZ" sz="3200" dirty="0" err="1"/>
              <a:t>you</a:t>
            </a:r>
            <a:r>
              <a:rPr lang="cs-CZ" sz="3200" dirty="0"/>
              <a:t> </a:t>
            </a:r>
            <a:r>
              <a:rPr lang="cs-CZ" sz="3200" dirty="0" err="1"/>
              <a:t>watch</a:t>
            </a:r>
            <a:r>
              <a:rPr lang="cs-CZ" sz="3200" dirty="0"/>
              <a:t>/</a:t>
            </a:r>
            <a:r>
              <a:rPr lang="cs-CZ" sz="3200" dirty="0" err="1"/>
              <a:t>read</a:t>
            </a:r>
            <a:r>
              <a:rPr lang="cs-CZ" sz="3200" dirty="0"/>
              <a:t> </a:t>
            </a:r>
            <a:r>
              <a:rPr lang="cs-CZ" sz="3200" dirty="0" err="1"/>
              <a:t>advertisments</a:t>
            </a:r>
            <a:r>
              <a:rPr lang="cs-CZ" sz="3200" dirty="0"/>
              <a:t>? </a:t>
            </a:r>
            <a:r>
              <a:rPr lang="cs-CZ" sz="3200" dirty="0" err="1"/>
              <a:t>Where</a:t>
            </a:r>
            <a:r>
              <a:rPr lang="cs-CZ" sz="3200" dirty="0"/>
              <a:t>? </a:t>
            </a:r>
            <a:r>
              <a:rPr lang="cs-CZ" sz="3200" dirty="0" err="1"/>
              <a:t>How</a:t>
            </a:r>
            <a:r>
              <a:rPr lang="cs-CZ" sz="3200" dirty="0"/>
              <a:t> </a:t>
            </a:r>
            <a:r>
              <a:rPr lang="cs-CZ" sz="3200" dirty="0" err="1"/>
              <a:t>often</a:t>
            </a:r>
            <a:r>
              <a:rPr lang="cs-CZ" sz="3200" dirty="0"/>
              <a:t>?</a:t>
            </a:r>
          </a:p>
          <a:p>
            <a:r>
              <a:rPr lang="cs-CZ" sz="3200" dirty="0"/>
              <a:t>Do </a:t>
            </a:r>
            <a:r>
              <a:rPr lang="cs-CZ" sz="3200" dirty="0" err="1"/>
              <a:t>you</a:t>
            </a:r>
            <a:r>
              <a:rPr lang="cs-CZ" sz="3200" dirty="0"/>
              <a:t> </a:t>
            </a:r>
            <a:r>
              <a:rPr lang="cs-CZ" sz="3200" dirty="0" err="1"/>
              <a:t>know</a:t>
            </a:r>
            <a:r>
              <a:rPr lang="cs-CZ" sz="3200" dirty="0"/>
              <a:t> </a:t>
            </a:r>
            <a:r>
              <a:rPr lang="cs-CZ" sz="3200" dirty="0" err="1"/>
              <a:t>any</a:t>
            </a:r>
            <a:r>
              <a:rPr lang="cs-CZ" sz="3200" dirty="0"/>
              <a:t> </a:t>
            </a:r>
            <a:r>
              <a:rPr lang="cs-CZ" sz="3200" dirty="0" err="1"/>
              <a:t>advertising</a:t>
            </a:r>
            <a:r>
              <a:rPr lang="cs-CZ" sz="3200" dirty="0"/>
              <a:t> </a:t>
            </a:r>
            <a:r>
              <a:rPr lang="cs-CZ" sz="3200" dirty="0" err="1"/>
              <a:t>slogans</a:t>
            </a:r>
            <a:r>
              <a:rPr lang="cs-CZ" sz="3200" dirty="0"/>
              <a:t>?</a:t>
            </a:r>
          </a:p>
          <a:p>
            <a:r>
              <a:rPr lang="cs-CZ" sz="3200" dirty="0"/>
              <a:t>Do </a:t>
            </a:r>
            <a:r>
              <a:rPr lang="cs-CZ" sz="3200" dirty="0" err="1"/>
              <a:t>advertisements</a:t>
            </a:r>
            <a:r>
              <a:rPr lang="cs-CZ" sz="3200" dirty="0"/>
              <a:t> influence </a:t>
            </a:r>
            <a:r>
              <a:rPr lang="cs-CZ" sz="3200" dirty="0" err="1"/>
              <a:t>you</a:t>
            </a:r>
            <a:r>
              <a:rPr lang="cs-CZ" sz="3200" dirty="0"/>
              <a:t> </a:t>
            </a:r>
            <a:r>
              <a:rPr lang="cs-CZ" sz="3200" dirty="0" err="1"/>
              <a:t>when</a:t>
            </a:r>
            <a:r>
              <a:rPr lang="cs-CZ" sz="3200" dirty="0"/>
              <a:t> shopping?</a:t>
            </a:r>
          </a:p>
          <a:p>
            <a:r>
              <a:rPr lang="cs-CZ" sz="3200" dirty="0" err="1"/>
              <a:t>What</a:t>
            </a:r>
            <a:r>
              <a:rPr lang="cs-CZ" sz="3200" dirty="0"/>
              <a:t> </a:t>
            </a:r>
            <a:r>
              <a:rPr lang="cs-CZ" sz="3200" dirty="0" err="1"/>
              <a:t>makes</a:t>
            </a:r>
            <a:r>
              <a:rPr lang="cs-CZ" sz="3200" dirty="0"/>
              <a:t> a </a:t>
            </a:r>
            <a:r>
              <a:rPr lang="cs-CZ" sz="3200" dirty="0" err="1"/>
              <a:t>good</a:t>
            </a:r>
            <a:r>
              <a:rPr lang="cs-CZ" sz="3200" dirty="0"/>
              <a:t> </a:t>
            </a:r>
            <a:r>
              <a:rPr lang="cs-CZ" sz="3200" dirty="0" err="1"/>
              <a:t>advertisement</a:t>
            </a:r>
            <a:r>
              <a:rPr lang="cs-CZ" sz="3200" dirty="0"/>
              <a:t>?</a:t>
            </a:r>
          </a:p>
          <a:p>
            <a:r>
              <a:rPr lang="cs-CZ" sz="3200" dirty="0" err="1"/>
              <a:t>What</a:t>
            </a:r>
            <a:r>
              <a:rPr lang="cs-CZ" sz="3200" dirty="0"/>
              <a:t> do </a:t>
            </a:r>
            <a:r>
              <a:rPr lang="cs-CZ" sz="3200" dirty="0" err="1"/>
              <a:t>you</a:t>
            </a:r>
            <a:r>
              <a:rPr lang="cs-CZ" sz="3200" dirty="0"/>
              <a:t> </a:t>
            </a:r>
            <a:r>
              <a:rPr lang="cs-CZ" sz="3200" dirty="0" err="1"/>
              <a:t>dislike</a:t>
            </a:r>
            <a:r>
              <a:rPr lang="cs-CZ" sz="3200" dirty="0"/>
              <a:t> </a:t>
            </a:r>
            <a:r>
              <a:rPr lang="cs-CZ" sz="3200" dirty="0" err="1"/>
              <a:t>about</a:t>
            </a:r>
            <a:r>
              <a:rPr lang="cs-CZ" sz="3200" dirty="0"/>
              <a:t> </a:t>
            </a:r>
            <a:r>
              <a:rPr lang="cs-CZ" sz="3200" dirty="0" err="1"/>
              <a:t>advertisements</a:t>
            </a:r>
            <a:r>
              <a:rPr lang="cs-CZ" sz="3200" dirty="0"/>
              <a:t>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5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8F063-EE91-416F-94DC-85FABB09E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57108" cy="1320800"/>
          </a:xfrm>
        </p:spPr>
        <p:txBody>
          <a:bodyPr>
            <a:normAutofit/>
          </a:bodyPr>
          <a:lstStyle/>
          <a:p>
            <a:r>
              <a:rPr lang="cs-CZ" dirty="0" err="1"/>
              <a:t>Quizz</a:t>
            </a:r>
            <a:r>
              <a:rPr lang="cs-CZ" dirty="0"/>
              <a:t> –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 do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brand</a:t>
            </a:r>
            <a:r>
              <a:rPr lang="cs-CZ" dirty="0"/>
              <a:t> </a:t>
            </a:r>
            <a:r>
              <a:rPr lang="cs-CZ" dirty="0" err="1"/>
              <a:t>names</a:t>
            </a:r>
            <a:r>
              <a:rPr lang="cs-CZ" dirty="0"/>
              <a:t> </a:t>
            </a:r>
            <a:r>
              <a:rPr lang="cs-CZ" dirty="0" err="1"/>
              <a:t>represent</a:t>
            </a:r>
            <a:r>
              <a:rPr lang="cs-CZ" dirty="0"/>
              <a:t>? 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8F05A8-2776-4E30-BC98-AFD9B515D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273" y="1930400"/>
            <a:ext cx="8957109" cy="457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83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91D85-DA68-4262-B676-028962818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Workshop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4FA782-E3F6-47C4-AEA3-E2B7A3FEE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7091"/>
            <a:ext cx="10178322" cy="4752194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take a seat at one of the 5 tables</a:t>
            </a:r>
            <a:r>
              <a:rPr lang="cs-CZ" sz="3600" dirty="0"/>
              <a:t>, </a:t>
            </a:r>
            <a:r>
              <a:rPr lang="cs-CZ" sz="3600" dirty="0" err="1"/>
              <a:t>at</a:t>
            </a:r>
            <a:r>
              <a:rPr lang="cs-CZ" sz="3600" dirty="0"/>
              <a:t> </a:t>
            </a:r>
            <a:r>
              <a:rPr lang="cs-CZ" sz="3600" dirty="0" err="1"/>
              <a:t>each</a:t>
            </a:r>
            <a:r>
              <a:rPr lang="cs-CZ" sz="3600" dirty="0"/>
              <a:t> table, </a:t>
            </a:r>
            <a:r>
              <a:rPr lang="cs-CZ" sz="3600" dirty="0" err="1"/>
              <a:t>there</a:t>
            </a:r>
            <a:r>
              <a:rPr lang="cs-CZ" sz="3600" dirty="0"/>
              <a:t> </a:t>
            </a:r>
            <a:r>
              <a:rPr lang="cs-CZ" sz="3600" dirty="0" err="1"/>
              <a:t>is</a:t>
            </a:r>
            <a:r>
              <a:rPr lang="cs-CZ" sz="3600" dirty="0"/>
              <a:t> </a:t>
            </a:r>
            <a:r>
              <a:rPr lang="en-US" sz="3600" dirty="0"/>
              <a:t>a poster with 3 pictures of advertisements</a:t>
            </a:r>
            <a:r>
              <a:rPr lang="cs-CZ" sz="3600" dirty="0"/>
              <a:t> </a:t>
            </a:r>
            <a:r>
              <a:rPr lang="cs-CZ" sz="3600" dirty="0" err="1"/>
              <a:t>from</a:t>
            </a:r>
            <a:r>
              <a:rPr lang="cs-CZ" sz="3600" dirty="0"/>
              <a:t> </a:t>
            </a:r>
            <a:r>
              <a:rPr lang="en-US" sz="3600" dirty="0"/>
              <a:t>a decade between 1959 and 2000</a:t>
            </a:r>
            <a:endParaRPr lang="cs-CZ" sz="3600" dirty="0"/>
          </a:p>
          <a:p>
            <a:r>
              <a:rPr lang="cs-CZ" sz="3600" dirty="0" err="1"/>
              <a:t>at</a:t>
            </a:r>
            <a:r>
              <a:rPr lang="cs-CZ" sz="3600" dirty="0"/>
              <a:t> </a:t>
            </a:r>
            <a:r>
              <a:rPr lang="cs-CZ" sz="3600" dirty="0" err="1"/>
              <a:t>each</a:t>
            </a:r>
            <a:r>
              <a:rPr lang="cs-CZ" sz="3600" dirty="0"/>
              <a:t> table, </a:t>
            </a:r>
            <a:r>
              <a:rPr lang="cs-CZ" sz="3600" dirty="0" err="1"/>
              <a:t>there</a:t>
            </a:r>
            <a:r>
              <a:rPr lang="cs-CZ" sz="3600" dirty="0"/>
              <a:t> </a:t>
            </a:r>
            <a:r>
              <a:rPr lang="cs-CZ" sz="3600" dirty="0" err="1"/>
              <a:t>is</a:t>
            </a:r>
            <a:r>
              <a:rPr lang="cs-CZ" sz="3600" dirty="0"/>
              <a:t> </a:t>
            </a:r>
            <a:r>
              <a:rPr lang="en-US" sz="3600" dirty="0"/>
              <a:t>a set of numbered adjective cards</a:t>
            </a:r>
            <a:endParaRPr lang="cs-CZ" sz="3600" dirty="0"/>
          </a:p>
          <a:p>
            <a:r>
              <a:rPr lang="cs-CZ" sz="3600" dirty="0"/>
              <a:t>play </a:t>
            </a:r>
            <a:r>
              <a:rPr lang="cs-CZ" sz="3600" dirty="0" err="1"/>
              <a:t>with</a:t>
            </a:r>
            <a:r>
              <a:rPr lang="cs-CZ" sz="3600" dirty="0"/>
              <a:t> </a:t>
            </a:r>
            <a:r>
              <a:rPr lang="cs-CZ" sz="3600" dirty="0" err="1"/>
              <a:t>adjectives</a:t>
            </a:r>
            <a:r>
              <a:rPr lang="cs-CZ" sz="3600" dirty="0"/>
              <a:t> - </a:t>
            </a:r>
            <a:r>
              <a:rPr lang="en-US" sz="3600" dirty="0"/>
              <a:t>examine the advertisements and list 10 adjectives which relate to the illustrated men and women in the advertisements</a:t>
            </a:r>
            <a:endParaRPr lang="cs-CZ" sz="3600" dirty="0"/>
          </a:p>
          <a:p>
            <a:r>
              <a:rPr lang="cs-CZ" sz="3600" dirty="0" err="1"/>
              <a:t>collect</a:t>
            </a:r>
            <a:r>
              <a:rPr lang="cs-CZ" sz="3600" dirty="0"/>
              <a:t> </a:t>
            </a:r>
            <a:r>
              <a:rPr lang="en-US" sz="3600" dirty="0"/>
              <a:t>the lists of adjectives on </a:t>
            </a:r>
            <a:r>
              <a:rPr lang="cs-CZ" sz="3600" dirty="0" err="1"/>
              <a:t>your</a:t>
            </a:r>
            <a:r>
              <a:rPr lang="en-US" sz="3600" dirty="0"/>
              <a:t> poster</a:t>
            </a:r>
            <a:r>
              <a:rPr lang="cs-CZ" sz="3600" dirty="0"/>
              <a:t>, </a:t>
            </a:r>
            <a:r>
              <a:rPr lang="cs-CZ" sz="3600" dirty="0" err="1"/>
              <a:t>you</a:t>
            </a:r>
            <a:r>
              <a:rPr lang="cs-CZ" sz="3600" dirty="0"/>
              <a:t> </a:t>
            </a:r>
            <a:r>
              <a:rPr lang="cs-CZ" sz="3600" dirty="0" err="1"/>
              <a:t>can</a:t>
            </a:r>
            <a:r>
              <a:rPr lang="cs-CZ" sz="3600" dirty="0"/>
              <a:t> </a:t>
            </a:r>
            <a:r>
              <a:rPr lang="cs-CZ" sz="3600" dirty="0" err="1"/>
              <a:t>also</a:t>
            </a:r>
            <a:r>
              <a:rPr lang="cs-CZ" sz="3600" dirty="0"/>
              <a:t> </a:t>
            </a:r>
            <a:r>
              <a:rPr lang="cs-CZ" sz="3600" dirty="0" err="1"/>
              <a:t>add</a:t>
            </a:r>
            <a:r>
              <a:rPr lang="cs-CZ" sz="3600" dirty="0"/>
              <a:t> </a:t>
            </a:r>
            <a:r>
              <a:rPr lang="cs-CZ" sz="3600" dirty="0" err="1"/>
              <a:t>your</a:t>
            </a:r>
            <a:r>
              <a:rPr lang="cs-CZ" sz="3600" dirty="0"/>
              <a:t> </a:t>
            </a:r>
            <a:r>
              <a:rPr lang="cs-CZ" sz="3600" dirty="0" err="1"/>
              <a:t>own</a:t>
            </a:r>
            <a:r>
              <a:rPr lang="cs-CZ" sz="3600" dirty="0"/>
              <a:t> </a:t>
            </a:r>
            <a:r>
              <a:rPr lang="cs-CZ" sz="3600" dirty="0" err="1"/>
              <a:t>adjectives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0286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76246-E162-48ED-921C-24610CA02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Discussion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65167B-C0B6-4572-BBB5-98FE03035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98494"/>
            <a:ext cx="9241218" cy="5002305"/>
          </a:xfrm>
        </p:spPr>
        <p:txBody>
          <a:bodyPr>
            <a:noAutofit/>
          </a:bodyPr>
          <a:lstStyle/>
          <a:p>
            <a:r>
              <a:rPr lang="en-US" sz="2400" dirty="0"/>
              <a:t>What is the relationship between gender roles in society and in advertising?</a:t>
            </a:r>
            <a:endParaRPr lang="cs-CZ" sz="2400" dirty="0"/>
          </a:p>
          <a:p>
            <a:r>
              <a:rPr lang="en-US" sz="2400" dirty="0"/>
              <a:t>Do advertisements just reflect the ‘reality’ in society; or do they ‘influence’ the shaping of realities in societies?</a:t>
            </a:r>
            <a:endParaRPr lang="cs-CZ" sz="2400" dirty="0"/>
          </a:p>
          <a:p>
            <a:r>
              <a:rPr lang="en-US" sz="2400" dirty="0"/>
              <a:t>What do you consider to be the major differences between role stereotypes and gender-related clichés in advertisements of the 1950s and the ads nowadays? </a:t>
            </a:r>
            <a:endParaRPr lang="cs-CZ" sz="2400" dirty="0"/>
          </a:p>
          <a:p>
            <a:r>
              <a:rPr lang="en-US" sz="2400" dirty="0"/>
              <a:t>When do you suppose that these changes happened? Why?</a:t>
            </a:r>
            <a:endParaRPr lang="cs-CZ" sz="2400" dirty="0"/>
          </a:p>
          <a:p>
            <a:r>
              <a:rPr lang="en-US" sz="2400" dirty="0"/>
              <a:t>What is the concept of womanhood and manhood about nowadays?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1687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0892F-9E0F-4BD0-A8E3-287623168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Surprise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805F3-509A-43C4-98F7-C7448FEBE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adjectives which are numbered with odd numbers are related to stereotypes about men; and the adjectives which are numbered with even numbers are related to women. The outcomes of the posters are likely to show this trend!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97240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2C1C6A-F224-4BEC-9BF8-1D002F4FB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Souces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E90D7B-5FDF-4E14-A118-398396BA0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http://www.aces.or.at/gender-related-clichs-in-advertising</a:t>
            </a:r>
            <a:endParaRPr lang="cs-CZ" dirty="0"/>
          </a:p>
          <a:p>
            <a:r>
              <a:rPr lang="en-US" dirty="0">
                <a:hlinkClick r:id="rId3"/>
              </a:rPr>
              <a:t>Annex 1: Numbered adjective cards</a:t>
            </a:r>
            <a:endParaRPr lang="cs-CZ" dirty="0"/>
          </a:p>
          <a:p>
            <a:r>
              <a:rPr lang="en-US" dirty="0">
                <a:hlinkClick r:id="rId4"/>
              </a:rPr>
              <a:t>Annex 2: Posters with pictures of advertisements categorized by decades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08754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</TotalTime>
  <Words>330</Words>
  <Application>Microsoft Office PowerPoint</Application>
  <PresentationFormat>Širokoúhlá obrazovka</PresentationFormat>
  <Paragraphs>30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Fazeta</vt:lpstr>
      <vt:lpstr>Gender-related clichés in advertising</vt:lpstr>
      <vt:lpstr>Aims of the workshop</vt:lpstr>
      <vt:lpstr>Ice-breaking</vt:lpstr>
      <vt:lpstr>Quizz – What products do the brand names represent?  </vt:lpstr>
      <vt:lpstr>Workshop</vt:lpstr>
      <vt:lpstr>Discussion</vt:lpstr>
      <vt:lpstr>Surprise</vt:lpstr>
      <vt:lpstr>Souces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Gender-related clichés in advertising</dc:title>
  <dc:creator>llexova@oapb.cz</dc:creator>
  <cp:lastModifiedBy>llexova@oapb.cz</cp:lastModifiedBy>
  <cp:revision>15</cp:revision>
  <dcterms:created xsi:type="dcterms:W3CDTF">2019-06-19T06:30:26Z</dcterms:created>
  <dcterms:modified xsi:type="dcterms:W3CDTF">2019-06-25T10:34:40Z</dcterms:modified>
</cp:coreProperties>
</file>