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
  </p:notesMasterIdLst>
  <p:sldIdLst>
    <p:sldId id="256" r:id="rId2"/>
    <p:sldId id="257" r:id="rId3"/>
    <p:sldId id="266" r:id="rId4"/>
    <p:sldId id="267" r:id="rId5"/>
    <p:sldId id="270" r:id="rId6"/>
    <p:sldId id="259" r:id="rId7"/>
    <p:sldId id="260" r:id="rId8"/>
    <p:sldId id="268" r:id="rId9"/>
    <p:sldId id="272" r:id="rId10"/>
    <p:sldId id="273" r:id="rId11"/>
    <p:sldId id="274" r:id="rId12"/>
    <p:sldId id="275" r:id="rId13"/>
    <p:sldId id="271" r:id="rId14"/>
    <p:sldId id="264" r:id="rId1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13" autoAdjust="0"/>
  </p:normalViewPr>
  <p:slideViewPr>
    <p:cSldViewPr>
      <p:cViewPr varScale="1">
        <p:scale>
          <a:sx n="107" d="100"/>
          <a:sy n="107" d="100"/>
        </p:scale>
        <p:origin x="33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96AEC9-C847-4AC7-A812-AF931EA4212A}" type="datetimeFigureOut">
              <a:rPr lang="el-GR" smtClean="0"/>
              <a:pPr/>
              <a:t>1/3/2020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07907-4F2B-42A6-9497-A6DCCC77BD0A}" type="slidenum">
              <a:rPr lang="el-GR" smtClean="0"/>
              <a:pPr/>
              <a:t>‹#›</a:t>
            </a:fld>
            <a:endParaRPr lang="el-GR"/>
          </a:p>
        </p:txBody>
      </p:sp>
    </p:spTree>
    <p:extLst>
      <p:ext uri="{BB962C8B-B14F-4D97-AF65-F5344CB8AC3E}">
        <p14:creationId xmlns:p14="http://schemas.microsoft.com/office/powerpoint/2010/main" val="140700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A207907-4F2B-42A6-9497-A6DCCC77BD0A}" type="slidenum">
              <a:rPr lang="el-GR" smtClean="0"/>
              <a:pPr/>
              <a:t>1</a:t>
            </a:fld>
            <a:endParaRPr lang="el-GR"/>
          </a:p>
        </p:txBody>
      </p:sp>
    </p:spTree>
    <p:extLst>
      <p:ext uri="{BB962C8B-B14F-4D97-AF65-F5344CB8AC3E}">
        <p14:creationId xmlns:p14="http://schemas.microsoft.com/office/powerpoint/2010/main" val="231686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4" name="13 - Τίτλος"/>
          <p:cNvSpPr>
            <a:spLocks noGrp="1"/>
          </p:cNvSpPr>
          <p:nvPr>
            <p:ph type="ctrTitle"/>
          </p:nvPr>
        </p:nvSpPr>
        <p:spPr>
          <a:xfrm>
            <a:off x="1432560" y="359898"/>
            <a:ext cx="7406640" cy="1472184"/>
          </a:xfrm>
        </p:spPr>
        <p:txBody>
          <a:bodyPr anchor="b"/>
          <a:lstStyle>
            <a:lvl1pPr algn="l">
              <a:defRPr/>
            </a:lvl1pPr>
            <a:extLst/>
          </a:lstStyle>
          <a:p>
            <a:r>
              <a:rPr kumimoji="0" lang="el-GR" smtClean="0"/>
              <a:t>Kλικ για επεξεργασία του τίτλου</a:t>
            </a:r>
            <a:endParaRPr kumimoji="0" lang="en-US"/>
          </a:p>
        </p:txBody>
      </p:sp>
      <p:sp>
        <p:nvSpPr>
          <p:cNvPr id="22" name="21 - Υπότιτλος"/>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sp>
        <p:nvSpPr>
          <p:cNvPr id="7" name="6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20" name="19 - Θέση υποσέλιδου"/>
          <p:cNvSpPr>
            <a:spLocks noGrp="1"/>
          </p:cNvSpPr>
          <p:nvPr>
            <p:ph type="ftr" sz="quarter" idx="11"/>
          </p:nvPr>
        </p:nvSpPr>
        <p:spPr/>
        <p:txBody>
          <a:bodyPr/>
          <a:lstStyle>
            <a:extLst/>
          </a:lstStyle>
          <a:p>
            <a:endParaRPr lang="el-GR"/>
          </a:p>
        </p:txBody>
      </p:sp>
      <p:sp>
        <p:nvSpPr>
          <p:cNvPr id="10" name="9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
        <p:nvSpPr>
          <p:cNvPr id="8" name="7 - Έλλειψη"/>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 Έλλειψη"/>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58000" y="274639"/>
            <a:ext cx="1828800" cy="5851525"/>
          </a:xfrm>
        </p:spPr>
        <p:txBody>
          <a:bodyPr vert="eaVert"/>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1143000" y="274640"/>
            <a:ext cx="5562600" cy="5851525"/>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6 - Ορθογώνιο"/>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 Τίτλος"/>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
        <p:nvSpPr>
          <p:cNvPr id="10" name="9 - Ορθογώνιο"/>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 Έλλειψη"/>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 Έλλειψη"/>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435608" y="274320"/>
            <a:ext cx="7498080" cy="1143000"/>
          </a:xfrm>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8" name="7 - Θέση υποσέλιδου"/>
          <p:cNvSpPr>
            <a:spLocks noGrp="1"/>
          </p:cNvSpPr>
          <p:nvPr>
            <p:ph type="ftr" sz="quarter" idx="11"/>
          </p:nvPr>
        </p:nvSpPr>
        <p:spPr/>
        <p:txBody>
          <a:bodyPr/>
          <a:lstStyle>
            <a:extLst/>
          </a:lstStyle>
          <a:p>
            <a:endParaRPr lang="el-GR"/>
          </a:p>
        </p:txBody>
      </p:sp>
      <p:sp>
        <p:nvSpPr>
          <p:cNvPr id="9" name="8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1435608" y="274320"/>
            <a:ext cx="7498080" cy="1143000"/>
          </a:xfrm>
        </p:spPr>
        <p:txBody>
          <a:bodyPr anchor="ctr"/>
          <a:lstStyle>
            <a:extLst/>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4" name="3 - Θέση υποσέλιδου"/>
          <p:cNvSpPr>
            <a:spLocks noGrp="1"/>
          </p:cNvSpPr>
          <p:nvPr>
            <p:ph type="ftr" sz="quarter" idx="11"/>
          </p:nvPr>
        </p:nvSpPr>
        <p:spPr/>
        <p:txBody>
          <a:bodyPr/>
          <a:lstStyle>
            <a:extLst/>
          </a:lstStyle>
          <a:p>
            <a:endParaRPr lang="el-GR"/>
          </a:p>
        </p:txBody>
      </p:sp>
      <p:sp>
        <p:nvSpPr>
          <p:cNvPr id="5" name="4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5" name="4 - Ορθογώνιο"/>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3" name="2 - Θέση υποσέλιδου"/>
          <p:cNvSpPr>
            <a:spLocks noGrp="1"/>
          </p:cNvSpPr>
          <p:nvPr>
            <p:ph type="ftr" sz="quarter" idx="11"/>
          </p:nvPr>
        </p:nvSpPr>
        <p:spPr/>
        <p:txBody>
          <a:bodyPr/>
          <a:lstStyle>
            <a:extLst/>
          </a:lstStyle>
          <a:p>
            <a:endParaRPr lang="el-GR"/>
          </a:p>
        </p:txBody>
      </p:sp>
      <p:sp>
        <p:nvSpPr>
          <p:cNvPr id="4" name="3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
        <p:nvSpPr>
          <p:cNvPr id="6" name="5 - Ορθογώνιο"/>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extLst/>
          </a:lstStyle>
          <a:p>
            <a:fld id="{925EE158-2734-4650-B12D-F160FD719E29}" type="datetimeFigureOut">
              <a:rPr lang="el-GR" smtClean="0"/>
              <a:pPr/>
              <a:t>1/3/2020</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12507F19-CB89-465E-9D83-CE71F3534422}" type="slidenum">
              <a:rPr lang="el-GR" smtClean="0"/>
              <a:pPr/>
              <a:t>‹#›</a:t>
            </a:fld>
            <a:endParaRPr lang="el-GR"/>
          </a:p>
        </p:txBody>
      </p:sp>
      <p:sp>
        <p:nvSpPr>
          <p:cNvPr id="8" name="7 - Ορθογώνιο"/>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 Θέση εικόνας"/>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l-GR" smtClean="0"/>
              <a:t>Κάντε κλικ στο εικονίδιο για να προσθέσετε μια εικόνα</a:t>
            </a:r>
            <a:endParaRPr kumimoji="0" lang="en-US" dirty="0"/>
          </a:p>
        </p:txBody>
      </p:sp>
      <p:sp>
        <p:nvSpPr>
          <p:cNvPr id="9" name="8 - Διάγραμμα ροής: Διεργασία"/>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 Διάγραμμα ροής: Διεργασία"/>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 Θέση κειμένου"/>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6 - Πίτα"/>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 Έλλειψη"/>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 Κουλούρα"/>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 Ορθογώνιο"/>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 Θέση τίτλου"/>
          <p:cNvSpPr>
            <a:spLocks noGrp="1"/>
          </p:cNvSpPr>
          <p:nvPr>
            <p:ph type="title"/>
          </p:nvPr>
        </p:nvSpPr>
        <p:spPr>
          <a:xfrm>
            <a:off x="1435608" y="274638"/>
            <a:ext cx="7498080" cy="1143000"/>
          </a:xfrm>
          <a:prstGeom prst="rect">
            <a:avLst/>
          </a:prstGeom>
        </p:spPr>
        <p:txBody>
          <a:bodyPr anchor="ctr">
            <a:normAutofit/>
          </a:bodyPr>
          <a:lstStyle>
            <a:extLst/>
          </a:lstStyle>
          <a:p>
            <a:r>
              <a:rPr kumimoji="0" lang="el-GR" smtClean="0"/>
              <a:t>Kλικ για επεξεργασία του τίτλου</a:t>
            </a:r>
            <a:endParaRPr kumimoji="0" lang="en-US"/>
          </a:p>
        </p:txBody>
      </p:sp>
      <p:sp>
        <p:nvSpPr>
          <p:cNvPr id="9" name="8 - Θέση κειμένου"/>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23 - Θέση ημερομηνίας"/>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25EE158-2734-4650-B12D-F160FD719E29}" type="datetimeFigureOut">
              <a:rPr lang="el-GR" smtClean="0"/>
              <a:pPr/>
              <a:t>1/3/2020</a:t>
            </a:fld>
            <a:endParaRPr lang="el-GR"/>
          </a:p>
        </p:txBody>
      </p:sp>
      <p:sp>
        <p:nvSpPr>
          <p:cNvPr id="10" name="9 - Θέση υποσέλιδου"/>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l-GR"/>
          </a:p>
        </p:txBody>
      </p:sp>
      <p:sp>
        <p:nvSpPr>
          <p:cNvPr id="22" name="21 - Θέση αριθμού διαφάνειας"/>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507F19-CB89-465E-9D83-CE71F3534422}" type="slidenum">
              <a:rPr lang="el-GR" smtClean="0"/>
              <a:pPr/>
              <a:t>‹#›</a:t>
            </a:fld>
            <a:endParaRPr lang="el-GR"/>
          </a:p>
        </p:txBody>
      </p:sp>
      <p:sp>
        <p:nvSpPr>
          <p:cNvPr id="15" name="14 - Ορθογώνιο"/>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n-US" dirty="0" smtClean="0">
                <a:effectLst>
                  <a:outerShdw blurRad="38100" dist="38100" dir="2700000" algn="tl">
                    <a:srgbClr val="000000">
                      <a:alpha val="43137"/>
                    </a:srgbClr>
                  </a:outerShdw>
                </a:effectLst>
              </a:rPr>
              <a:t>ILIAHTIDA’s [sunbeam] IDENTITY</a:t>
            </a:r>
            <a:endParaRPr lang="el-GR" dirty="0">
              <a:effectLst>
                <a:outerShdw blurRad="38100" dist="38100" dir="2700000" algn="tl">
                  <a:srgbClr val="000000">
                    <a:alpha val="43137"/>
                  </a:srgbClr>
                </a:outerShdw>
              </a:effectLst>
            </a:endParaRPr>
          </a:p>
        </p:txBody>
      </p:sp>
      <p:sp>
        <p:nvSpPr>
          <p:cNvPr id="3" name="2 - Υπότιτλος"/>
          <p:cNvSpPr>
            <a:spLocks noGrp="1"/>
          </p:cNvSpPr>
          <p:nvPr>
            <p:ph idx="1"/>
          </p:nvPr>
        </p:nvSpPr>
        <p:spPr>
          <a:xfrm>
            <a:off x="1455534" y="1340768"/>
            <a:ext cx="7498080" cy="5308054"/>
          </a:xfrm>
        </p:spPr>
        <p:txBody>
          <a:bodyPr>
            <a:normAutofit/>
          </a:bodyPr>
          <a:lstStyle/>
          <a:p>
            <a:pPr>
              <a:buClr>
                <a:schemeClr val="bg2">
                  <a:lumMod val="50000"/>
                </a:schemeClr>
              </a:buClr>
            </a:pPr>
            <a:endParaRPr lang="en-US" sz="2200" dirty="0"/>
          </a:p>
          <a:p>
            <a:pPr>
              <a:buClr>
                <a:schemeClr val="bg2">
                  <a:lumMod val="50000"/>
                </a:schemeClr>
              </a:buClr>
            </a:pPr>
            <a:endParaRPr lang="el-GR" sz="2200" dirty="0" smtClean="0"/>
          </a:p>
        </p:txBody>
      </p:sp>
      <p:pic>
        <p:nvPicPr>
          <p:cNvPr id="4" name="Ηλιαχτίδα Παιδικός Ξενώνας Φιλοξενίας ΠΑΓΝΗ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9912" y="4797152"/>
            <a:ext cx="3291857" cy="1851670"/>
          </a:xfrm>
          <a:prstGeom prst="rect">
            <a:avLst/>
          </a:prstGeom>
        </p:spPr>
      </p:pic>
      <p:graphicFrame>
        <p:nvGraphicFramePr>
          <p:cNvPr id="5" name="Πίνακας 4"/>
          <p:cNvGraphicFramePr>
            <a:graphicFrameLocks noGrp="1"/>
          </p:cNvGraphicFramePr>
          <p:nvPr>
            <p:extLst>
              <p:ext uri="{D42A27DB-BD31-4B8C-83A1-F6EECF244321}">
                <p14:modId xmlns:p14="http://schemas.microsoft.com/office/powerpoint/2010/main" val="4016195878"/>
              </p:ext>
            </p:extLst>
          </p:nvPr>
        </p:nvGraphicFramePr>
        <p:xfrm>
          <a:off x="1259632" y="1435690"/>
          <a:ext cx="6984776" cy="3048000"/>
        </p:xfrm>
        <a:graphic>
          <a:graphicData uri="http://schemas.openxmlformats.org/drawingml/2006/table">
            <a:tbl>
              <a:tblPr/>
              <a:tblGrid>
                <a:gridCol w="6984776"/>
              </a:tblGrid>
              <a:tr h="1983502">
                <a:tc>
                  <a:txBody>
                    <a:bodyPr/>
                    <a:lstStyle/>
                    <a:p>
                      <a:pPr marL="285750" indent="-285750" algn="l">
                        <a:buFont typeface="Arial" panose="020B0604020202020204" pitchFamily="34" charset="0"/>
                        <a:buChar char="•"/>
                      </a:pPr>
                      <a:r>
                        <a:rPr lang="en-US" sz="2000" b="0" dirty="0" smtClean="0">
                          <a:solidFill>
                            <a:srgbClr val="000000"/>
                          </a:solidFill>
                          <a:effectLst/>
                          <a:latin typeface="Arial" panose="020B0604020202020204" pitchFamily="34" charset="0"/>
                          <a:cs typeface="Arial" panose="020B0604020202020204" pitchFamily="34" charset="0"/>
                        </a:rPr>
                        <a:t>The </a:t>
                      </a:r>
                      <a:r>
                        <a:rPr lang="en-US" sz="2000" b="0" dirty="0">
                          <a:solidFill>
                            <a:srgbClr val="000000"/>
                          </a:solidFill>
                          <a:effectLst/>
                          <a:latin typeface="Arial" panose="020B0604020202020204" pitchFamily="34" charset="0"/>
                          <a:cs typeface="Arial" panose="020B0604020202020204" pitchFamily="34" charset="0"/>
                        </a:rPr>
                        <a:t>Nonprofit Association “Iliahtida” was established in 1992 in Heraklion by a group of responsive citizens. Its objective is the financial, moral and psychological support of children with neoplastic diseases, as well as the support of their families</a:t>
                      </a:r>
                      <a:r>
                        <a:rPr lang="en-US" sz="2000" b="0" dirty="0" smtClean="0">
                          <a:solidFill>
                            <a:srgbClr val="000000"/>
                          </a:solidFill>
                          <a:effectLst/>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endParaRPr lang="en-US" sz="2000" b="0" dirty="0" smtClean="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000" b="0" dirty="0" smtClean="0">
                          <a:solidFill>
                            <a:srgbClr val="000000"/>
                          </a:solidFill>
                          <a:effectLst/>
                          <a:latin typeface="Arial" panose="020B0604020202020204" pitchFamily="34" charset="0"/>
                          <a:cs typeface="Arial" panose="020B0604020202020204" pitchFamily="34" charset="0"/>
                        </a:rPr>
                        <a:t>The </a:t>
                      </a:r>
                      <a:r>
                        <a:rPr lang="en-US" sz="2000" b="0" dirty="0">
                          <a:solidFill>
                            <a:srgbClr val="000000"/>
                          </a:solidFill>
                          <a:effectLst/>
                          <a:latin typeface="Arial" panose="020B0604020202020204" pitchFamily="34" charset="0"/>
                          <a:cs typeface="Arial" panose="020B0604020202020204" pitchFamily="34" charset="0"/>
                        </a:rPr>
                        <a:t>Association is solely supported by the voluntary work of its members and aware citizens who are willing to offer. Its revenue comes from subscriptions, donations, sponsorships and social and cultural events organization.</a:t>
                      </a:r>
                    </a:p>
                  </a:txBody>
                  <a:tcPr marL="0" marR="0" marT="0" marB="0">
                    <a:lnL>
                      <a:noFill/>
                    </a:lnL>
                    <a:lnR>
                      <a:noFill/>
                    </a:lnR>
                    <a:lnT>
                      <a:noFill/>
                    </a:lnT>
                    <a:lnB>
                      <a:noFill/>
                    </a:lnB>
                  </a:tcPr>
                </a:tc>
              </a:tr>
            </a:tbl>
          </a:graphicData>
        </a:graphic>
      </p:graphicFrame>
    </p:spTree>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4400" b="1" dirty="0"/>
              <a:t>“</a:t>
            </a:r>
            <a:r>
              <a:rPr lang="en-US" sz="4400" b="1" dirty="0" err="1"/>
              <a:t>Iliahtida’s</a:t>
            </a:r>
            <a:r>
              <a:rPr lang="en-US" sz="4400" b="1" dirty="0"/>
              <a:t>” Objectives</a:t>
            </a:r>
            <a:r>
              <a:rPr lang="el-GR" sz="4400" b="1" dirty="0"/>
              <a:t> </a:t>
            </a:r>
            <a:r>
              <a:rPr lang="el-GR" sz="4400" b="1" dirty="0" smtClean="0"/>
              <a:t>3</a:t>
            </a:r>
            <a:endParaRPr lang="el-GR" dirty="0"/>
          </a:p>
        </p:txBody>
      </p:sp>
      <p:sp>
        <p:nvSpPr>
          <p:cNvPr id="3" name="Θέση περιεχομένου 2"/>
          <p:cNvSpPr>
            <a:spLocks noGrp="1"/>
          </p:cNvSpPr>
          <p:nvPr>
            <p:ph idx="1"/>
          </p:nvPr>
        </p:nvSpPr>
        <p:spPr/>
        <p:txBody>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triggering of state support on issues regarding the treatment and the stay of the children in the Hospital.</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cooperation with all the Associations in Greece and abroad that support other Pediatric – Hematology &amp; Oncology Nursing Units.</a:t>
            </a:r>
            <a:endParaRPr lang="el-GR" sz="2400" dirty="0">
              <a:latin typeface="Arial" panose="020B0604020202020204" pitchFamily="34" charset="0"/>
              <a:cs typeface="Arial" panose="020B0604020202020204" pitchFamily="34" charset="0"/>
            </a:endParaRPr>
          </a:p>
          <a:p>
            <a:endParaRPr lang="el-GR" dirty="0"/>
          </a:p>
        </p:txBody>
      </p:sp>
      <p:pic>
        <p:nvPicPr>
          <p:cNvPr id="4" name="Εικόνα 3"/>
          <p:cNvPicPr>
            <a:picLocks noChangeAspect="1"/>
          </p:cNvPicPr>
          <p:nvPr/>
        </p:nvPicPr>
        <p:blipFill>
          <a:blip r:embed="rId2"/>
          <a:stretch>
            <a:fillRect/>
          </a:stretch>
        </p:blipFill>
        <p:spPr>
          <a:xfrm>
            <a:off x="3347864" y="4365104"/>
            <a:ext cx="2743438" cy="1713124"/>
          </a:xfrm>
          <a:prstGeom prst="rect">
            <a:avLst/>
          </a:prstGeom>
        </p:spPr>
      </p:pic>
    </p:spTree>
    <p:extLst>
      <p:ext uri="{BB962C8B-B14F-4D97-AF65-F5344CB8AC3E}">
        <p14:creationId xmlns:p14="http://schemas.microsoft.com/office/powerpoint/2010/main" val="276069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1644650" y="274638"/>
            <a:ext cx="7499350" cy="1143000"/>
          </a:xfrm>
        </p:spPr>
        <p:txBody>
          <a:bodyPr>
            <a:normAutofit/>
          </a:bodyPr>
          <a:lstStyle/>
          <a:p>
            <a:r>
              <a:rPr lang="en-US" sz="4000" b="1" dirty="0" smtClean="0"/>
              <a:t>ILIAHTIDA CREATES….</a:t>
            </a:r>
            <a:endParaRPr lang="el-GR" sz="4000" dirty="0"/>
          </a:p>
        </p:txBody>
      </p:sp>
      <p:sp>
        <p:nvSpPr>
          <p:cNvPr id="4" name="Ορθογώνιο 3"/>
          <p:cNvSpPr/>
          <p:nvPr/>
        </p:nvSpPr>
        <p:spPr>
          <a:xfrm>
            <a:off x="1835696" y="1840235"/>
            <a:ext cx="6534472" cy="3970318"/>
          </a:xfrm>
          <a:prstGeom prst="rect">
            <a:avLst/>
          </a:prstGeom>
        </p:spPr>
        <p:txBody>
          <a:bodyPr wrap="square">
            <a:spAutoFit/>
          </a:bodyPr>
          <a:lstStyle/>
          <a:p>
            <a:r>
              <a:rPr lang="en-US" sz="2800" dirty="0"/>
              <a:t>A</a:t>
            </a:r>
            <a:r>
              <a:rPr lang="en-US" sz="2800" dirty="0" smtClean="0"/>
              <a:t> </a:t>
            </a:r>
            <a:r>
              <a:rPr lang="en-US" sz="2800" dirty="0"/>
              <a:t>new Psychosocial </a:t>
            </a:r>
            <a:r>
              <a:rPr lang="en-US" sz="2800" dirty="0" smtClean="0"/>
              <a:t>Support </a:t>
            </a:r>
            <a:r>
              <a:rPr lang="en-US" sz="2800" dirty="0"/>
              <a:t>Structure </a:t>
            </a:r>
            <a:r>
              <a:rPr lang="en-US" sz="2800" dirty="0" smtClean="0"/>
              <a:t>.</a:t>
            </a:r>
          </a:p>
          <a:p>
            <a:pPr marL="457200" indent="-457200">
              <a:buFont typeface="Arial" panose="020B0604020202020204" pitchFamily="34" charset="0"/>
              <a:buChar char="•"/>
            </a:pPr>
            <a:r>
              <a:rPr lang="en-US" sz="2800" dirty="0" smtClean="0"/>
              <a:t>A </a:t>
            </a:r>
            <a:r>
              <a:rPr lang="en-US" sz="2800" dirty="0"/>
              <a:t>structure that operates under the scientific supervision of the Department of Psychology of the University of </a:t>
            </a:r>
            <a:r>
              <a:rPr lang="en-US" sz="2800" dirty="0" smtClean="0"/>
              <a:t>Crete.</a:t>
            </a:r>
          </a:p>
          <a:p>
            <a:pPr marL="457200" indent="-457200">
              <a:buFont typeface="Arial" panose="020B0604020202020204" pitchFamily="34" charset="0"/>
              <a:buChar char="•"/>
            </a:pPr>
            <a:r>
              <a:rPr lang="en-US" sz="2800" dirty="0" smtClean="0"/>
              <a:t>It aims </a:t>
            </a:r>
            <a:r>
              <a:rPr lang="en-US" sz="2800" dirty="0"/>
              <a:t>at improving </a:t>
            </a:r>
            <a:r>
              <a:rPr lang="en-US" sz="2800" dirty="0" smtClean="0"/>
              <a:t>the </a:t>
            </a:r>
            <a:r>
              <a:rPr lang="en-US" sz="2800" dirty="0"/>
              <a:t>child's mental health and family structure </a:t>
            </a:r>
            <a:r>
              <a:rPr lang="en-US" sz="2800" dirty="0" smtClean="0"/>
              <a:t>balance by providing </a:t>
            </a:r>
            <a:r>
              <a:rPr lang="en-US" sz="2800" dirty="0"/>
              <a:t>free systematic weekly </a:t>
            </a:r>
            <a:r>
              <a:rPr lang="en-US" sz="2800" dirty="0" smtClean="0"/>
              <a:t>sessions </a:t>
            </a:r>
            <a:r>
              <a:rPr lang="en-US" sz="2800" dirty="0"/>
              <a:t>to children and all members of </a:t>
            </a:r>
            <a:r>
              <a:rPr lang="en-US" sz="2800" dirty="0" smtClean="0"/>
              <a:t>their </a:t>
            </a:r>
            <a:r>
              <a:rPr lang="en-US" sz="2800" dirty="0"/>
              <a:t>families.</a:t>
            </a:r>
            <a:endParaRPr lang="el-GR" sz="2800" dirty="0"/>
          </a:p>
        </p:txBody>
      </p:sp>
    </p:spTree>
    <p:extLst>
      <p:ext uri="{BB962C8B-B14F-4D97-AF65-F5344CB8AC3E}">
        <p14:creationId xmlns:p14="http://schemas.microsoft.com/office/powerpoint/2010/main" val="423436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331640" y="476672"/>
            <a:ext cx="3657917" cy="2749534"/>
          </a:xfrm>
          <a:prstGeom prst="rect">
            <a:avLst/>
          </a:prstGeom>
        </p:spPr>
      </p:pic>
      <p:pic>
        <p:nvPicPr>
          <p:cNvPr id="5" name="Εικόνα 4"/>
          <p:cNvPicPr>
            <a:picLocks noChangeAspect="1"/>
          </p:cNvPicPr>
          <p:nvPr/>
        </p:nvPicPr>
        <p:blipFill>
          <a:blip r:embed="rId3"/>
          <a:stretch>
            <a:fillRect/>
          </a:stretch>
        </p:blipFill>
        <p:spPr>
          <a:xfrm>
            <a:off x="5148064" y="501058"/>
            <a:ext cx="3657917" cy="2725148"/>
          </a:xfrm>
          <a:prstGeom prst="rect">
            <a:avLst/>
          </a:prstGeom>
        </p:spPr>
      </p:pic>
      <p:pic>
        <p:nvPicPr>
          <p:cNvPr id="6" name="Εικόνα 5"/>
          <p:cNvPicPr>
            <a:picLocks noChangeAspect="1"/>
          </p:cNvPicPr>
          <p:nvPr/>
        </p:nvPicPr>
        <p:blipFill>
          <a:blip r:embed="rId4"/>
          <a:stretch>
            <a:fillRect/>
          </a:stretch>
        </p:blipFill>
        <p:spPr>
          <a:xfrm>
            <a:off x="1331640" y="3717032"/>
            <a:ext cx="3657917" cy="2376551"/>
          </a:xfrm>
          <a:prstGeom prst="rect">
            <a:avLst/>
          </a:prstGeom>
        </p:spPr>
      </p:pic>
      <p:pic>
        <p:nvPicPr>
          <p:cNvPr id="7" name="Εικόνα 6"/>
          <p:cNvPicPr>
            <a:picLocks noChangeAspect="1"/>
          </p:cNvPicPr>
          <p:nvPr/>
        </p:nvPicPr>
        <p:blipFill>
          <a:blip r:embed="rId5"/>
          <a:stretch>
            <a:fillRect/>
          </a:stretch>
        </p:blipFill>
        <p:spPr>
          <a:xfrm>
            <a:off x="5167992" y="3699232"/>
            <a:ext cx="3637989" cy="2376551"/>
          </a:xfrm>
          <a:prstGeom prst="rect">
            <a:avLst/>
          </a:prstGeom>
        </p:spPr>
      </p:pic>
    </p:spTree>
    <p:extLst>
      <p:ext uri="{BB962C8B-B14F-4D97-AF65-F5344CB8AC3E}">
        <p14:creationId xmlns:p14="http://schemas.microsoft.com/office/powerpoint/2010/main" val="1459179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3500" b="1" dirty="0" smtClean="0"/>
              <a:t>Volunteers-Sponsors-Supporters</a:t>
            </a:r>
            <a:endParaRPr lang="el-GR" sz="3500" b="1" dirty="0"/>
          </a:p>
        </p:txBody>
      </p:sp>
      <p:sp>
        <p:nvSpPr>
          <p:cNvPr id="3" name="Θέση περιεχομένου 2"/>
          <p:cNvSpPr>
            <a:spLocks noGrp="1"/>
          </p:cNvSpPr>
          <p:nvPr>
            <p:ph idx="1"/>
          </p:nvPr>
        </p:nvSpPr>
        <p:spPr>
          <a:xfrm>
            <a:off x="1547664" y="1268760"/>
            <a:ext cx="6840685" cy="4800600"/>
          </a:xfrm>
        </p:spPr>
        <p:txBody>
          <a:bodyPr>
            <a:normAutofit/>
          </a:bodyPr>
          <a:lstStyle/>
          <a:p>
            <a:r>
              <a:rPr lang="en-US" sz="2400" dirty="0"/>
              <a:t>The volunteer group of Iliahtida is one of its most important and vital components. There are over 20 members participating in the group right now</a:t>
            </a:r>
            <a:r>
              <a:rPr lang="en-US" sz="2400" dirty="0" smtClean="0"/>
              <a:t>, </a:t>
            </a:r>
            <a:r>
              <a:rPr lang="en-US" sz="2400" dirty="0"/>
              <a:t>while at the same time they help in organizing events for the support of the association</a:t>
            </a:r>
            <a:r>
              <a:rPr lang="en-US" sz="2400" dirty="0" smtClean="0"/>
              <a:t>.</a:t>
            </a:r>
            <a:endParaRPr lang="en-US" sz="2400" dirty="0"/>
          </a:p>
          <a:p>
            <a:r>
              <a:rPr lang="en-US" sz="2400" dirty="0" smtClean="0"/>
              <a:t>In order to cover its expenses, Iliahtida, apart from donations and sponsorships, creates and sells products, like calendars, address books, invitations, wristbands, mugs, pencils, pens, Easter and Christmas cards, notebooks,  Easter candles etc.</a:t>
            </a:r>
            <a:endParaRPr lang="el-GR" sz="2400" dirty="0"/>
          </a:p>
        </p:txBody>
      </p:sp>
      <p:pic>
        <p:nvPicPr>
          <p:cNvPr id="4" name="Εικόνα 3"/>
          <p:cNvPicPr>
            <a:picLocks noChangeAspect="1"/>
          </p:cNvPicPr>
          <p:nvPr/>
        </p:nvPicPr>
        <p:blipFill>
          <a:blip r:embed="rId2"/>
          <a:stretch>
            <a:fillRect/>
          </a:stretch>
        </p:blipFill>
        <p:spPr>
          <a:xfrm>
            <a:off x="2627784" y="5175753"/>
            <a:ext cx="2195314" cy="1291361"/>
          </a:xfrm>
          <a:prstGeom prst="rect">
            <a:avLst/>
          </a:prstGeom>
        </p:spPr>
      </p:pic>
      <p:pic>
        <p:nvPicPr>
          <p:cNvPr id="5" name="Εικόνα 4"/>
          <p:cNvPicPr>
            <a:picLocks noChangeAspect="1"/>
          </p:cNvPicPr>
          <p:nvPr/>
        </p:nvPicPr>
        <p:blipFill>
          <a:blip r:embed="rId3"/>
          <a:stretch>
            <a:fillRect/>
          </a:stretch>
        </p:blipFill>
        <p:spPr>
          <a:xfrm>
            <a:off x="5919760" y="5175753"/>
            <a:ext cx="2109649" cy="1291361"/>
          </a:xfrm>
          <a:prstGeom prst="rect">
            <a:avLst/>
          </a:prstGeom>
        </p:spPr>
      </p:pic>
    </p:spTree>
    <p:extLst>
      <p:ext uri="{BB962C8B-B14F-4D97-AF65-F5344CB8AC3E}">
        <p14:creationId xmlns:p14="http://schemas.microsoft.com/office/powerpoint/2010/main" val="2931605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01 (1).jpg"/>
          <p:cNvPicPr>
            <a:picLocks noGrp="1" noChangeAspect="1"/>
          </p:cNvPicPr>
          <p:nvPr>
            <p:ph sz="half" idx="2"/>
          </p:nvPr>
        </p:nvPicPr>
        <p:blipFill>
          <a:blip r:embed="rId2"/>
          <a:stretch>
            <a:fillRect/>
          </a:stretch>
        </p:blipFill>
        <p:spPr>
          <a:xfrm>
            <a:off x="5286583" y="874488"/>
            <a:ext cx="3657600" cy="2238895"/>
          </a:xfrm>
        </p:spPr>
      </p:pic>
      <p:pic>
        <p:nvPicPr>
          <p:cNvPr id="2" name="Εικόνα 1"/>
          <p:cNvPicPr>
            <a:picLocks noChangeAspect="1"/>
          </p:cNvPicPr>
          <p:nvPr/>
        </p:nvPicPr>
        <p:blipFill>
          <a:blip r:embed="rId3"/>
          <a:stretch>
            <a:fillRect/>
          </a:stretch>
        </p:blipFill>
        <p:spPr>
          <a:xfrm>
            <a:off x="1418473" y="836712"/>
            <a:ext cx="3719314" cy="2276671"/>
          </a:xfrm>
          <a:prstGeom prst="rect">
            <a:avLst/>
          </a:prstGeom>
        </p:spPr>
      </p:pic>
      <p:pic>
        <p:nvPicPr>
          <p:cNvPr id="4" name="Θέση περιεχομένου 3"/>
          <p:cNvPicPr>
            <a:picLocks noGrp="1" noChangeAspect="1"/>
          </p:cNvPicPr>
          <p:nvPr>
            <p:ph sz="half" idx="1"/>
          </p:nvPr>
        </p:nvPicPr>
        <p:blipFill>
          <a:blip r:embed="rId4"/>
          <a:stretch>
            <a:fillRect/>
          </a:stretch>
        </p:blipFill>
        <p:spPr>
          <a:xfrm>
            <a:off x="1399717" y="3833807"/>
            <a:ext cx="3657600" cy="2243327"/>
          </a:xfrm>
          <a:prstGeom prst="rect">
            <a:avLst/>
          </a:prstGeom>
        </p:spPr>
      </p:pic>
      <p:pic>
        <p:nvPicPr>
          <p:cNvPr id="3" name="Εικόνα 2"/>
          <p:cNvPicPr>
            <a:picLocks noChangeAspect="1"/>
          </p:cNvPicPr>
          <p:nvPr/>
        </p:nvPicPr>
        <p:blipFill>
          <a:blip r:embed="rId5"/>
          <a:stretch>
            <a:fillRect/>
          </a:stretch>
        </p:blipFill>
        <p:spPr>
          <a:xfrm>
            <a:off x="5286583" y="3789040"/>
            <a:ext cx="3737975" cy="2288094"/>
          </a:xfrm>
          <a:prstGeom prst="rect">
            <a:avLst/>
          </a:prstGeom>
        </p:spPr>
      </p:pic>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ΗΛΙΑΧΤΙΔΑ.jpg"/>
          <p:cNvPicPr>
            <a:picLocks noGrp="1" noChangeAspect="1"/>
          </p:cNvPicPr>
          <p:nvPr>
            <p:ph idx="1"/>
          </p:nvPr>
        </p:nvPicPr>
        <p:blipFill>
          <a:blip r:embed="rId2"/>
          <a:stretch>
            <a:fillRect/>
          </a:stretch>
        </p:blipFill>
        <p:spPr>
          <a:xfrm>
            <a:off x="2000232" y="1285860"/>
            <a:ext cx="6286500" cy="3848100"/>
          </a:xfrm>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a:bodyPr>
          <a:lstStyle/>
          <a:p>
            <a:r>
              <a:rPr lang="en-US" sz="3200" b="1" dirty="0">
                <a:effectLst/>
                <a:latin typeface="Arial" panose="020B0604020202020204" pitchFamily="34" charset="0"/>
                <a:cs typeface="Arial" panose="020B0604020202020204" pitchFamily="34" charset="0"/>
              </a:rPr>
              <a:t>Medical Care - Stay in the Clinic</a:t>
            </a:r>
            <a:endParaRPr lang="el-GR" sz="3200" dirty="0">
              <a:latin typeface="Arial" panose="020B0604020202020204" pitchFamily="34" charset="0"/>
              <a:cs typeface="Arial" panose="020B0604020202020204" pitchFamily="34" charset="0"/>
            </a:endParaRPr>
          </a:p>
        </p:txBody>
      </p:sp>
      <p:sp>
        <p:nvSpPr>
          <p:cNvPr id="7" name="Θέση περιεχομένου 6"/>
          <p:cNvSpPr>
            <a:spLocks noGrp="1"/>
          </p:cNvSpPr>
          <p:nvPr>
            <p:ph sz="half" idx="1"/>
          </p:nvPr>
        </p:nvSpPr>
        <p:spPr>
          <a:xfrm>
            <a:off x="1435608" y="1524000"/>
            <a:ext cx="4000488" cy="4663440"/>
          </a:xfrm>
        </p:spPr>
        <p:txBody>
          <a:bodyPr>
            <a:normAutofit/>
          </a:bodyPr>
          <a:lstStyle/>
          <a:p>
            <a:r>
              <a:rPr lang="en-US" b="1" dirty="0">
                <a:latin typeface="Arial" panose="020B0604020202020204" pitchFamily="34" charset="0"/>
                <a:cs typeface="Arial" panose="020B0604020202020204" pitchFamily="34" charset="0"/>
              </a:rPr>
              <a:t>Focusing on </a:t>
            </a:r>
            <a:r>
              <a:rPr lang="en-US" sz="2400" b="1" dirty="0">
                <a:latin typeface="Arial" panose="020B0604020202020204" pitchFamily="34" charset="0"/>
                <a:cs typeface="Arial" panose="020B0604020202020204" pitchFamily="34" charset="0"/>
              </a:rPr>
              <a:t>psychological</a:t>
            </a:r>
            <a:r>
              <a:rPr lang="en-US"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support </a:t>
            </a:r>
            <a:r>
              <a:rPr lang="en-US" b="1" dirty="0"/>
              <a:t>:</a:t>
            </a:r>
            <a:r>
              <a:rPr lang="en-US" dirty="0"/>
              <a:t/>
            </a:r>
            <a:br>
              <a:rPr lang="en-US" dirty="0"/>
            </a:br>
            <a:endParaRPr lang="en-US" dirty="0" smtClean="0"/>
          </a:p>
          <a:p>
            <a:pPr marL="82296" indent="0">
              <a:buNone/>
            </a:pPr>
            <a:r>
              <a:rPr lang="en-US" sz="2400" dirty="0" smtClean="0">
                <a:latin typeface="Arial" panose="020B0604020202020204" pitchFamily="34" charset="0"/>
                <a:cs typeface="Arial" panose="020B0604020202020204" pitchFamily="34" charset="0"/>
              </a:rPr>
              <a:t>On </a:t>
            </a:r>
            <a:r>
              <a:rPr lang="en-US" sz="2400" dirty="0">
                <a:latin typeface="Arial" panose="020B0604020202020204" pitchFamily="34" charset="0"/>
                <a:cs typeface="Arial" panose="020B0604020202020204" pitchFamily="34" charset="0"/>
              </a:rPr>
              <a:t>a daily basis in the clinic, there is a qualified psychologist, who helps the patients and their families accept and adjust to their new reality.</a:t>
            </a:r>
            <a:endParaRPr lang="el-GR" sz="2400" dirty="0">
              <a:latin typeface="Arial" panose="020B0604020202020204" pitchFamily="34" charset="0"/>
              <a:cs typeface="Arial" panose="020B0604020202020204" pitchFamily="34" charset="0"/>
            </a:endParaRPr>
          </a:p>
        </p:txBody>
      </p:sp>
      <p:pic>
        <p:nvPicPr>
          <p:cNvPr id="9" name="Θέση περιεχομένου 8"/>
          <p:cNvPicPr>
            <a:picLocks noGrp="1" noChangeAspect="1"/>
          </p:cNvPicPr>
          <p:nvPr>
            <p:ph sz="half" idx="2"/>
          </p:nvPr>
        </p:nvPicPr>
        <p:blipFill>
          <a:blip r:embed="rId2"/>
          <a:stretch>
            <a:fillRect/>
          </a:stretch>
        </p:blipFill>
        <p:spPr>
          <a:xfrm>
            <a:off x="5724128" y="3069268"/>
            <a:ext cx="3103133" cy="1572904"/>
          </a:xfrm>
          <a:prstGeom prst="rect">
            <a:avLst/>
          </a:prstGeom>
        </p:spPr>
      </p:pic>
    </p:spTree>
    <p:extLst>
      <p:ext uri="{BB962C8B-B14F-4D97-AF65-F5344CB8AC3E}">
        <p14:creationId xmlns:p14="http://schemas.microsoft.com/office/powerpoint/2010/main" val="307546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b="1" dirty="0">
                <a:effectLst/>
                <a:latin typeface="Arial" panose="020B0604020202020204" pitchFamily="34" charset="0"/>
                <a:cs typeface="Arial" panose="020B0604020202020204" pitchFamily="34" charset="0"/>
              </a:rPr>
              <a:t>When it comes to financial support, Iliahtida :</a:t>
            </a:r>
            <a:endParaRPr lang="el-GR" sz="3200" dirty="0">
              <a:latin typeface="Arial" panose="020B0604020202020204" pitchFamily="34" charset="0"/>
              <a:cs typeface="Arial" panose="020B0604020202020204" pitchFamily="34" charset="0"/>
            </a:endParaRPr>
          </a:p>
        </p:txBody>
      </p:sp>
      <p:sp>
        <p:nvSpPr>
          <p:cNvPr id="3" name="Θέση περιεχομένου 2"/>
          <p:cNvSpPr>
            <a:spLocks noGrp="1"/>
          </p:cNvSpPr>
          <p:nvPr>
            <p:ph sz="half" idx="1"/>
          </p:nvPr>
        </p:nvSpPr>
        <p:spPr>
          <a:xfrm>
            <a:off x="1416986" y="1811363"/>
            <a:ext cx="4792576" cy="5001344"/>
          </a:xfrm>
        </p:spPr>
        <p:txBody>
          <a:bodyPr>
            <a:normAutofit fontScale="92500" lnSpcReduction="20000"/>
          </a:bodyPr>
          <a:lstStyle/>
          <a:p>
            <a:r>
              <a:rPr lang="en-US" dirty="0"/>
              <a:t>Covers all the expenses of outpatient medical tests and transfers to hospitals in Greece or abroad for specialized surgeries</a:t>
            </a:r>
            <a:r>
              <a:rPr lang="en-US" dirty="0" smtClean="0"/>
              <a:t>.</a:t>
            </a:r>
          </a:p>
          <a:p>
            <a:r>
              <a:rPr lang="en-US" dirty="0" smtClean="0"/>
              <a:t>Deals </a:t>
            </a:r>
            <a:r>
              <a:rPr lang="en-US" dirty="0"/>
              <a:t>with the daily practical problems and needs that the young patients and their families may face during their stay in the clinic</a:t>
            </a:r>
            <a:r>
              <a:rPr lang="en-US" dirty="0" smtClean="0"/>
              <a:t>.</a:t>
            </a:r>
          </a:p>
          <a:p>
            <a:r>
              <a:rPr lang="en-US" dirty="0" smtClean="0"/>
              <a:t>Financially </a:t>
            </a:r>
            <a:r>
              <a:rPr lang="en-US" dirty="0"/>
              <a:t>supports the families and covers as many of their needs as possible.</a:t>
            </a:r>
            <a:br>
              <a:rPr lang="en-US" dirty="0"/>
            </a:br>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024651" y="2996952"/>
            <a:ext cx="2877222" cy="1800200"/>
          </a:xfrm>
          <a:prstGeom prst="rect">
            <a:avLst/>
          </a:prstGeom>
        </p:spPr>
      </p:pic>
    </p:spTree>
    <p:extLst>
      <p:ext uri="{BB962C8B-B14F-4D97-AF65-F5344CB8AC3E}">
        <p14:creationId xmlns:p14="http://schemas.microsoft.com/office/powerpoint/2010/main" val="394672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3200" b="1" dirty="0">
                <a:effectLst/>
              </a:rPr>
              <a:t>Children’s Guest House “Iliahtida”</a:t>
            </a:r>
            <a:endParaRPr lang="el-GR" sz="3200" dirty="0"/>
          </a:p>
        </p:txBody>
      </p:sp>
      <p:sp>
        <p:nvSpPr>
          <p:cNvPr id="3" name="Θέση περιεχομένου 2"/>
          <p:cNvSpPr>
            <a:spLocks noGrp="1"/>
          </p:cNvSpPr>
          <p:nvPr>
            <p:ph idx="1"/>
          </p:nvPr>
        </p:nvSpPr>
        <p:spPr/>
        <p:txBody>
          <a:bodyPr>
            <a:normAutofit/>
          </a:bodyPr>
          <a:lstStyle/>
          <a:p>
            <a:r>
              <a:rPr lang="en-US" sz="2200" dirty="0">
                <a:latin typeface="Arial" panose="020B0604020202020204" pitchFamily="34" charset="0"/>
                <a:cs typeface="Arial" panose="020B0604020202020204" pitchFamily="34" charset="0"/>
              </a:rPr>
              <a:t>Children’s Guest House “Iliahtida” </a:t>
            </a:r>
            <a:r>
              <a:rPr lang="en-US" sz="2200" dirty="0" smtClean="0">
                <a:latin typeface="Arial" panose="020B0604020202020204" pitchFamily="34" charset="0"/>
                <a:cs typeface="Arial" panose="020B0604020202020204" pitchFamily="34" charset="0"/>
              </a:rPr>
              <a:t>–Exists within </a:t>
            </a:r>
            <a:r>
              <a:rPr lang="en-US" sz="2200" dirty="0">
                <a:latin typeface="Arial" panose="020B0604020202020204" pitchFamily="34" charset="0"/>
                <a:cs typeface="Arial" panose="020B0604020202020204" pitchFamily="34" charset="0"/>
              </a:rPr>
              <a:t>the premises of the University Hospital of Heraklion (</a:t>
            </a:r>
            <a:r>
              <a:rPr lang="en-US" sz="2200" dirty="0" err="1">
                <a:latin typeface="Arial" panose="020B0604020202020204" pitchFamily="34" charset="0"/>
                <a:cs typeface="Arial" panose="020B0604020202020204" pitchFamily="34" charset="0"/>
              </a:rPr>
              <a:t>Pa.G.N.I</a:t>
            </a:r>
            <a:r>
              <a:rPr lang="en-US"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This </a:t>
            </a:r>
            <a:r>
              <a:rPr lang="en-US" sz="2200" dirty="0">
                <a:latin typeface="Arial" panose="020B0604020202020204" pitchFamily="34" charset="0"/>
                <a:cs typeface="Arial" panose="020B0604020202020204" pitchFamily="34" charset="0"/>
              </a:rPr>
              <a:t>Guest House, </a:t>
            </a:r>
            <a:r>
              <a:rPr lang="en-US" sz="2200" dirty="0" smtClean="0">
                <a:latin typeface="Arial" panose="020B0604020202020204" pitchFamily="34" charset="0"/>
                <a:cs typeface="Arial" panose="020B0604020202020204" pitchFamily="34" charset="0"/>
              </a:rPr>
              <a:t>was </a:t>
            </a:r>
            <a:r>
              <a:rPr lang="en-US" sz="2200" dirty="0">
                <a:latin typeface="Arial" panose="020B0604020202020204" pitchFamily="34" charset="0"/>
                <a:cs typeface="Arial" panose="020B0604020202020204" pitchFamily="34" charset="0"/>
              </a:rPr>
              <a:t>created to provide </a:t>
            </a:r>
            <a:r>
              <a:rPr lang="en-US" sz="2200" b="1" dirty="0">
                <a:latin typeface="Arial" panose="020B0604020202020204" pitchFamily="34" charset="0"/>
                <a:cs typeface="Arial" panose="020B0604020202020204" pitchFamily="34" charset="0"/>
              </a:rPr>
              <a:t>free</a:t>
            </a:r>
            <a:r>
              <a:rPr lang="en-US" sz="2200" dirty="0">
                <a:latin typeface="Arial" panose="020B0604020202020204" pitchFamily="34" charset="0"/>
                <a:cs typeface="Arial" panose="020B0604020202020204" pitchFamily="34" charset="0"/>
              </a:rPr>
              <a:t> hospitality for the children who suffer from neoplastic diseases and are being treated in </a:t>
            </a:r>
            <a:r>
              <a:rPr lang="en-US" sz="2200" dirty="0" smtClean="0">
                <a:latin typeface="Arial" panose="020B0604020202020204" pitchFamily="34" charset="0"/>
                <a:cs typeface="Arial" panose="020B0604020202020204" pitchFamily="34" charset="0"/>
              </a:rPr>
              <a:t>the University </a:t>
            </a:r>
            <a:r>
              <a:rPr lang="en-US" sz="2200" dirty="0">
                <a:latin typeface="Arial" panose="020B0604020202020204" pitchFamily="34" charset="0"/>
                <a:cs typeface="Arial" panose="020B0604020202020204" pitchFamily="34" charset="0"/>
              </a:rPr>
              <a:t>Hospital </a:t>
            </a:r>
            <a:r>
              <a:rPr lang="en-US" sz="2200" dirty="0" smtClean="0">
                <a:latin typeface="Arial" panose="020B0604020202020204" pitchFamily="34" charset="0"/>
                <a:cs typeface="Arial" panose="020B0604020202020204" pitchFamily="34" charset="0"/>
              </a:rPr>
              <a:t>and </a:t>
            </a:r>
            <a:r>
              <a:rPr lang="en-US" sz="2200" dirty="0">
                <a:latin typeface="Arial" panose="020B0604020202020204" pitchFamily="34" charset="0"/>
                <a:cs typeface="Arial" panose="020B0604020202020204" pitchFamily="34" charset="0"/>
              </a:rPr>
              <a:t>their families. It is a state-of-the-art building of 700sq.m. with 6 fully equipped rooms and can accommodate up to 12 people</a:t>
            </a:r>
            <a:r>
              <a:rPr lang="en-US" sz="2400" dirty="0">
                <a:latin typeface="Arial" panose="020B0604020202020204" pitchFamily="34" charset="0"/>
                <a:cs typeface="Arial" panose="020B0604020202020204" pitchFamily="34" charset="0"/>
              </a:rPr>
              <a:t>.</a:t>
            </a:r>
            <a:endParaRPr lang="el-GR" sz="2400" dirty="0">
              <a:latin typeface="Arial" panose="020B0604020202020204" pitchFamily="34" charset="0"/>
              <a:cs typeface="Arial" panose="020B0604020202020204" pitchFamily="34" charset="0"/>
            </a:endParaRPr>
          </a:p>
        </p:txBody>
      </p:sp>
      <p:pic>
        <p:nvPicPr>
          <p:cNvPr id="4" name="Εικόνα 3"/>
          <p:cNvPicPr>
            <a:picLocks noChangeAspect="1"/>
          </p:cNvPicPr>
          <p:nvPr/>
        </p:nvPicPr>
        <p:blipFill>
          <a:blip r:embed="rId2"/>
          <a:stretch>
            <a:fillRect/>
          </a:stretch>
        </p:blipFill>
        <p:spPr>
          <a:xfrm>
            <a:off x="3347864" y="4869160"/>
            <a:ext cx="2968544" cy="1746202"/>
          </a:xfrm>
          <a:prstGeom prst="rect">
            <a:avLst/>
          </a:prstGeom>
        </p:spPr>
      </p:pic>
    </p:spTree>
    <p:extLst>
      <p:ext uri="{BB962C8B-B14F-4D97-AF65-F5344CB8AC3E}">
        <p14:creationId xmlns:p14="http://schemas.microsoft.com/office/powerpoint/2010/main" val="399066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b="1" dirty="0">
                <a:effectLst/>
              </a:rPr>
              <a:t>Furthermore, the Association :</a:t>
            </a:r>
            <a:endParaRPr lang="el-GR" dirty="0"/>
          </a:p>
        </p:txBody>
      </p:sp>
      <p:sp>
        <p:nvSpPr>
          <p:cNvPr id="3" name="2 - Θέση περιεχομένου"/>
          <p:cNvSpPr>
            <a:spLocks noGrp="1"/>
          </p:cNvSpPr>
          <p:nvPr>
            <p:ph idx="1"/>
          </p:nvPr>
        </p:nvSpPr>
        <p:spPr/>
        <p:txBody>
          <a:bodyPr>
            <a:normAutofit fontScale="92500"/>
          </a:bodyPr>
          <a:lstStyle/>
          <a:p>
            <a:pPr marL="82296" indent="0">
              <a:buClr>
                <a:schemeClr val="bg2">
                  <a:lumMod val="50000"/>
                </a:schemeClr>
              </a:buClr>
              <a:buNone/>
            </a:pPr>
            <a:r>
              <a:rPr lang="el-GR" sz="2400" b="1"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Encourages </a:t>
            </a:r>
            <a:r>
              <a:rPr lang="en-US" sz="2400" dirty="0">
                <a:latin typeface="Arial" panose="020B0604020202020204" pitchFamily="34" charset="0"/>
                <a:cs typeface="Arial" panose="020B0604020202020204" pitchFamily="34" charset="0"/>
              </a:rPr>
              <a:t>volunteerism and organizes daily visits to the clinic playground, where our volunteers help the children occupy themselves with creative activities</a:t>
            </a:r>
            <a:r>
              <a:rPr lang="en-US" sz="2400" dirty="0" smtClean="0">
                <a:latin typeface="Arial" panose="020B0604020202020204" pitchFamily="34" charset="0"/>
                <a:cs typeface="Arial" panose="020B0604020202020204" pitchFamily="34" charset="0"/>
              </a:rPr>
              <a:t>.</a:t>
            </a:r>
            <a:endParaRPr lang="el-GR" sz="2400" dirty="0" smtClean="0">
              <a:latin typeface="Arial" panose="020B0604020202020204" pitchFamily="34" charset="0"/>
              <a:cs typeface="Arial" panose="020B0604020202020204" pitchFamily="34" charset="0"/>
            </a:endParaRPr>
          </a:p>
          <a:p>
            <a:pPr marL="82296" indent="0">
              <a:buClr>
                <a:schemeClr val="bg2">
                  <a:lumMod val="50000"/>
                </a:schemeClr>
              </a:buClr>
              <a:buNone/>
            </a:pPr>
            <a:endParaRPr lang="el-GR" sz="2400" b="1" dirty="0" smtClean="0">
              <a:latin typeface="Arial" panose="020B0604020202020204" pitchFamily="34" charset="0"/>
              <a:cs typeface="Arial" panose="020B0604020202020204" pitchFamily="34" charset="0"/>
            </a:endParaRPr>
          </a:p>
          <a:p>
            <a:pPr marL="82296" indent="0">
              <a:buClr>
                <a:schemeClr val="bg2">
                  <a:lumMod val="50000"/>
                </a:schemeClr>
              </a:buClr>
              <a:buNone/>
            </a:pPr>
            <a:r>
              <a:rPr lang="el-GR" sz="2400" b="1" dirty="0" smtClean="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Contributes</a:t>
            </a:r>
            <a:r>
              <a:rPr lang="en-US" sz="2400" b="1"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significantly to the improvement of the living conditions of the children in the clinic, by purchasing and maintaining </a:t>
            </a:r>
            <a:r>
              <a:rPr lang="en-US" sz="2400" dirty="0" smtClean="0">
                <a:latin typeface="Arial" panose="020B0604020202020204" pitchFamily="34" charset="0"/>
                <a:cs typeface="Arial" panose="020B0604020202020204" pitchFamily="34" charset="0"/>
              </a:rPr>
              <a:t>equipment </a:t>
            </a:r>
            <a:r>
              <a:rPr lang="en-US" sz="2400" dirty="0">
                <a:latin typeface="Arial" panose="020B0604020202020204" pitchFamily="34" charset="0"/>
                <a:cs typeface="Arial" panose="020B0604020202020204" pitchFamily="34" charset="0"/>
              </a:rPr>
              <a:t>for their rooms, as well as toys and educational materials for the playground.</a:t>
            </a:r>
            <a:endParaRPr lang="el-GR" sz="2400" dirty="0">
              <a:latin typeface="Arial" panose="020B0604020202020204" pitchFamily="34" charset="0"/>
              <a:cs typeface="Arial" panose="020B0604020202020204" pitchFamily="34" charset="0"/>
            </a:endParaRPr>
          </a:p>
          <a:p>
            <a:pPr>
              <a:buClr>
                <a:schemeClr val="bg2">
                  <a:lumMod val="50000"/>
                </a:schemeClr>
              </a:buClr>
            </a:pPr>
            <a:endParaRPr lang="en-US" dirty="0" smtClean="0">
              <a:latin typeface="Arial" panose="020B0604020202020204" pitchFamily="34" charset="0"/>
              <a:cs typeface="Arial" panose="020B0604020202020204" pitchFamily="34" charset="0"/>
            </a:endParaRPr>
          </a:p>
          <a:p>
            <a:pPr marL="82296" indent="0">
              <a:buClr>
                <a:schemeClr val="bg2">
                  <a:lumMod val="50000"/>
                </a:schemeClr>
              </a:buClr>
              <a:buNone/>
            </a:pPr>
            <a:r>
              <a:rPr lang="en-US" dirty="0"/>
              <a:t/>
            </a:r>
            <a:br>
              <a:rPr lang="en-US" dirty="0"/>
            </a:br>
            <a:endParaRPr lang="el-GR" dirty="0"/>
          </a:p>
        </p:txBody>
      </p:sp>
      <p:pic>
        <p:nvPicPr>
          <p:cNvPr id="4" name="Εικόνα 3"/>
          <p:cNvPicPr>
            <a:picLocks noChangeAspect="1"/>
          </p:cNvPicPr>
          <p:nvPr/>
        </p:nvPicPr>
        <p:blipFill>
          <a:blip r:embed="rId2"/>
          <a:stretch>
            <a:fillRect/>
          </a:stretch>
        </p:blipFill>
        <p:spPr>
          <a:xfrm>
            <a:off x="3419872" y="4520208"/>
            <a:ext cx="3096344" cy="1728192"/>
          </a:xfrm>
          <a:prstGeom prst="rect">
            <a:avLst/>
          </a:prstGeom>
        </p:spPr>
      </p:pic>
    </p:spTree>
  </p:cSld>
  <p:clrMapOvr>
    <a:masterClrMapping/>
  </p:clrMapOvr>
  <p:transition>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43608" y="461681"/>
            <a:ext cx="5112568" cy="3975431"/>
          </a:xfrm>
        </p:spPr>
        <p:txBody>
          <a:bodyPr>
            <a:normAutofit/>
          </a:bodyPr>
          <a:lstStyle/>
          <a:p>
            <a:pPr marL="82296" indent="0">
              <a:buClr>
                <a:schemeClr val="bg2">
                  <a:lumMod val="50000"/>
                </a:schemeClr>
              </a:buClr>
              <a:buNone/>
            </a:pPr>
            <a:r>
              <a:rPr lang="en-US" sz="2200" dirty="0" smtClean="0"/>
              <a:t> </a:t>
            </a:r>
            <a:endParaRPr lang="el-GR" sz="2200" dirty="0" smtClean="0"/>
          </a:p>
        </p:txBody>
      </p:sp>
      <p:pic>
        <p:nvPicPr>
          <p:cNvPr id="2" name="Εικόνα 1"/>
          <p:cNvPicPr>
            <a:picLocks noChangeAspect="1"/>
          </p:cNvPicPr>
          <p:nvPr/>
        </p:nvPicPr>
        <p:blipFill>
          <a:blip r:embed="rId2"/>
          <a:stretch>
            <a:fillRect/>
          </a:stretch>
        </p:blipFill>
        <p:spPr>
          <a:xfrm>
            <a:off x="3106562" y="4439810"/>
            <a:ext cx="3337645" cy="1911521"/>
          </a:xfrm>
          <a:prstGeom prst="rect">
            <a:avLst/>
          </a:prstGeom>
        </p:spPr>
      </p:pic>
      <p:sp>
        <p:nvSpPr>
          <p:cNvPr id="4" name="Ορθογώνιο 3"/>
          <p:cNvSpPr/>
          <p:nvPr/>
        </p:nvSpPr>
        <p:spPr>
          <a:xfrm>
            <a:off x="1403648" y="476672"/>
            <a:ext cx="6768752" cy="4154984"/>
          </a:xfrm>
          <a:prstGeom prst="rect">
            <a:avLst/>
          </a:prstGeom>
        </p:spPr>
        <p:txBody>
          <a:bodyPr wrap="square">
            <a:spAutoFit/>
          </a:bodyPr>
          <a:lstStyle/>
          <a:p>
            <a:r>
              <a:rPr lang="el-GR" sz="2200" b="1" dirty="0" smtClean="0">
                <a:solidFill>
                  <a:srgbClr val="000000"/>
                </a:solidFill>
                <a:latin typeface="Arial" panose="020B0604020202020204" pitchFamily="34" charset="0"/>
                <a:cs typeface="Arial" panose="020B0604020202020204" pitchFamily="34" charset="0"/>
              </a:rPr>
              <a:t>3. </a:t>
            </a:r>
            <a:r>
              <a:rPr lang="en-US" sz="2200" dirty="0" smtClean="0">
                <a:solidFill>
                  <a:srgbClr val="000000"/>
                </a:solidFill>
                <a:latin typeface="Arial" panose="020B0604020202020204" pitchFamily="34" charset="0"/>
                <a:cs typeface="Arial" panose="020B0604020202020204" pitchFamily="34" charset="0"/>
              </a:rPr>
              <a:t>Organizes recreational events and celebrations on a regular basis (Christmas – Easter – Carnival), and birthday parties </a:t>
            </a:r>
            <a:r>
              <a:rPr lang="en-US" sz="2200" dirty="0">
                <a:solidFill>
                  <a:srgbClr val="000000"/>
                </a:solidFill>
                <a:latin typeface="Arial" panose="020B0604020202020204" pitchFamily="34" charset="0"/>
                <a:cs typeface="Arial" panose="020B0604020202020204" pitchFamily="34" charset="0"/>
              </a:rPr>
              <a:t>for all the children</a:t>
            </a:r>
            <a:r>
              <a:rPr lang="en-US" sz="2200" dirty="0" smtClean="0">
                <a:solidFill>
                  <a:srgbClr val="000000"/>
                </a:solidFill>
                <a:latin typeface="Arial" panose="020B0604020202020204" pitchFamily="34" charset="0"/>
                <a:cs typeface="Arial" panose="020B0604020202020204" pitchFamily="34" charset="0"/>
              </a:rPr>
              <a:t>.</a:t>
            </a:r>
          </a:p>
          <a:p>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l-GR" sz="2200" b="1" dirty="0" smtClean="0">
                <a:latin typeface="Arial" panose="020B0604020202020204" pitchFamily="34" charset="0"/>
                <a:cs typeface="Arial" panose="020B0604020202020204" pitchFamily="34" charset="0"/>
              </a:rPr>
              <a:t>4</a:t>
            </a:r>
            <a:r>
              <a:rPr lang="el-GR" sz="2200" dirty="0" smtClean="0">
                <a:latin typeface="Arial" panose="020B0604020202020204" pitchFamily="34" charset="0"/>
                <a:cs typeface="Arial" panose="020B0604020202020204" pitchFamily="34" charset="0"/>
              </a:rPr>
              <a:t>.</a:t>
            </a:r>
            <a:r>
              <a:rPr lang="en-US" sz="2200" dirty="0" smtClean="0">
                <a:solidFill>
                  <a:srgbClr val="000000"/>
                </a:solidFill>
                <a:latin typeface="Arial" panose="020B0604020202020204" pitchFamily="34" charset="0"/>
                <a:cs typeface="Arial" panose="020B0604020202020204" pitchFamily="34" charset="0"/>
              </a:rPr>
              <a:t>Supports </a:t>
            </a:r>
            <a:r>
              <a:rPr lang="en-US" sz="2200" dirty="0">
                <a:solidFill>
                  <a:srgbClr val="000000"/>
                </a:solidFill>
                <a:latin typeface="Arial" panose="020B0604020202020204" pitchFamily="34" charset="0"/>
                <a:cs typeface="Arial" panose="020B0604020202020204" pitchFamily="34" charset="0"/>
              </a:rPr>
              <a:t>the work of the Medical and Nursing staff of the Pediatric Hematology - Oncology Clinic of the University Hospital of Heraklion (</a:t>
            </a:r>
            <a:r>
              <a:rPr lang="en-US" sz="2200" dirty="0" err="1">
                <a:solidFill>
                  <a:srgbClr val="000000"/>
                </a:solidFill>
                <a:latin typeface="Arial" panose="020B0604020202020204" pitchFamily="34" charset="0"/>
                <a:cs typeface="Arial" panose="020B0604020202020204" pitchFamily="34" charset="0"/>
              </a:rPr>
              <a:t>Pa.G.N.I</a:t>
            </a:r>
            <a:r>
              <a:rPr lang="en-US" sz="2200" dirty="0" smtClean="0">
                <a:solidFill>
                  <a:srgbClr val="000000"/>
                </a:solidFill>
                <a:latin typeface="Arial" panose="020B0604020202020204" pitchFamily="34" charset="0"/>
                <a:cs typeface="Arial" panose="020B0604020202020204" pitchFamily="34" charset="0"/>
              </a:rPr>
              <a:t>.).</a:t>
            </a:r>
          </a:p>
          <a:p>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l-GR" sz="2200" b="1" dirty="0" smtClean="0">
                <a:latin typeface="Arial" panose="020B0604020202020204" pitchFamily="34" charset="0"/>
                <a:cs typeface="Arial" panose="020B0604020202020204" pitchFamily="34" charset="0"/>
              </a:rPr>
              <a:t>5.</a:t>
            </a:r>
            <a:r>
              <a:rPr lang="en-US" sz="2200" dirty="0" smtClean="0">
                <a:solidFill>
                  <a:srgbClr val="000000"/>
                </a:solidFill>
                <a:latin typeface="Arial" panose="020B0604020202020204" pitchFamily="34" charset="0"/>
                <a:cs typeface="Arial" panose="020B0604020202020204" pitchFamily="34" charset="0"/>
              </a:rPr>
              <a:t>Cooperates </a:t>
            </a:r>
            <a:r>
              <a:rPr lang="en-US" sz="2200" dirty="0">
                <a:solidFill>
                  <a:srgbClr val="000000"/>
                </a:solidFill>
                <a:latin typeface="Arial" panose="020B0604020202020204" pitchFamily="34" charset="0"/>
                <a:cs typeface="Arial" panose="020B0604020202020204" pitchFamily="34" charset="0"/>
              </a:rPr>
              <a:t>with similar Associations in Greece and abroad, which support other Pediatric – Hematology &amp; Oncology Nursing Units of the country.</a:t>
            </a:r>
            <a:endParaRPr lang="el-GR" sz="2200" dirty="0">
              <a:latin typeface="Arial" panose="020B0604020202020204" pitchFamily="34" charset="0"/>
              <a:cs typeface="Arial" panose="020B0604020202020204" pitchFamily="34" charset="0"/>
            </a:endParaRPr>
          </a:p>
        </p:txBody>
      </p:sp>
    </p:spTree>
  </p:cSld>
  <p:clrMapOvr>
    <a:masterClrMapping/>
  </p:clrMapOvr>
  <p:transition>
    <p:zoom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435608" y="274638"/>
            <a:ext cx="7498080" cy="706090"/>
          </a:xfrm>
        </p:spPr>
        <p:txBody>
          <a:bodyPr>
            <a:normAutofit fontScale="90000"/>
          </a:bodyPr>
          <a:lstStyle/>
          <a:p>
            <a:r>
              <a:rPr lang="en-US" sz="4400" b="1" dirty="0"/>
              <a:t>“</a:t>
            </a:r>
            <a:r>
              <a:rPr lang="en-US" sz="4400" b="1" dirty="0" err="1"/>
              <a:t>Iliahtida’s</a:t>
            </a:r>
            <a:r>
              <a:rPr lang="en-US" sz="4400" b="1" dirty="0"/>
              <a:t>” </a:t>
            </a:r>
            <a:r>
              <a:rPr lang="en-US" sz="4400" b="1" dirty="0" smtClean="0"/>
              <a:t>Objectives</a:t>
            </a:r>
            <a:r>
              <a:rPr lang="el-GR" sz="4400" b="1" dirty="0" smtClean="0"/>
              <a:t> 1</a:t>
            </a:r>
            <a:r>
              <a:rPr lang="en-US" sz="4400" b="1" dirty="0"/>
              <a:t/>
            </a:r>
            <a:br>
              <a:rPr lang="en-US" sz="4400" b="1" dirty="0"/>
            </a:br>
            <a:endParaRPr lang="el-GR" dirty="0"/>
          </a:p>
        </p:txBody>
      </p:sp>
      <p:sp>
        <p:nvSpPr>
          <p:cNvPr id="6" name="Θέση περιεχομένου 5"/>
          <p:cNvSpPr>
            <a:spLocks noGrp="1"/>
          </p:cNvSpPr>
          <p:nvPr>
            <p:ph idx="1"/>
          </p:nvPr>
        </p:nvSpPr>
        <p:spPr>
          <a:xfrm>
            <a:off x="1432393" y="1268760"/>
            <a:ext cx="7498080" cy="4800600"/>
          </a:xfrm>
        </p:spPr>
        <p:txBody>
          <a:bodyPr/>
          <a:lstStyle/>
          <a:p>
            <a:pPr marL="285750" indent="-285750">
              <a:buFont typeface="Arial" panose="020B0604020202020204" pitchFamily="34" charset="0"/>
              <a:buChar char="•"/>
            </a:pPr>
            <a:r>
              <a:rPr lang="en-US" sz="2400" dirty="0"/>
              <a:t>The ongoing and smooth operation of the </a:t>
            </a:r>
            <a:r>
              <a:rPr lang="en-US" sz="2400" dirty="0" smtClean="0"/>
              <a:t>Guest-House</a:t>
            </a:r>
          </a:p>
          <a:p>
            <a:pPr marL="285750" indent="-285750">
              <a:buFont typeface="Arial" panose="020B0604020202020204" pitchFamily="34" charset="0"/>
              <a:buChar char="•"/>
            </a:pPr>
            <a:r>
              <a:rPr lang="en-US" sz="2400" dirty="0" smtClean="0"/>
              <a:t> The </a:t>
            </a:r>
            <a:r>
              <a:rPr lang="en-US" sz="2400" dirty="0"/>
              <a:t>construction of a turnkey classroom within the clinic for the proper education of the hospitalized children by a qualified teacher</a:t>
            </a:r>
            <a:r>
              <a:rPr lang="en-US" sz="2400" dirty="0" smtClean="0"/>
              <a:t>.</a:t>
            </a:r>
            <a:endParaRPr lang="el-GR" sz="2400" dirty="0" smtClean="0"/>
          </a:p>
          <a:p>
            <a:pPr marL="285750" indent="-285750">
              <a:buFont typeface="Arial" panose="020B0604020202020204" pitchFamily="34" charset="0"/>
              <a:buChar char="•"/>
            </a:pPr>
            <a:r>
              <a:rPr lang="en-US" sz="2400" dirty="0"/>
              <a:t>The full renovation of the Pediatric Hematology - Oncology Clinic.</a:t>
            </a:r>
          </a:p>
          <a:p>
            <a:pPr marL="285750" indent="-285750">
              <a:buFont typeface="Arial" panose="020B0604020202020204" pitchFamily="34" charset="0"/>
              <a:buChar char="•"/>
            </a:pPr>
            <a:endParaRPr lang="en-US" sz="2400" dirty="0"/>
          </a:p>
          <a:p>
            <a:endParaRPr lang="el-GR" dirty="0"/>
          </a:p>
        </p:txBody>
      </p:sp>
      <p:pic>
        <p:nvPicPr>
          <p:cNvPr id="7" name="Εικόνα 6"/>
          <p:cNvPicPr>
            <a:picLocks noChangeAspect="1"/>
          </p:cNvPicPr>
          <p:nvPr/>
        </p:nvPicPr>
        <p:blipFill>
          <a:blip r:embed="rId2"/>
          <a:stretch>
            <a:fillRect/>
          </a:stretch>
        </p:blipFill>
        <p:spPr>
          <a:xfrm>
            <a:off x="3275856" y="4005064"/>
            <a:ext cx="3252444" cy="1944216"/>
          </a:xfrm>
          <a:prstGeom prst="rect">
            <a:avLst/>
          </a:prstGeom>
        </p:spPr>
      </p:pic>
    </p:spTree>
    <p:extLst>
      <p:ext uri="{BB962C8B-B14F-4D97-AF65-F5344CB8AC3E}">
        <p14:creationId xmlns:p14="http://schemas.microsoft.com/office/powerpoint/2010/main" val="240365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35608" y="274638"/>
            <a:ext cx="7498080" cy="850106"/>
          </a:xfrm>
        </p:spPr>
        <p:txBody>
          <a:bodyPr/>
          <a:lstStyle/>
          <a:p>
            <a:r>
              <a:rPr lang="en-US" sz="4000" b="1" dirty="0"/>
              <a:t>“</a:t>
            </a:r>
            <a:r>
              <a:rPr lang="en-US" sz="4000" b="1" dirty="0" err="1"/>
              <a:t>Iliahtida’s</a:t>
            </a:r>
            <a:r>
              <a:rPr lang="en-US" sz="4000" b="1" dirty="0"/>
              <a:t>” </a:t>
            </a:r>
            <a:r>
              <a:rPr lang="en-US" sz="4000" b="1" dirty="0" smtClean="0"/>
              <a:t>Objectives</a:t>
            </a:r>
            <a:r>
              <a:rPr lang="el-GR" sz="4000" b="1" dirty="0" smtClean="0"/>
              <a:t> 2</a:t>
            </a:r>
            <a:endParaRPr lang="el-GR" dirty="0"/>
          </a:p>
        </p:txBody>
      </p:sp>
      <p:sp>
        <p:nvSpPr>
          <p:cNvPr id="3" name="Θέση περιεχομένου 2"/>
          <p:cNvSpPr>
            <a:spLocks noGrp="1"/>
          </p:cNvSpPr>
          <p:nvPr>
            <p:ph idx="1"/>
          </p:nvPr>
        </p:nvSpPr>
        <p:spPr/>
        <p:txBody>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assurance of top-notch nursing services for children.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constant motivation of volunteers and the organization of a multi-action volunteer group.</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non-stop responsible campaigns for the information and awareness of the local and the general public.</a:t>
            </a:r>
          </a:p>
          <a:p>
            <a:endParaRPr lang="el-GR" dirty="0"/>
          </a:p>
        </p:txBody>
      </p:sp>
      <p:pic>
        <p:nvPicPr>
          <p:cNvPr id="4" name="Εικόνα 3"/>
          <p:cNvPicPr>
            <a:picLocks noChangeAspect="1"/>
          </p:cNvPicPr>
          <p:nvPr/>
        </p:nvPicPr>
        <p:blipFill>
          <a:blip r:embed="rId2"/>
          <a:stretch>
            <a:fillRect/>
          </a:stretch>
        </p:blipFill>
        <p:spPr>
          <a:xfrm>
            <a:off x="3347864" y="4653136"/>
            <a:ext cx="2711949" cy="1595264"/>
          </a:xfrm>
          <a:prstGeom prst="rect">
            <a:avLst/>
          </a:prstGeom>
        </p:spPr>
      </p:pic>
    </p:spTree>
    <p:extLst>
      <p:ext uri="{BB962C8B-B14F-4D97-AF65-F5344CB8AC3E}">
        <p14:creationId xmlns:p14="http://schemas.microsoft.com/office/powerpoint/2010/main" val="41394410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Ηλιοστάσιο">
  <a:themeElements>
    <a:clrScheme name="Ηλιοστάσιο">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Ηλιοστάσιο">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Ηλιοστάσιο">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1448</TotalTime>
  <Words>623</Words>
  <Application>Microsoft Office PowerPoint</Application>
  <PresentationFormat>Προβολή στην οθόνη (4:3)</PresentationFormat>
  <Paragraphs>43</Paragraphs>
  <Slides>14</Slides>
  <Notes>1</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14</vt:i4>
      </vt:variant>
    </vt:vector>
  </HeadingPairs>
  <TitlesOfParts>
    <vt:vector size="21" baseType="lpstr">
      <vt:lpstr>Arial</vt:lpstr>
      <vt:lpstr>Calibri</vt:lpstr>
      <vt:lpstr>Corbel</vt:lpstr>
      <vt:lpstr>Gill Sans MT</vt:lpstr>
      <vt:lpstr>Verdana</vt:lpstr>
      <vt:lpstr>Wingdings 2</vt:lpstr>
      <vt:lpstr>Ηλιοστάσιο</vt:lpstr>
      <vt:lpstr>ILIAHTIDA’s [sunbeam] IDENTITY</vt:lpstr>
      <vt:lpstr>Παρουσίαση του PowerPoint</vt:lpstr>
      <vt:lpstr>Medical Care - Stay in the Clinic</vt:lpstr>
      <vt:lpstr>When it comes to financial support, Iliahtida :</vt:lpstr>
      <vt:lpstr>Children’s Guest House “Iliahtida”</vt:lpstr>
      <vt:lpstr>Furthermore, the Association :</vt:lpstr>
      <vt:lpstr>Παρουσίαση του PowerPoint</vt:lpstr>
      <vt:lpstr>“Iliahtida’s” Objectives 1 </vt:lpstr>
      <vt:lpstr>“Iliahtida’s” Objectives 2</vt:lpstr>
      <vt:lpstr>“Iliahtida’s” Objectives 3</vt:lpstr>
      <vt:lpstr>ILIAHTIDA CREATES….</vt:lpstr>
      <vt:lpstr>Παρουσίαση του PowerPoint</vt:lpstr>
      <vt:lpstr>Volunteers-Sponsors-Supporters</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ΗΛΙΑΧΤΙΔΑ</dc:title>
  <dc:creator>user</dc:creator>
  <cp:lastModifiedBy>Dimitris Kardassis</cp:lastModifiedBy>
  <cp:revision>43</cp:revision>
  <dcterms:created xsi:type="dcterms:W3CDTF">2020-01-06T11:57:36Z</dcterms:created>
  <dcterms:modified xsi:type="dcterms:W3CDTF">2020-03-01T17:45:40Z</dcterms:modified>
</cp:coreProperties>
</file>