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9" r:id="rId12"/>
    <p:sldId id="267" r:id="rId13"/>
    <p:sldId id="26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1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8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0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541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0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3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96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5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6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2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3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6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2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1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9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0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95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87714" y="2892205"/>
            <a:ext cx="8144134" cy="1373070"/>
          </a:xfrm>
        </p:spPr>
        <p:txBody>
          <a:bodyPr/>
          <a:lstStyle/>
          <a:p>
            <a:r>
              <a:rPr lang="el-GR" sz="6000" u="sng" dirty="0" err="1">
                <a:solidFill>
                  <a:srgbClr val="0070C0"/>
                </a:solidFill>
              </a:rPr>
              <a:t>Pancreta</a:t>
            </a:r>
            <a:r>
              <a:rPr lang="el-GR" sz="6000" u="sng" dirty="0">
                <a:solidFill>
                  <a:srgbClr val="0070C0"/>
                </a:solidFill>
              </a:rPr>
              <a:t> </a:t>
            </a:r>
            <a:r>
              <a:rPr lang="el-GR" sz="6000" u="sng" dirty="0" err="1">
                <a:solidFill>
                  <a:srgbClr val="0070C0"/>
                </a:solidFill>
              </a:rPr>
              <a:t>Cooperative</a:t>
            </a:r>
            <a:r>
              <a:rPr lang="el-GR" sz="6000" u="sng" dirty="0">
                <a:solidFill>
                  <a:srgbClr val="0070C0"/>
                </a:solidFill>
              </a:rPr>
              <a:t> Bank</a:t>
            </a:r>
          </a:p>
        </p:txBody>
      </p:sp>
    </p:spTree>
    <p:extLst>
      <p:ext uri="{BB962C8B-B14F-4D97-AF65-F5344CB8AC3E}">
        <p14:creationId xmlns:p14="http://schemas.microsoft.com/office/powerpoint/2010/main" val="53724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B233F5E-1EB2-42A6-80E8-CB7AA145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u="sng" dirty="0" err="1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dirty="0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 Bank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753C84F-0A56-4A3D-B5B0-1CF7BE92C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46" y="2020572"/>
            <a:ext cx="10534011" cy="4706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u="sng" dirty="0">
                <a:solidFill>
                  <a:srgbClr val="0070C0"/>
                </a:solidFill>
              </a:rPr>
              <a:t>OPERATIONAL OBJECTIVES FOR THE YEAR 2019 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Restructuring</a:t>
            </a:r>
            <a:r>
              <a:rPr lang="el-GR" dirty="0"/>
              <a:t> of </a:t>
            </a:r>
            <a:r>
              <a:rPr lang="el-GR" dirty="0" err="1"/>
              <a:t>branch</a:t>
            </a:r>
            <a:r>
              <a:rPr lang="el-GR" dirty="0"/>
              <a:t> </a:t>
            </a:r>
            <a:r>
              <a:rPr lang="el-GR" dirty="0" err="1"/>
              <a:t>network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 • </a:t>
            </a:r>
            <a:r>
              <a:rPr lang="el-GR" dirty="0" err="1"/>
              <a:t>Increase</a:t>
            </a:r>
            <a:r>
              <a:rPr lang="el-GR" dirty="0"/>
              <a:t> in </a:t>
            </a:r>
            <a:r>
              <a:rPr lang="el-GR" dirty="0" err="1" smtClean="0"/>
              <a:t>loans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l-GR" dirty="0" smtClean="0"/>
              <a:t>in </a:t>
            </a:r>
            <a:r>
              <a:rPr lang="el-GR" dirty="0" err="1" smtClean="0"/>
              <a:t>Deposits</a:t>
            </a:r>
            <a:r>
              <a:rPr lang="en-US" dirty="0" smtClean="0"/>
              <a:t>.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• </a:t>
            </a:r>
            <a:r>
              <a:rPr lang="el-GR" dirty="0"/>
              <a:t>Cash </a:t>
            </a:r>
            <a:r>
              <a:rPr lang="el-GR" dirty="0" err="1"/>
              <a:t>management</a:t>
            </a:r>
            <a:r>
              <a:rPr lang="el-GR" dirty="0"/>
              <a:t> </a:t>
            </a:r>
            <a:r>
              <a:rPr lang="el-GR" dirty="0" err="1"/>
              <a:t>optimization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Reduction</a:t>
            </a:r>
            <a:r>
              <a:rPr lang="el-GR" dirty="0"/>
              <a:t> of </a:t>
            </a:r>
            <a:r>
              <a:rPr lang="el-GR" dirty="0" err="1"/>
              <a:t>NPLs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Creation</a:t>
            </a:r>
            <a:r>
              <a:rPr lang="el-GR" dirty="0"/>
              <a:t> of </a:t>
            </a:r>
            <a:r>
              <a:rPr lang="el-GR" dirty="0" err="1"/>
              <a:t>innovative</a:t>
            </a:r>
            <a:r>
              <a:rPr lang="el-GR" dirty="0"/>
              <a:t> </a:t>
            </a:r>
            <a:r>
              <a:rPr lang="el-GR" dirty="0" err="1"/>
              <a:t>products</a:t>
            </a:r>
            <a:r>
              <a:rPr lang="el-GR" dirty="0"/>
              <a:t> and </a:t>
            </a:r>
            <a:r>
              <a:rPr lang="el-GR" dirty="0" err="1"/>
              <a:t>services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Simplifying</a:t>
            </a:r>
            <a:r>
              <a:rPr lang="el-GR" dirty="0"/>
              <a:t> </a:t>
            </a:r>
            <a:r>
              <a:rPr lang="el-GR" dirty="0" err="1" smtClean="0"/>
              <a:t>procedures</a:t>
            </a:r>
            <a:r>
              <a:rPr lang="el-GR" dirty="0" smtClean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optimize</a:t>
            </a:r>
            <a:r>
              <a:rPr lang="el-GR" dirty="0"/>
              <a:t> </a:t>
            </a:r>
            <a:r>
              <a:rPr lang="el-GR" dirty="0" err="1"/>
              <a:t>customer</a:t>
            </a:r>
            <a:r>
              <a:rPr lang="el-GR" dirty="0"/>
              <a:t> </a:t>
            </a:r>
            <a:r>
              <a:rPr lang="el-GR" dirty="0" err="1"/>
              <a:t>service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Modernization</a:t>
            </a:r>
            <a:r>
              <a:rPr lang="el-GR" dirty="0"/>
              <a:t> of </a:t>
            </a:r>
            <a:r>
              <a:rPr lang="el-GR" dirty="0" err="1"/>
              <a:t>Corporate</a:t>
            </a:r>
            <a:r>
              <a:rPr lang="el-GR" dirty="0"/>
              <a:t> </a:t>
            </a:r>
            <a:r>
              <a:rPr lang="el-GR" dirty="0" err="1"/>
              <a:t>Governance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Upgrade</a:t>
            </a:r>
            <a:r>
              <a:rPr lang="el-GR" dirty="0"/>
              <a:t> of </a:t>
            </a:r>
            <a:r>
              <a:rPr lang="el-GR" dirty="0" err="1"/>
              <a:t>Risk</a:t>
            </a:r>
            <a:r>
              <a:rPr lang="el-GR" dirty="0"/>
              <a:t> </a:t>
            </a:r>
            <a:r>
              <a:rPr lang="el-GR" dirty="0" err="1"/>
              <a:t>Management</a:t>
            </a:r>
            <a:r>
              <a:rPr lang="el-GR" dirty="0"/>
              <a:t> and Internal </a:t>
            </a:r>
            <a:r>
              <a:rPr lang="el-GR" dirty="0" err="1"/>
              <a:t>Audit</a:t>
            </a:r>
            <a:r>
              <a:rPr lang="el-GR" dirty="0"/>
              <a:t> </a:t>
            </a:r>
            <a:r>
              <a:rPr lang="el-GR" dirty="0" err="1"/>
              <a:t>systems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04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28" y="807213"/>
            <a:ext cx="9680979" cy="5901700"/>
          </a:xfrm>
          <a:prstGeom prst="rect">
            <a:avLst/>
          </a:prstGeom>
        </p:spPr>
      </p:pic>
      <p:sp>
        <p:nvSpPr>
          <p:cNvPr id="3" name="Τίτλος 1"/>
          <p:cNvSpPr txBox="1">
            <a:spLocks/>
          </p:cNvSpPr>
          <p:nvPr/>
        </p:nvSpPr>
        <p:spPr>
          <a:xfrm>
            <a:off x="1296547" y="87306"/>
            <a:ext cx="961386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CHART</a:t>
            </a:r>
            <a:endParaRPr lang="el-GR" sz="4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661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939" y="417870"/>
            <a:ext cx="8226325" cy="61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77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8F8C484-87DD-45E2-8BFF-E67DB8D8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40" y="763167"/>
            <a:ext cx="984692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u="sng" dirty="0" smtClean="0">
                <a:solidFill>
                  <a:srgbClr val="0070C0"/>
                </a:solidFill>
              </a:rPr>
              <a:t>Our visit to </a:t>
            </a:r>
            <a:r>
              <a:rPr lang="el-GR" sz="4800" u="sng" dirty="0" err="1" smtClean="0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dirty="0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dirty="0" smtClean="0">
                <a:solidFill>
                  <a:srgbClr val="0070C0"/>
                </a:solidFill>
              </a:rPr>
              <a:t>Bank</a:t>
            </a:r>
            <a:r>
              <a:rPr lang="en-US" sz="4800" u="sng" dirty="0" smtClean="0">
                <a:solidFill>
                  <a:srgbClr val="0070C0"/>
                </a:solidFill>
              </a:rPr>
              <a:t/>
            </a:r>
            <a:br>
              <a:rPr lang="en-US" sz="4800" u="sng" dirty="0" smtClean="0">
                <a:solidFill>
                  <a:srgbClr val="0070C0"/>
                </a:solidFill>
              </a:rPr>
            </a:br>
            <a:r>
              <a:rPr lang="en-US" sz="4800" u="sng" dirty="0" smtClean="0">
                <a:solidFill>
                  <a:srgbClr val="0070C0"/>
                </a:solidFill>
              </a:rPr>
              <a:t>March 4,  2019</a:t>
            </a:r>
            <a:endParaRPr lang="el-GR" sz="4800" u="sng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3E7EFB8-726E-4809-9F21-A2F64B312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59" y="2149968"/>
            <a:ext cx="10145823" cy="45194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Vice President and the team of Managers gave us a grand tour of the bank. </a:t>
            </a:r>
            <a:br>
              <a:rPr lang="en-US" dirty="0"/>
            </a:br>
            <a:r>
              <a:rPr lang="en-US" dirty="0"/>
              <a:t>They introduced their bank, told us when it was founded,  how many branches and </a:t>
            </a:r>
            <a:r>
              <a:rPr lang="en-US" dirty="0" smtClean="0"/>
              <a:t>members </a:t>
            </a:r>
            <a:r>
              <a:rPr lang="en-US" dirty="0"/>
              <a:t>they have, how they helped the growth of the local </a:t>
            </a:r>
            <a:r>
              <a:rPr lang="en-US" dirty="0" smtClean="0"/>
              <a:t>economy etc.</a:t>
            </a:r>
          </a:p>
          <a:p>
            <a:r>
              <a:rPr lang="en-US" dirty="0" smtClean="0"/>
              <a:t>Each </a:t>
            </a:r>
            <a:r>
              <a:rPr lang="en-US" dirty="0"/>
              <a:t>manager introduced his department and explained its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Human Resources Manager explained what are the qualifications that a </a:t>
            </a:r>
            <a:r>
              <a:rPr lang="en-US" dirty="0" smtClean="0"/>
              <a:t>candidate employee </a:t>
            </a:r>
            <a:r>
              <a:rPr lang="en-US" dirty="0"/>
              <a:t>must have. 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/>
                </a:solidFill>
              </a:rPr>
              <a:t>He emphasized the importance of the </a:t>
            </a:r>
            <a:r>
              <a:rPr lang="en-US" sz="2800" b="1" dirty="0">
                <a:solidFill>
                  <a:srgbClr val="0070C0"/>
                </a:solidFill>
              </a:rPr>
              <a:t>Personality</a:t>
            </a:r>
            <a:r>
              <a:rPr lang="en-US" sz="2800" b="1" dirty="0">
                <a:solidFill>
                  <a:schemeClr val="bg1"/>
                </a:solidFill>
              </a:rPr>
              <a:t> and </a:t>
            </a:r>
            <a:r>
              <a:rPr lang="en-US" sz="2800" b="1" dirty="0">
                <a:solidFill>
                  <a:srgbClr val="0070C0"/>
                </a:solidFill>
              </a:rPr>
              <a:t>Communication Skills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that the </a:t>
            </a:r>
            <a:r>
              <a:rPr lang="en-US" b="1" smtClean="0">
                <a:solidFill>
                  <a:schemeClr val="bg1"/>
                </a:solidFill>
              </a:rPr>
              <a:t>candidate employee </a:t>
            </a:r>
            <a:r>
              <a:rPr lang="en-US" b="1" dirty="0">
                <a:solidFill>
                  <a:schemeClr val="bg1"/>
                </a:solidFill>
              </a:rPr>
              <a:t>must have apart from the University degree.</a:t>
            </a:r>
          </a:p>
        </p:txBody>
      </p:sp>
    </p:spTree>
    <p:extLst>
      <p:ext uri="{BB962C8B-B14F-4D97-AF65-F5344CB8AC3E}">
        <p14:creationId xmlns:p14="http://schemas.microsoft.com/office/powerpoint/2010/main" val="328684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rgbClr val="0070C0"/>
                </a:solidFill>
              </a:rPr>
              <a:t>Our visit to </a:t>
            </a:r>
            <a:r>
              <a:rPr lang="el-GR" sz="4000" u="sng" dirty="0" err="1">
                <a:solidFill>
                  <a:srgbClr val="0070C0"/>
                </a:solidFill>
              </a:rPr>
              <a:t>Pancreta</a:t>
            </a:r>
            <a:r>
              <a:rPr lang="el-GR" sz="4000" u="sng" dirty="0">
                <a:solidFill>
                  <a:srgbClr val="0070C0"/>
                </a:solidFill>
              </a:rPr>
              <a:t> </a:t>
            </a:r>
            <a:r>
              <a:rPr lang="el-GR" sz="4000" u="sng" dirty="0" err="1">
                <a:solidFill>
                  <a:srgbClr val="0070C0"/>
                </a:solidFill>
              </a:rPr>
              <a:t>Cooperative</a:t>
            </a:r>
            <a:r>
              <a:rPr lang="el-GR" sz="4000" u="sng" dirty="0">
                <a:solidFill>
                  <a:srgbClr val="0070C0"/>
                </a:solidFill>
              </a:rPr>
              <a:t> Bank</a:t>
            </a:r>
            <a:endParaRPr lang="el-GR" sz="4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78" y="2464619"/>
            <a:ext cx="4798484" cy="3598863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671" y="2487561"/>
            <a:ext cx="4739148" cy="355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0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4">
            <a:extLst>
              <a:ext uri="{FF2B5EF4-FFF2-40B4-BE49-F238E27FC236}">
                <a16:creationId xmlns:a16="http://schemas.microsoft.com/office/drawing/2014/main" xmlns="" id="{EEE90B54-CEC0-47BC-9F75-95F6F3121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264" y="582835"/>
            <a:ext cx="8643523" cy="535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5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4" descr="Εικόνα που περιέχει υπαίθριος, κτίριο, δέντρο, ουραν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xmlns="" id="{C1F13FA8-95EF-40A6-96F8-CFCCE147D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7557" y="611590"/>
            <a:ext cx="8629916" cy="562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507C2B2-EDB0-4AB5-B1FC-4F22CFAE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u="sng" dirty="0" err="1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 </a:t>
            </a:r>
            <a:r>
              <a:rPr lang="el-GR" sz="4800" u="sng" dirty="0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 Bank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DC7CE26-083C-43B8-96D9-A6DDD7ACB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59" y="2336873"/>
            <a:ext cx="10145823" cy="413127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z="2800" dirty="0" err="1" smtClean="0"/>
              <a:t>Pancreta</a:t>
            </a:r>
            <a:r>
              <a:rPr lang="el-GR" sz="2800" dirty="0" smtClean="0"/>
              <a:t> </a:t>
            </a:r>
            <a:r>
              <a:rPr lang="el-GR" sz="2800" dirty="0" err="1" smtClean="0"/>
              <a:t>Coop</a:t>
            </a:r>
            <a:r>
              <a:rPr lang="el-GR" sz="2800" dirty="0" smtClean="0"/>
              <a:t> </a:t>
            </a:r>
            <a:r>
              <a:rPr lang="el-GR" sz="2800" dirty="0"/>
              <a:t>Bank </a:t>
            </a:r>
            <a:r>
              <a:rPr lang="el-GR" sz="2800" dirty="0" err="1"/>
              <a:t>was</a:t>
            </a:r>
            <a:r>
              <a:rPr lang="el-GR" sz="2800" dirty="0"/>
              <a:t> </a:t>
            </a:r>
            <a:r>
              <a:rPr lang="el-GR" sz="2800" dirty="0" err="1"/>
              <a:t>founded</a:t>
            </a:r>
            <a:r>
              <a:rPr lang="el-GR" sz="2800" dirty="0"/>
              <a:t> in 1993.  </a:t>
            </a:r>
            <a:r>
              <a:rPr lang="el-GR" sz="2800" dirty="0" err="1"/>
              <a:t>It</a:t>
            </a:r>
            <a:r>
              <a:rPr lang="el-GR" sz="2800" dirty="0"/>
              <a:t> </a:t>
            </a:r>
            <a:r>
              <a:rPr lang="el-GR" sz="2800" dirty="0" err="1"/>
              <a:t>is</a:t>
            </a:r>
            <a:r>
              <a:rPr lang="el-GR" sz="2800" dirty="0"/>
              <a:t> the </a:t>
            </a:r>
            <a:r>
              <a:rPr lang="el-GR" sz="2800" dirty="0" err="1"/>
              <a:t>biggest</a:t>
            </a:r>
            <a:r>
              <a:rPr lang="el-GR" sz="2800" dirty="0"/>
              <a:t> </a:t>
            </a:r>
            <a:r>
              <a:rPr lang="el-GR" sz="2800" dirty="0" err="1" smtClean="0"/>
              <a:t>co</a:t>
            </a:r>
            <a:r>
              <a:rPr lang="el-GR" sz="2800" dirty="0" smtClean="0"/>
              <a:t> </a:t>
            </a:r>
            <a:r>
              <a:rPr lang="el-GR" sz="2800" dirty="0" err="1" smtClean="0"/>
              <a:t>operative</a:t>
            </a:r>
            <a:r>
              <a:rPr lang="el-GR" sz="2800" dirty="0" smtClean="0"/>
              <a:t> </a:t>
            </a:r>
            <a:r>
              <a:rPr lang="el-GR" sz="2800" dirty="0"/>
              <a:t>Bank in </a:t>
            </a:r>
            <a:r>
              <a:rPr lang="el-GR" sz="2800" dirty="0" err="1"/>
              <a:t>Greece</a:t>
            </a:r>
            <a:r>
              <a:rPr lang="el-GR" sz="2800" dirty="0"/>
              <a:t>, </a:t>
            </a:r>
            <a:r>
              <a:rPr lang="el-GR" sz="2800" dirty="0" err="1"/>
              <a:t>with</a:t>
            </a:r>
            <a:r>
              <a:rPr lang="el-GR" sz="2800" dirty="0"/>
              <a:t> </a:t>
            </a:r>
            <a:r>
              <a:rPr lang="el-GR" sz="2800" dirty="0" err="1"/>
              <a:t>its</a:t>
            </a:r>
            <a:r>
              <a:rPr lang="el-GR" sz="2800" dirty="0"/>
              <a:t> </a:t>
            </a:r>
            <a:r>
              <a:rPr lang="el-GR" sz="2800" dirty="0" err="1"/>
              <a:t>headquarters</a:t>
            </a:r>
            <a:r>
              <a:rPr lang="el-GR" sz="2800" dirty="0"/>
              <a:t> </a:t>
            </a:r>
            <a:r>
              <a:rPr lang="el-GR" sz="2800" dirty="0" err="1"/>
              <a:t>based</a:t>
            </a:r>
            <a:r>
              <a:rPr lang="el-GR" sz="2800" dirty="0"/>
              <a:t> in the </a:t>
            </a:r>
            <a:r>
              <a:rPr lang="el-GR" sz="2800" dirty="0" err="1" smtClean="0"/>
              <a:t>island</a:t>
            </a:r>
            <a:r>
              <a:rPr lang="el-GR" sz="2800" dirty="0" smtClean="0"/>
              <a:t> </a:t>
            </a:r>
            <a:r>
              <a:rPr lang="el-GR" sz="2800" dirty="0"/>
              <a:t>of Crete.</a:t>
            </a:r>
          </a:p>
          <a:p>
            <a:pPr marL="0" indent="0">
              <a:buNone/>
            </a:pPr>
            <a:endParaRPr lang="el-GR" sz="2800" dirty="0"/>
          </a:p>
          <a:p>
            <a:r>
              <a:rPr lang="el-GR" sz="2800" dirty="0" err="1"/>
              <a:t>It</a:t>
            </a:r>
            <a:r>
              <a:rPr lang="el-GR" sz="2800" dirty="0"/>
              <a:t> </a:t>
            </a:r>
            <a:r>
              <a:rPr lang="el-GR" sz="2800" dirty="0" err="1"/>
              <a:t>has</a:t>
            </a:r>
            <a:r>
              <a:rPr lang="el-GR" sz="2800" dirty="0"/>
              <a:t> </a:t>
            </a:r>
            <a:r>
              <a:rPr lang="el-GR" sz="2800" dirty="0" err="1"/>
              <a:t>more</a:t>
            </a:r>
            <a:r>
              <a:rPr lang="el-GR" sz="2800" dirty="0"/>
              <a:t> </a:t>
            </a:r>
            <a:r>
              <a:rPr lang="el-GR" sz="2800" dirty="0" err="1"/>
              <a:t>than</a:t>
            </a:r>
            <a:r>
              <a:rPr lang="el-GR" sz="2800" dirty="0"/>
              <a:t> 85.000 </a:t>
            </a:r>
            <a:r>
              <a:rPr lang="el-GR" sz="2800" dirty="0" err="1"/>
              <a:t>shareholders</a:t>
            </a:r>
            <a:r>
              <a:rPr lang="el-GR" sz="2800" dirty="0"/>
              <a:t> and </a:t>
            </a:r>
            <a:r>
              <a:rPr lang="el-GR" sz="2800" dirty="0" err="1"/>
              <a:t>it</a:t>
            </a:r>
            <a:r>
              <a:rPr lang="el-GR" sz="2800" dirty="0"/>
              <a:t> </a:t>
            </a:r>
            <a:r>
              <a:rPr lang="el-GR" sz="2800" dirty="0" err="1"/>
              <a:t>cooperates</a:t>
            </a:r>
            <a:r>
              <a:rPr lang="el-GR" sz="2800" dirty="0"/>
              <a:t> </a:t>
            </a:r>
            <a:r>
              <a:rPr lang="el-GR" sz="2800" dirty="0" err="1"/>
              <a:t>with</a:t>
            </a:r>
            <a:r>
              <a:rPr lang="el-GR" sz="2800" dirty="0"/>
              <a:t> </a:t>
            </a:r>
            <a:r>
              <a:rPr lang="el-GR" sz="2800" dirty="0" err="1"/>
              <a:t>more</a:t>
            </a:r>
            <a:r>
              <a:rPr lang="el-GR" sz="2800" dirty="0"/>
              <a:t> </a:t>
            </a:r>
            <a:r>
              <a:rPr lang="el-GR" sz="2800" dirty="0" err="1"/>
              <a:t>than</a:t>
            </a:r>
            <a:r>
              <a:rPr lang="el-GR" sz="2800" dirty="0"/>
              <a:t> 240.000 </a:t>
            </a:r>
            <a:r>
              <a:rPr lang="el-GR" sz="2800" dirty="0" err="1"/>
              <a:t>customers</a:t>
            </a:r>
            <a:r>
              <a:rPr lang="el-GR" sz="2800" dirty="0" smtClean="0"/>
              <a:t>. </a:t>
            </a:r>
            <a:r>
              <a:rPr lang="el-GR" sz="2800" dirty="0" err="1" smtClean="0"/>
              <a:t>It</a:t>
            </a:r>
            <a:r>
              <a:rPr lang="el-GR" sz="2800" dirty="0" smtClean="0"/>
              <a:t> </a:t>
            </a:r>
            <a:r>
              <a:rPr lang="el-GR" sz="2800" dirty="0" err="1"/>
              <a:t>also</a:t>
            </a:r>
            <a:r>
              <a:rPr lang="el-GR" sz="2800" dirty="0"/>
              <a:t> </a:t>
            </a:r>
            <a:r>
              <a:rPr lang="el-GR" sz="2800" dirty="0" err="1"/>
              <a:t>operates</a:t>
            </a:r>
            <a:r>
              <a:rPr lang="el-GR" sz="2800" dirty="0"/>
              <a:t> </a:t>
            </a:r>
            <a:r>
              <a:rPr lang="el-GR" sz="2800" dirty="0" err="1"/>
              <a:t>through</a:t>
            </a:r>
            <a:r>
              <a:rPr lang="el-GR" sz="2800" dirty="0"/>
              <a:t> a </a:t>
            </a:r>
            <a:r>
              <a:rPr lang="el-GR" sz="2800" dirty="0" err="1"/>
              <a:t>network</a:t>
            </a:r>
            <a:r>
              <a:rPr lang="el-GR" sz="2800" dirty="0"/>
              <a:t> of 52 </a:t>
            </a:r>
            <a:r>
              <a:rPr lang="el-GR" sz="2800" dirty="0" err="1"/>
              <a:t>branches</a:t>
            </a:r>
            <a:r>
              <a:rPr lang="el-GR" sz="2800" dirty="0"/>
              <a:t>, </a:t>
            </a:r>
            <a:r>
              <a:rPr lang="el-GR" sz="2800" dirty="0" err="1"/>
              <a:t>out</a:t>
            </a:r>
            <a:r>
              <a:rPr lang="el-GR" sz="2800" dirty="0"/>
              <a:t> of </a:t>
            </a:r>
            <a:r>
              <a:rPr lang="el-GR" sz="2800" dirty="0" err="1"/>
              <a:t>which</a:t>
            </a:r>
            <a:r>
              <a:rPr lang="el-GR" sz="2800" dirty="0"/>
              <a:t> 45 </a:t>
            </a:r>
            <a:r>
              <a:rPr lang="el-GR" sz="2800" dirty="0" err="1"/>
              <a:t>are</a:t>
            </a:r>
            <a:r>
              <a:rPr lang="el-GR" sz="2800" dirty="0"/>
              <a:t> </a:t>
            </a:r>
            <a:r>
              <a:rPr lang="el-GR" sz="2800" dirty="0" err="1"/>
              <a:t>located</a:t>
            </a:r>
            <a:r>
              <a:rPr lang="el-GR" sz="2800" dirty="0"/>
              <a:t> in Crete. </a:t>
            </a:r>
            <a:r>
              <a:rPr lang="el-GR" sz="2800" dirty="0" err="1"/>
              <a:t>It</a:t>
            </a:r>
            <a:r>
              <a:rPr lang="el-GR" sz="2800" dirty="0"/>
              <a:t> </a:t>
            </a:r>
            <a:r>
              <a:rPr lang="el-GR" sz="2800" dirty="0" err="1"/>
              <a:t>employs</a:t>
            </a:r>
            <a:r>
              <a:rPr lang="el-GR" sz="2800" dirty="0"/>
              <a:t> </a:t>
            </a:r>
            <a:r>
              <a:rPr lang="el-GR" sz="2800" dirty="0" err="1"/>
              <a:t>almost</a:t>
            </a:r>
            <a:r>
              <a:rPr lang="el-GR" sz="2800" dirty="0"/>
              <a:t> 400 </a:t>
            </a:r>
            <a:r>
              <a:rPr lang="el-GR" sz="2800" dirty="0" err="1"/>
              <a:t>people</a:t>
            </a:r>
            <a:r>
              <a:rPr lang="el-GR" sz="2800" dirty="0"/>
              <a:t>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366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D5CF6AD-4ED1-4983-AB27-BA3F0979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l-GR" sz="4800" u="sng" dirty="0" err="1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dirty="0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 Bank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C410367-A381-49C2-AC32-A96BEA04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37" y="2092457"/>
            <a:ext cx="10992943" cy="45913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3300" u="sng" dirty="0" err="1">
                <a:solidFill>
                  <a:srgbClr val="0070C0"/>
                </a:solidFill>
              </a:rPr>
              <a:t>What</a:t>
            </a:r>
            <a:r>
              <a:rPr lang="el-GR" sz="3300" u="sng" dirty="0">
                <a:solidFill>
                  <a:srgbClr val="0070C0"/>
                </a:solidFill>
              </a:rPr>
              <a:t> a </a:t>
            </a:r>
            <a:r>
              <a:rPr lang="el-GR" sz="3300" u="sng" dirty="0" err="1">
                <a:solidFill>
                  <a:srgbClr val="0070C0"/>
                </a:solidFill>
              </a:rPr>
              <a:t>Cooperative</a:t>
            </a:r>
            <a:r>
              <a:rPr lang="el-GR" sz="3300" u="sng" dirty="0">
                <a:solidFill>
                  <a:srgbClr val="0070C0"/>
                </a:solidFill>
              </a:rPr>
              <a:t> </a:t>
            </a:r>
            <a:r>
              <a:rPr lang="el-GR" sz="3300" u="sng" dirty="0" err="1">
                <a:solidFill>
                  <a:srgbClr val="0070C0"/>
                </a:solidFill>
              </a:rPr>
              <a:t>bank</a:t>
            </a:r>
            <a:r>
              <a:rPr lang="el-GR" sz="3300" u="sng" dirty="0">
                <a:solidFill>
                  <a:srgbClr val="0070C0"/>
                </a:solidFill>
              </a:rPr>
              <a:t> </a:t>
            </a:r>
            <a:r>
              <a:rPr lang="el-GR" sz="3300" u="sng" dirty="0" err="1">
                <a:solidFill>
                  <a:srgbClr val="0070C0"/>
                </a:solidFill>
              </a:rPr>
              <a:t>is</a:t>
            </a:r>
            <a:r>
              <a:rPr lang="el-GR" sz="3300" u="sng" dirty="0">
                <a:solidFill>
                  <a:srgbClr val="0070C0"/>
                </a:solidFill>
              </a:rPr>
              <a:t>?</a:t>
            </a:r>
          </a:p>
          <a:p>
            <a:endParaRPr lang="el-GR" sz="3000" dirty="0"/>
          </a:p>
          <a:p>
            <a:pPr>
              <a:buNone/>
            </a:pPr>
            <a:r>
              <a:rPr lang="el-GR" dirty="0"/>
              <a:t>First of </a:t>
            </a:r>
            <a:r>
              <a:rPr lang="el-GR" dirty="0" err="1"/>
              <a:t>all</a:t>
            </a:r>
            <a:r>
              <a:rPr lang="el-GR" dirty="0"/>
              <a:t>, a </a:t>
            </a:r>
            <a:r>
              <a:rPr lang="el-GR" dirty="0" err="1"/>
              <a:t>cooperative</a:t>
            </a:r>
            <a:r>
              <a:rPr lang="el-GR" dirty="0"/>
              <a:t> </a:t>
            </a:r>
            <a:r>
              <a:rPr lang="el-GR" dirty="0" err="1"/>
              <a:t>bank</a:t>
            </a:r>
            <a:r>
              <a:rPr lang="el-GR" dirty="0"/>
              <a:t> </a:t>
            </a:r>
            <a:r>
              <a:rPr lang="el-GR" dirty="0" err="1"/>
              <a:t>cooperates</a:t>
            </a:r>
            <a:r>
              <a:rPr lang="el-GR" dirty="0"/>
              <a:t> </a:t>
            </a:r>
            <a:r>
              <a:rPr lang="el-GR" dirty="0" err="1"/>
              <a:t>with</a:t>
            </a:r>
            <a:r>
              <a:rPr lang="el-GR" dirty="0"/>
              <a:t> </a:t>
            </a:r>
            <a:r>
              <a:rPr lang="el-GR" dirty="0" err="1"/>
              <a:t>its</a:t>
            </a:r>
            <a:r>
              <a:rPr lang="el-GR" dirty="0"/>
              <a:t> </a:t>
            </a:r>
            <a:r>
              <a:rPr lang="el-GR" dirty="0" err="1"/>
              <a:t>shareholders</a:t>
            </a:r>
            <a:r>
              <a:rPr lang="el-GR" dirty="0"/>
              <a:t>, </a:t>
            </a:r>
            <a:r>
              <a:rPr lang="el-GR" dirty="0" err="1" smtClean="0"/>
              <a:t>individuals</a:t>
            </a:r>
            <a:r>
              <a:rPr lang="el-GR" dirty="0" smtClean="0"/>
              <a:t> </a:t>
            </a:r>
            <a:r>
              <a:rPr lang="el-GR" dirty="0" err="1"/>
              <a:t>or</a:t>
            </a:r>
            <a:r>
              <a:rPr lang="el-GR" dirty="0"/>
              <a:t> </a:t>
            </a:r>
            <a:r>
              <a:rPr lang="el-GR" dirty="0" err="1"/>
              <a:t>legal</a:t>
            </a:r>
            <a:r>
              <a:rPr lang="el-GR" dirty="0"/>
              <a:t> </a:t>
            </a:r>
            <a:r>
              <a:rPr lang="el-GR" dirty="0" err="1"/>
              <a:t>entities</a:t>
            </a:r>
            <a:r>
              <a:rPr lang="el-GR" dirty="0"/>
              <a:t> </a:t>
            </a:r>
            <a:r>
              <a:rPr lang="el-GR" dirty="0" err="1"/>
              <a:t>who</a:t>
            </a:r>
            <a:r>
              <a:rPr lang="el-GR" dirty="0"/>
              <a:t> </a:t>
            </a:r>
            <a:r>
              <a:rPr lang="el-GR" dirty="0" err="1"/>
              <a:t>have</a:t>
            </a:r>
            <a:r>
              <a:rPr lang="el-GR" dirty="0"/>
              <a:t> </a:t>
            </a:r>
            <a:r>
              <a:rPr lang="el-GR" dirty="0" err="1"/>
              <a:t>acquired</a:t>
            </a:r>
            <a:r>
              <a:rPr lang="el-GR" dirty="0"/>
              <a:t> a </a:t>
            </a:r>
            <a:r>
              <a:rPr lang="el-GR" dirty="0" err="1"/>
              <a:t>number</a:t>
            </a:r>
            <a:r>
              <a:rPr lang="el-GR" dirty="0"/>
              <a:t> of </a:t>
            </a:r>
            <a:r>
              <a:rPr lang="el-GR" dirty="0" err="1"/>
              <a:t>shares</a:t>
            </a:r>
            <a:r>
              <a:rPr lang="el-GR" dirty="0"/>
              <a:t>, </a:t>
            </a:r>
            <a:r>
              <a:rPr lang="el-GR" dirty="0" err="1"/>
              <a:t>thus</a:t>
            </a:r>
            <a:r>
              <a:rPr lang="el-GR" dirty="0"/>
              <a:t> </a:t>
            </a:r>
            <a:r>
              <a:rPr lang="el-GR" dirty="0" err="1"/>
              <a:t>they</a:t>
            </a:r>
            <a:r>
              <a:rPr lang="el-GR" dirty="0"/>
              <a:t> </a:t>
            </a:r>
            <a:r>
              <a:rPr lang="el-GR" dirty="0" err="1"/>
              <a:t>own</a:t>
            </a:r>
            <a:r>
              <a:rPr lang="el-GR" dirty="0"/>
              <a:t> a </a:t>
            </a:r>
            <a:r>
              <a:rPr lang="el-GR" dirty="0" err="1"/>
              <a:t>stake</a:t>
            </a:r>
            <a:r>
              <a:rPr lang="el-GR" dirty="0"/>
              <a:t> of </a:t>
            </a:r>
            <a:r>
              <a:rPr lang="el-GR" dirty="0" err="1"/>
              <a:t>its</a:t>
            </a:r>
            <a:r>
              <a:rPr lang="el-GR" dirty="0"/>
              <a:t> </a:t>
            </a:r>
            <a:r>
              <a:rPr lang="el-GR" dirty="0" err="1"/>
              <a:t>capital</a:t>
            </a:r>
            <a:r>
              <a:rPr lang="el-GR" dirty="0"/>
              <a:t>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err="1"/>
              <a:t>Cooperative</a:t>
            </a:r>
            <a:r>
              <a:rPr lang="el-GR" dirty="0"/>
              <a:t> </a:t>
            </a:r>
            <a:r>
              <a:rPr lang="el-GR" dirty="0" err="1"/>
              <a:t>banks</a:t>
            </a:r>
            <a:r>
              <a:rPr lang="el-GR" dirty="0"/>
              <a:t>, </a:t>
            </a:r>
            <a:r>
              <a:rPr lang="el-GR" dirty="0" err="1"/>
              <a:t>by</a:t>
            </a:r>
            <a:r>
              <a:rPr lang="el-GR" dirty="0"/>
              <a:t> </a:t>
            </a:r>
            <a:r>
              <a:rPr lang="el-GR" dirty="0" err="1"/>
              <a:t>definition</a:t>
            </a:r>
            <a:r>
              <a:rPr lang="el-GR" dirty="0"/>
              <a:t>, </a:t>
            </a:r>
            <a:r>
              <a:rPr lang="el-GR" dirty="0" err="1"/>
              <a:t>operate</a:t>
            </a:r>
            <a:r>
              <a:rPr lang="el-GR" dirty="0"/>
              <a:t> </a:t>
            </a:r>
            <a:r>
              <a:rPr lang="el-GR" dirty="0" err="1" smtClean="0"/>
              <a:t>locally</a:t>
            </a:r>
            <a:r>
              <a:rPr lang="el-GR" dirty="0" smtClean="0"/>
              <a:t> and </a:t>
            </a:r>
            <a:r>
              <a:rPr lang="el-GR" dirty="0" err="1"/>
              <a:t>they</a:t>
            </a:r>
            <a:r>
              <a:rPr lang="el-GR" dirty="0"/>
              <a:t> </a:t>
            </a:r>
            <a:r>
              <a:rPr lang="el-GR" dirty="0" err="1"/>
              <a:t>are</a:t>
            </a:r>
            <a:r>
              <a:rPr lang="el-GR" dirty="0"/>
              <a:t> </a:t>
            </a:r>
            <a:r>
              <a:rPr lang="el-GR" dirty="0" err="1"/>
              <a:t>supervised</a:t>
            </a:r>
            <a:r>
              <a:rPr lang="el-GR" dirty="0"/>
              <a:t> </a:t>
            </a:r>
            <a:r>
              <a:rPr lang="el-GR" dirty="0" err="1" smtClean="0"/>
              <a:t>by</a:t>
            </a:r>
            <a:r>
              <a:rPr lang="el-GR" dirty="0"/>
              <a:t> the Bank of </a:t>
            </a:r>
            <a:r>
              <a:rPr lang="el-GR" dirty="0" err="1" smtClean="0"/>
              <a:t>Greece</a:t>
            </a:r>
            <a:r>
              <a:rPr lang="en-GB" dirty="0" smtClean="0"/>
              <a:t> </a:t>
            </a:r>
            <a:r>
              <a:rPr lang="el-GR" dirty="0" err="1" smtClean="0"/>
              <a:t>as</a:t>
            </a:r>
            <a:r>
              <a:rPr lang="el-GR" dirty="0" smtClean="0"/>
              <a:t> </a:t>
            </a:r>
            <a:r>
              <a:rPr lang="el-GR" dirty="0"/>
              <a:t>the </a:t>
            </a:r>
            <a:r>
              <a:rPr lang="el-GR" dirty="0" err="1" smtClean="0"/>
              <a:t>other</a:t>
            </a:r>
            <a:r>
              <a:rPr lang="en-US" dirty="0" smtClean="0"/>
              <a:t> Commercial</a:t>
            </a:r>
            <a:r>
              <a:rPr lang="el-GR" dirty="0"/>
              <a:t> </a:t>
            </a:r>
            <a:r>
              <a:rPr lang="el-GR" dirty="0" smtClean="0"/>
              <a:t> </a:t>
            </a:r>
            <a:r>
              <a:rPr lang="el-GR" dirty="0" err="1" smtClean="0"/>
              <a:t>banks</a:t>
            </a:r>
            <a:r>
              <a:rPr lang="el-GR" dirty="0" smtClean="0"/>
              <a:t>, </a:t>
            </a:r>
            <a:r>
              <a:rPr lang="el-GR" dirty="0"/>
              <a:t>and </a:t>
            </a:r>
            <a:r>
              <a:rPr lang="el-GR" dirty="0" err="1"/>
              <a:t>they</a:t>
            </a:r>
            <a:r>
              <a:rPr lang="el-GR" dirty="0"/>
              <a:t> </a:t>
            </a:r>
            <a:r>
              <a:rPr lang="el-GR" dirty="0" err="1"/>
              <a:t>follow</a:t>
            </a:r>
            <a:r>
              <a:rPr lang="el-GR" dirty="0"/>
              <a:t> the </a:t>
            </a:r>
            <a:r>
              <a:rPr lang="el-GR" dirty="0" err="1"/>
              <a:t>same</a:t>
            </a:r>
            <a:r>
              <a:rPr lang="el-GR" dirty="0"/>
              <a:t> </a:t>
            </a:r>
            <a:r>
              <a:rPr lang="el-GR" dirty="0" err="1"/>
              <a:t>core</a:t>
            </a:r>
            <a:r>
              <a:rPr lang="el-GR" dirty="0"/>
              <a:t> </a:t>
            </a:r>
            <a:r>
              <a:rPr lang="el-GR" dirty="0" err="1"/>
              <a:t>regulatory</a:t>
            </a:r>
            <a:r>
              <a:rPr lang="el-GR" dirty="0"/>
              <a:t> </a:t>
            </a:r>
            <a:r>
              <a:rPr lang="el-GR" dirty="0" err="1"/>
              <a:t>framework</a:t>
            </a:r>
            <a:r>
              <a:rPr lang="el-GR" dirty="0"/>
              <a:t>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800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D75B208-D061-482C-9230-095D1A1C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u="sng" err="1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 Bank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A1256B7-7796-43A3-9F75-0B98DC5BD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59" y="2149968"/>
            <a:ext cx="10145823" cy="447633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l-GR" sz="3200" u="sng" dirty="0" err="1">
                <a:solidFill>
                  <a:srgbClr val="0070C0"/>
                </a:solidFill>
              </a:rPr>
              <a:t>When</a:t>
            </a:r>
            <a:r>
              <a:rPr lang="el-GR" sz="3200" u="sng" dirty="0">
                <a:solidFill>
                  <a:srgbClr val="0070C0"/>
                </a:solidFill>
              </a:rPr>
              <a:t> a </a:t>
            </a:r>
            <a:r>
              <a:rPr lang="el-GR" sz="3200" u="sng" dirty="0" err="1">
                <a:solidFill>
                  <a:srgbClr val="0070C0"/>
                </a:solidFill>
              </a:rPr>
              <a:t>Cooperative</a:t>
            </a:r>
            <a:r>
              <a:rPr lang="el-GR" sz="3200" u="sng" dirty="0">
                <a:solidFill>
                  <a:srgbClr val="0070C0"/>
                </a:solidFill>
              </a:rPr>
              <a:t> Bank </a:t>
            </a:r>
            <a:r>
              <a:rPr lang="el-GR" sz="3200" u="sng" dirty="0" err="1">
                <a:solidFill>
                  <a:srgbClr val="0070C0"/>
                </a:solidFill>
              </a:rPr>
              <a:t>firstly</a:t>
            </a:r>
            <a:r>
              <a:rPr lang="el-GR" sz="3200" u="sng" dirty="0">
                <a:solidFill>
                  <a:srgbClr val="0070C0"/>
                </a:solidFill>
              </a:rPr>
              <a:t> </a:t>
            </a:r>
            <a:r>
              <a:rPr lang="el-GR" sz="3200" u="sng" dirty="0" err="1">
                <a:solidFill>
                  <a:srgbClr val="0070C0"/>
                </a:solidFill>
              </a:rPr>
              <a:t>appeared</a:t>
            </a:r>
            <a:r>
              <a:rPr lang="el-GR" sz="3200" u="sng" dirty="0">
                <a:solidFill>
                  <a:srgbClr val="0070C0"/>
                </a:solidFill>
              </a:rPr>
              <a:t>?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dirty="0" err="1"/>
              <a:t>Cooperative</a:t>
            </a:r>
            <a:r>
              <a:rPr lang="el-GR" sz="3200" dirty="0"/>
              <a:t> </a:t>
            </a:r>
            <a:r>
              <a:rPr lang="el-GR" sz="3200" dirty="0" err="1"/>
              <a:t>banks</a:t>
            </a:r>
            <a:r>
              <a:rPr lang="el-GR" sz="3200" dirty="0"/>
              <a:t> </a:t>
            </a:r>
            <a:r>
              <a:rPr lang="el-GR" sz="3200" dirty="0" err="1"/>
              <a:t>have</a:t>
            </a:r>
            <a:r>
              <a:rPr lang="el-GR" sz="3200" dirty="0"/>
              <a:t> </a:t>
            </a:r>
            <a:r>
              <a:rPr lang="el-GR" sz="3200" dirty="0" err="1"/>
              <a:t>been</a:t>
            </a:r>
            <a:r>
              <a:rPr lang="el-GR" sz="3200" dirty="0"/>
              <a:t> </a:t>
            </a:r>
            <a:r>
              <a:rPr lang="el-GR" sz="3200" dirty="0" err="1"/>
              <a:t>created</a:t>
            </a:r>
            <a:r>
              <a:rPr lang="el-GR" sz="3200" dirty="0"/>
              <a:t> </a:t>
            </a:r>
            <a:r>
              <a:rPr lang="el-GR" sz="3200" dirty="0" err="1"/>
              <a:t>almost</a:t>
            </a:r>
            <a:r>
              <a:rPr lang="el-GR" sz="3200" dirty="0"/>
              <a:t> 25 </a:t>
            </a:r>
            <a:r>
              <a:rPr lang="el-GR" sz="3200" dirty="0" err="1"/>
              <a:t>years</a:t>
            </a:r>
            <a:r>
              <a:rPr lang="el-GR" sz="3200" dirty="0"/>
              <a:t> </a:t>
            </a:r>
            <a:r>
              <a:rPr lang="el-GR" sz="3200" dirty="0" err="1"/>
              <a:t>ago</a:t>
            </a:r>
            <a:r>
              <a:rPr lang="el-GR" sz="3200" dirty="0"/>
              <a:t>, </a:t>
            </a:r>
            <a:r>
              <a:rPr lang="en-US" sz="3200" dirty="0" smtClean="0"/>
              <a:t>in </a:t>
            </a:r>
            <a:r>
              <a:rPr lang="el-GR" sz="3200" dirty="0" err="1" smtClean="0"/>
              <a:t>Gree</a:t>
            </a:r>
            <a:r>
              <a:rPr lang="en-US" sz="3200" dirty="0" err="1" smtClean="0"/>
              <a:t>ce</a:t>
            </a:r>
            <a:r>
              <a:rPr lang="el-GR" sz="3200" dirty="0" smtClean="0"/>
              <a:t>. </a:t>
            </a:r>
            <a:r>
              <a:rPr lang="el-GR" sz="3200" dirty="0" err="1"/>
              <a:t>At</a:t>
            </a:r>
            <a:r>
              <a:rPr lang="el-GR" sz="3200" dirty="0"/>
              <a:t> </a:t>
            </a:r>
            <a:r>
              <a:rPr lang="el-GR" sz="3200" dirty="0" err="1"/>
              <a:t>that</a:t>
            </a:r>
            <a:r>
              <a:rPr lang="el-GR" sz="3200" dirty="0"/>
              <a:t> </a:t>
            </a:r>
            <a:r>
              <a:rPr lang="el-GR" sz="3200" dirty="0" err="1"/>
              <a:t>time</a:t>
            </a:r>
            <a:r>
              <a:rPr lang="el-GR" sz="3200" dirty="0"/>
              <a:t>, the </a:t>
            </a:r>
            <a:r>
              <a:rPr lang="el-GR" sz="3200" dirty="0" err="1"/>
              <a:t>loan</a:t>
            </a:r>
            <a:r>
              <a:rPr lang="el-GR" sz="3200" dirty="0"/>
              <a:t> </a:t>
            </a:r>
            <a:r>
              <a:rPr lang="el-GR" sz="3200" dirty="0" err="1"/>
              <a:t>interest</a:t>
            </a:r>
            <a:r>
              <a:rPr lang="el-GR" sz="3200" dirty="0"/>
              <a:t> </a:t>
            </a:r>
            <a:r>
              <a:rPr lang="el-GR" sz="3200" dirty="0" err="1"/>
              <a:t>rates</a:t>
            </a:r>
            <a:r>
              <a:rPr lang="el-GR" sz="3200" dirty="0"/>
              <a:t> </a:t>
            </a:r>
            <a:r>
              <a:rPr lang="el-GR" sz="3200" dirty="0" err="1"/>
              <a:t>were</a:t>
            </a:r>
            <a:r>
              <a:rPr lang="el-GR" sz="3200" dirty="0"/>
              <a:t> </a:t>
            </a:r>
            <a:r>
              <a:rPr lang="el-GR" sz="3200" dirty="0" err="1"/>
              <a:t>extremely</a:t>
            </a:r>
            <a:r>
              <a:rPr lang="el-GR" sz="3200" dirty="0"/>
              <a:t> </a:t>
            </a:r>
            <a:r>
              <a:rPr lang="el-GR" sz="3200" dirty="0" err="1"/>
              <a:t>high</a:t>
            </a:r>
            <a:r>
              <a:rPr lang="el-GR" sz="3200" dirty="0"/>
              <a:t>, </a:t>
            </a:r>
            <a:r>
              <a:rPr lang="el-GR" sz="3200" dirty="0" err="1"/>
              <a:t>meaning</a:t>
            </a:r>
            <a:r>
              <a:rPr lang="el-GR" sz="3200" dirty="0"/>
              <a:t> </a:t>
            </a:r>
            <a:r>
              <a:rPr lang="el-GR" sz="3200" dirty="0" err="1"/>
              <a:t>that</a:t>
            </a:r>
            <a:r>
              <a:rPr lang="el-GR" sz="3200" dirty="0"/>
              <a:t> </a:t>
            </a:r>
            <a:r>
              <a:rPr lang="el-GR" sz="3200" dirty="0" err="1"/>
              <a:t>individuals</a:t>
            </a:r>
            <a:r>
              <a:rPr lang="el-GR" sz="3200" dirty="0"/>
              <a:t> and </a:t>
            </a:r>
            <a:r>
              <a:rPr lang="el-GR" sz="3200" dirty="0" err="1"/>
              <a:t>entrepreneurs</a:t>
            </a:r>
            <a:r>
              <a:rPr lang="el-GR" sz="3200" dirty="0"/>
              <a:t> </a:t>
            </a:r>
            <a:r>
              <a:rPr lang="el-GR" sz="3200" dirty="0" err="1"/>
              <a:t>were</a:t>
            </a:r>
            <a:r>
              <a:rPr lang="el-GR" sz="3200" dirty="0"/>
              <a:t> </a:t>
            </a:r>
            <a:r>
              <a:rPr lang="el-GR" sz="3200" dirty="0" err="1"/>
              <a:t>primarily</a:t>
            </a:r>
            <a:r>
              <a:rPr lang="el-GR" sz="3200" dirty="0"/>
              <a:t> </a:t>
            </a:r>
            <a:r>
              <a:rPr lang="el-GR" sz="3200" dirty="0" err="1"/>
              <a:t>excluded</a:t>
            </a:r>
            <a:r>
              <a:rPr lang="el-GR" sz="3200" dirty="0"/>
              <a:t> </a:t>
            </a:r>
            <a:r>
              <a:rPr lang="el-GR" sz="3200" dirty="0" err="1"/>
              <a:t>from</a:t>
            </a:r>
            <a:r>
              <a:rPr lang="el-GR" sz="3200" dirty="0"/>
              <a:t> </a:t>
            </a:r>
            <a:r>
              <a:rPr lang="el-GR" sz="3200" dirty="0" err="1"/>
              <a:t>transactions</a:t>
            </a:r>
            <a:r>
              <a:rPr lang="el-GR" sz="3200" dirty="0"/>
              <a:t> </a:t>
            </a:r>
            <a:r>
              <a:rPr lang="el-GR" sz="3200" dirty="0" err="1"/>
              <a:t>within</a:t>
            </a:r>
            <a:r>
              <a:rPr lang="el-GR" sz="3200" dirty="0"/>
              <a:t> </a:t>
            </a:r>
            <a:r>
              <a:rPr lang="el-GR" sz="3200" dirty="0" err="1"/>
              <a:t>an</a:t>
            </a:r>
            <a:r>
              <a:rPr lang="el-GR" sz="3200" dirty="0"/>
              <a:t> </a:t>
            </a:r>
            <a:r>
              <a:rPr lang="el-GR" sz="3200" dirty="0" err="1"/>
              <a:t>ordinary</a:t>
            </a:r>
            <a:r>
              <a:rPr lang="el-GR" sz="3200" dirty="0"/>
              <a:t> </a:t>
            </a:r>
            <a:r>
              <a:rPr lang="el-GR" sz="3200" dirty="0" err="1"/>
              <a:t>banking</a:t>
            </a:r>
            <a:r>
              <a:rPr lang="el-GR" sz="3200" dirty="0"/>
              <a:t> </a:t>
            </a:r>
            <a:r>
              <a:rPr lang="el-GR" sz="3200" dirty="0" err="1"/>
              <a:t>system</a:t>
            </a:r>
            <a:r>
              <a:rPr lang="el-GR" sz="3200" dirty="0"/>
              <a:t>.  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 err="1"/>
              <a:t>Indeed</a:t>
            </a:r>
            <a:r>
              <a:rPr lang="el-GR" sz="3200" dirty="0"/>
              <a:t>, </a:t>
            </a:r>
            <a:r>
              <a:rPr lang="el-GR" sz="3200" dirty="0" err="1"/>
              <a:t>cooperative</a:t>
            </a:r>
            <a:r>
              <a:rPr lang="el-GR" sz="3200" dirty="0"/>
              <a:t> </a:t>
            </a:r>
            <a:r>
              <a:rPr lang="el-GR" sz="3200" dirty="0" err="1"/>
              <a:t>Banks</a:t>
            </a:r>
            <a:r>
              <a:rPr lang="el-GR" sz="3200" dirty="0"/>
              <a:t> </a:t>
            </a:r>
            <a:r>
              <a:rPr lang="el-GR" sz="3200" dirty="0" err="1"/>
              <a:t>filled</a:t>
            </a:r>
            <a:r>
              <a:rPr lang="el-GR" sz="3200" dirty="0"/>
              <a:t> </a:t>
            </a:r>
            <a:r>
              <a:rPr lang="el-GR" sz="3200" dirty="0" err="1"/>
              <a:t>this</a:t>
            </a:r>
            <a:r>
              <a:rPr lang="el-GR" sz="3200" dirty="0"/>
              <a:t> </a:t>
            </a:r>
            <a:r>
              <a:rPr lang="el-GR" sz="3200" dirty="0" err="1"/>
              <a:t>gap</a:t>
            </a:r>
            <a:r>
              <a:rPr lang="el-GR" sz="3200" dirty="0"/>
              <a:t> in the </a:t>
            </a:r>
            <a:r>
              <a:rPr lang="el-GR" sz="3200" dirty="0" err="1"/>
              <a:t>market</a:t>
            </a:r>
            <a:r>
              <a:rPr lang="el-GR" sz="3200" dirty="0"/>
              <a:t> </a:t>
            </a:r>
            <a:r>
              <a:rPr lang="el-GR" sz="3200" dirty="0" err="1"/>
              <a:t>by</a:t>
            </a:r>
            <a:r>
              <a:rPr lang="el-GR" sz="3200" dirty="0"/>
              <a:t> </a:t>
            </a:r>
            <a:r>
              <a:rPr lang="el-GR" sz="3200" dirty="0" err="1"/>
              <a:t>offering</a:t>
            </a:r>
            <a:r>
              <a:rPr lang="el-GR" sz="3200" dirty="0"/>
              <a:t> </a:t>
            </a:r>
            <a:r>
              <a:rPr lang="el-GR" sz="3200" dirty="0" err="1"/>
              <a:t>advantageous</a:t>
            </a:r>
            <a:r>
              <a:rPr lang="el-GR" sz="3200" dirty="0"/>
              <a:t> </a:t>
            </a:r>
            <a:r>
              <a:rPr lang="el-GR" sz="3200" dirty="0" err="1"/>
              <a:t>interest</a:t>
            </a:r>
            <a:r>
              <a:rPr lang="el-GR" sz="3200" dirty="0"/>
              <a:t> </a:t>
            </a:r>
            <a:r>
              <a:rPr lang="el-GR" sz="3200" dirty="0" err="1"/>
              <a:t>rates</a:t>
            </a:r>
            <a:r>
              <a:rPr lang="el-GR" sz="3200" dirty="0"/>
              <a:t> </a:t>
            </a:r>
            <a:r>
              <a:rPr lang="el-GR" sz="3200" dirty="0" err="1"/>
              <a:t>to</a:t>
            </a:r>
            <a:r>
              <a:rPr lang="el-GR" sz="3200" dirty="0"/>
              <a:t> </a:t>
            </a:r>
            <a:r>
              <a:rPr lang="el-GR" sz="3200" dirty="0" err="1"/>
              <a:t>their</a:t>
            </a:r>
            <a:r>
              <a:rPr lang="el-GR" sz="3200" dirty="0"/>
              <a:t> </a:t>
            </a:r>
            <a:r>
              <a:rPr lang="el-GR" sz="3200" dirty="0" err="1"/>
              <a:t>customers</a:t>
            </a:r>
            <a:r>
              <a:rPr lang="el-GR" sz="3200" dirty="0"/>
              <a:t>, </a:t>
            </a:r>
            <a:r>
              <a:rPr lang="el-GR" sz="3200" dirty="0" err="1"/>
              <a:t>not</a:t>
            </a:r>
            <a:r>
              <a:rPr lang="el-GR" sz="3200" dirty="0"/>
              <a:t> </a:t>
            </a:r>
            <a:r>
              <a:rPr lang="el-GR" sz="3200" dirty="0" err="1"/>
              <a:t>only</a:t>
            </a:r>
            <a:r>
              <a:rPr lang="el-GR" sz="3200" dirty="0"/>
              <a:t> in </a:t>
            </a:r>
            <a:r>
              <a:rPr lang="el-GR" sz="3200" dirty="0" err="1"/>
              <a:t>loans</a:t>
            </a:r>
            <a:r>
              <a:rPr lang="el-GR" sz="3200" dirty="0"/>
              <a:t> </a:t>
            </a:r>
            <a:r>
              <a:rPr lang="el-GR" sz="3200" dirty="0" err="1"/>
              <a:t>but</a:t>
            </a:r>
            <a:r>
              <a:rPr lang="el-GR" sz="3200" dirty="0"/>
              <a:t> in </a:t>
            </a:r>
            <a:r>
              <a:rPr lang="el-GR" sz="3200" dirty="0" err="1"/>
              <a:t>deposits</a:t>
            </a:r>
            <a:r>
              <a:rPr lang="el-GR" sz="3200" dirty="0"/>
              <a:t> </a:t>
            </a:r>
            <a:r>
              <a:rPr lang="el-GR" sz="3200" dirty="0" err="1"/>
              <a:t>as</a:t>
            </a:r>
            <a:r>
              <a:rPr lang="el-GR" sz="3200" dirty="0"/>
              <a:t> </a:t>
            </a:r>
            <a:r>
              <a:rPr lang="el-GR" sz="3200" dirty="0" err="1"/>
              <a:t>well</a:t>
            </a:r>
            <a:r>
              <a:rPr lang="el-GR" sz="3200" dirty="0"/>
              <a:t>.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07281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0841CD9-11E4-4C93-914F-95DE00C1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u="sng" err="1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 Bank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ED5B2B3-60C1-4600-BCD7-E85EBC782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01" y="2078081"/>
            <a:ext cx="10045181" cy="47782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800" dirty="0"/>
              <a:t> </a:t>
            </a:r>
            <a:r>
              <a:rPr lang="el-GR" sz="3200" u="sng" dirty="0">
                <a:solidFill>
                  <a:srgbClr val="0070C0"/>
                </a:solidFill>
              </a:rPr>
              <a:t>The </a:t>
            </a:r>
            <a:r>
              <a:rPr lang="el-GR" sz="3200" u="sng" dirty="0" err="1">
                <a:solidFill>
                  <a:srgbClr val="0070C0"/>
                </a:solidFill>
              </a:rPr>
              <a:t>Contribution</a:t>
            </a:r>
            <a:r>
              <a:rPr lang="el-GR" sz="3200" u="sng" dirty="0">
                <a:solidFill>
                  <a:srgbClr val="0070C0"/>
                </a:solidFill>
              </a:rPr>
              <a:t> </a:t>
            </a:r>
            <a:r>
              <a:rPr lang="el-GR" sz="3200" u="sng" dirty="0" err="1">
                <a:solidFill>
                  <a:srgbClr val="0070C0"/>
                </a:solidFill>
              </a:rPr>
              <a:t>To</a:t>
            </a:r>
            <a:r>
              <a:rPr lang="el-GR" sz="3200" u="sng" dirty="0">
                <a:solidFill>
                  <a:srgbClr val="0070C0"/>
                </a:solidFill>
              </a:rPr>
              <a:t> The </a:t>
            </a:r>
            <a:r>
              <a:rPr lang="el-GR" sz="3200" u="sng" dirty="0" err="1">
                <a:solidFill>
                  <a:srgbClr val="0070C0"/>
                </a:solidFill>
              </a:rPr>
              <a:t>Local</a:t>
            </a:r>
            <a:r>
              <a:rPr lang="el-GR" sz="3200" u="sng" dirty="0">
                <a:solidFill>
                  <a:srgbClr val="0070C0"/>
                </a:solidFill>
              </a:rPr>
              <a:t> </a:t>
            </a:r>
            <a:r>
              <a:rPr lang="el-GR" sz="3200" u="sng" dirty="0" err="1">
                <a:solidFill>
                  <a:srgbClr val="0070C0"/>
                </a:solidFill>
              </a:rPr>
              <a:t>Economy</a:t>
            </a:r>
            <a:endParaRPr lang="el-GR" dirty="0"/>
          </a:p>
          <a:p>
            <a:r>
              <a:rPr lang="el-GR" sz="2800" dirty="0" err="1"/>
              <a:t>Is</a:t>
            </a:r>
            <a:r>
              <a:rPr lang="el-GR" sz="2800" dirty="0"/>
              <a:t> </a:t>
            </a:r>
            <a:r>
              <a:rPr lang="el-GR" sz="2800" dirty="0" err="1"/>
              <a:t>supported</a:t>
            </a:r>
            <a:r>
              <a:rPr lang="el-GR" sz="2800" dirty="0"/>
              <a:t> </a:t>
            </a:r>
            <a:r>
              <a:rPr lang="el-GR" sz="2800" dirty="0" err="1"/>
              <a:t>by</a:t>
            </a:r>
            <a:r>
              <a:rPr lang="el-GR" sz="2800" dirty="0"/>
              <a:t> and </a:t>
            </a:r>
            <a:r>
              <a:rPr lang="el-GR" sz="2800" dirty="0" err="1"/>
              <a:t>supports</a:t>
            </a:r>
            <a:r>
              <a:rPr lang="el-GR" sz="2800" dirty="0"/>
              <a:t> </a:t>
            </a:r>
            <a:r>
              <a:rPr lang="el-GR" sz="2800" dirty="0" err="1"/>
              <a:t>small</a:t>
            </a:r>
            <a:r>
              <a:rPr lang="el-GR" sz="2800" dirty="0"/>
              <a:t> and </a:t>
            </a:r>
            <a:r>
              <a:rPr lang="el-GR" sz="2800" dirty="0" err="1"/>
              <a:t>medium-sized</a:t>
            </a:r>
            <a:r>
              <a:rPr lang="el-GR" sz="2800" dirty="0"/>
              <a:t> </a:t>
            </a:r>
            <a:r>
              <a:rPr lang="el-GR" sz="2800" dirty="0" err="1" smtClean="0"/>
              <a:t>enterprises</a:t>
            </a:r>
            <a:r>
              <a:rPr lang="en-US" sz="2800" dirty="0" smtClean="0"/>
              <a:t> by</a:t>
            </a:r>
            <a:r>
              <a:rPr lang="el-GR" sz="2800" dirty="0"/>
              <a:t> </a:t>
            </a:r>
            <a:r>
              <a:rPr lang="en-US" sz="2800" dirty="0" smtClean="0"/>
              <a:t>developing collaborations and joint actions with them</a:t>
            </a:r>
            <a:endParaRPr lang="el-GR" sz="2800" dirty="0" smtClean="0"/>
          </a:p>
          <a:p>
            <a:r>
              <a:rPr lang="el-GR" sz="2800" dirty="0" err="1" smtClean="0"/>
              <a:t>Collaborates</a:t>
            </a:r>
            <a:r>
              <a:rPr lang="el-GR" sz="2800" dirty="0" smtClean="0"/>
              <a:t> </a:t>
            </a:r>
            <a:r>
              <a:rPr lang="el-GR" sz="2800" dirty="0" err="1"/>
              <a:t>with</a:t>
            </a:r>
            <a:r>
              <a:rPr lang="el-GR" sz="2800" dirty="0"/>
              <a:t> </a:t>
            </a:r>
            <a:r>
              <a:rPr lang="el-GR" sz="2800" dirty="0" err="1"/>
              <a:t>international</a:t>
            </a:r>
            <a:r>
              <a:rPr lang="el-GR" sz="2800" dirty="0"/>
              <a:t> </a:t>
            </a:r>
            <a:r>
              <a:rPr lang="el-GR" sz="2800" dirty="0" err="1"/>
              <a:t>organizations</a:t>
            </a:r>
            <a:r>
              <a:rPr lang="el-GR" sz="2800" dirty="0"/>
              <a:t> in </a:t>
            </a:r>
            <a:r>
              <a:rPr lang="el-GR" sz="2800" dirty="0" err="1"/>
              <a:t>order</a:t>
            </a:r>
            <a:r>
              <a:rPr lang="el-GR" sz="2800" dirty="0"/>
              <a:t> </a:t>
            </a:r>
            <a:r>
              <a:rPr lang="el-GR" sz="2800" dirty="0" err="1"/>
              <a:t>to</a:t>
            </a:r>
            <a:r>
              <a:rPr lang="el-GR" sz="2800" dirty="0"/>
              <a:t> </a:t>
            </a:r>
            <a:r>
              <a:rPr lang="el-GR" sz="2800" dirty="0" err="1"/>
              <a:t>finance</a:t>
            </a:r>
            <a:r>
              <a:rPr lang="el-GR" sz="2800" dirty="0"/>
              <a:t> </a:t>
            </a:r>
            <a:r>
              <a:rPr lang="el-GR" sz="2800" dirty="0" err="1"/>
              <a:t>SMEs</a:t>
            </a:r>
            <a:endParaRPr lang="el-GR" dirty="0"/>
          </a:p>
          <a:p>
            <a:r>
              <a:rPr lang="el-GR" sz="2800" dirty="0"/>
              <a:t> </a:t>
            </a:r>
            <a:r>
              <a:rPr lang="el-GR" sz="2800" dirty="0" err="1"/>
              <a:t>Has</a:t>
            </a:r>
            <a:r>
              <a:rPr lang="el-GR" sz="2800" dirty="0"/>
              <a:t> </a:t>
            </a:r>
            <a:r>
              <a:rPr lang="el-GR" sz="2800" dirty="0" err="1"/>
              <a:t>an</a:t>
            </a:r>
            <a:r>
              <a:rPr lang="el-GR" sz="2800" dirty="0"/>
              <a:t> </a:t>
            </a:r>
            <a:r>
              <a:rPr lang="el-GR" sz="2800" dirty="0" err="1"/>
              <a:t>active</a:t>
            </a:r>
            <a:r>
              <a:rPr lang="el-GR" sz="2800" dirty="0"/>
              <a:t> </a:t>
            </a:r>
            <a:r>
              <a:rPr lang="el-GR" sz="2800" dirty="0" err="1"/>
              <a:t>role</a:t>
            </a:r>
            <a:r>
              <a:rPr lang="el-GR" sz="2800" dirty="0"/>
              <a:t> in the </a:t>
            </a:r>
            <a:r>
              <a:rPr lang="el-GR" sz="2800" dirty="0" err="1"/>
              <a:t>field</a:t>
            </a:r>
            <a:r>
              <a:rPr lang="el-GR" sz="2800" dirty="0"/>
              <a:t> of Social </a:t>
            </a:r>
            <a:r>
              <a:rPr lang="el-GR" sz="2800" dirty="0" err="1"/>
              <a:t>Economy</a:t>
            </a:r>
            <a:endParaRPr lang="el-GR" dirty="0" err="1"/>
          </a:p>
          <a:p>
            <a:r>
              <a:rPr lang="el-GR" sz="2800" dirty="0" err="1" smtClean="0"/>
              <a:t>Supports</a:t>
            </a:r>
            <a:r>
              <a:rPr lang="el-GR" sz="2800" dirty="0" smtClean="0"/>
              <a:t> </a:t>
            </a:r>
            <a:r>
              <a:rPr lang="el-GR" sz="2800" dirty="0" err="1" smtClean="0"/>
              <a:t>export</a:t>
            </a:r>
            <a:r>
              <a:rPr lang="el-GR" sz="2800" dirty="0" smtClean="0"/>
              <a:t> </a:t>
            </a:r>
            <a:r>
              <a:rPr lang="el-GR" sz="2800" dirty="0" err="1"/>
              <a:t>growth</a:t>
            </a:r>
            <a:r>
              <a:rPr lang="el-GR" sz="2800" dirty="0"/>
              <a:t> </a:t>
            </a:r>
            <a:endParaRPr lang="el-GR" dirty="0"/>
          </a:p>
          <a:p>
            <a:r>
              <a:rPr lang="el-GR" sz="2800" dirty="0" err="1"/>
              <a:t>Provides</a:t>
            </a:r>
            <a:r>
              <a:rPr lang="el-GR" sz="2800" dirty="0"/>
              <a:t> </a:t>
            </a:r>
            <a:r>
              <a:rPr lang="el-GR" sz="2800" dirty="0" err="1"/>
              <a:t>free</a:t>
            </a:r>
            <a:r>
              <a:rPr lang="el-GR" sz="2800" dirty="0"/>
              <a:t> </a:t>
            </a:r>
            <a:r>
              <a:rPr lang="el-GR" sz="2800" dirty="0" err="1"/>
              <a:t>information</a:t>
            </a:r>
            <a:r>
              <a:rPr lang="el-GR" sz="2800" dirty="0"/>
              <a:t> and </a:t>
            </a:r>
            <a:r>
              <a:rPr lang="el-GR" sz="2800" dirty="0" err="1"/>
              <a:t>advisory</a:t>
            </a:r>
            <a:r>
              <a:rPr lang="el-GR" sz="2800" dirty="0"/>
              <a:t> </a:t>
            </a:r>
            <a:r>
              <a:rPr lang="el-GR" sz="2800" dirty="0" err="1"/>
              <a:t>support</a:t>
            </a:r>
            <a:r>
              <a:rPr lang="el-GR" sz="2800" dirty="0"/>
              <a:t> </a:t>
            </a:r>
            <a:r>
              <a:rPr lang="el-GR" sz="2800" dirty="0" err="1"/>
              <a:t>to</a:t>
            </a:r>
            <a:r>
              <a:rPr lang="el-GR" sz="2800" dirty="0"/>
              <a:t> </a:t>
            </a:r>
            <a:r>
              <a:rPr lang="el-GR" sz="2800" dirty="0" err="1"/>
              <a:t>its</a:t>
            </a:r>
            <a:r>
              <a:rPr lang="el-GR" sz="2800" dirty="0"/>
              <a:t> </a:t>
            </a:r>
            <a:r>
              <a:rPr lang="el-GR" sz="2800" dirty="0" err="1"/>
              <a:t>members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501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2F2F0CC-C7FF-457D-906B-8FE937540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u="sng" err="1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 Bank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B07762-534C-419F-B42E-2413A422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37" y="2336873"/>
            <a:ext cx="10131445" cy="42750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3200" u="sng" dirty="0" err="1">
                <a:solidFill>
                  <a:srgbClr val="0070C0"/>
                </a:solidFill>
              </a:rPr>
              <a:t>Major</a:t>
            </a:r>
            <a:r>
              <a:rPr lang="el-GR" sz="3200" u="sng" dirty="0">
                <a:solidFill>
                  <a:srgbClr val="0070C0"/>
                </a:solidFill>
              </a:rPr>
              <a:t> </a:t>
            </a:r>
            <a:r>
              <a:rPr lang="el-GR" sz="3200" u="sng" dirty="0" err="1">
                <a:solidFill>
                  <a:srgbClr val="0070C0"/>
                </a:solidFill>
              </a:rPr>
              <a:t>Projects</a:t>
            </a:r>
            <a:r>
              <a:rPr lang="el-GR" sz="3200" u="sng" dirty="0">
                <a:solidFill>
                  <a:srgbClr val="0070C0"/>
                </a:solidFill>
              </a:rPr>
              <a:t> in </a:t>
            </a:r>
            <a:r>
              <a:rPr lang="el-GR" sz="3200" u="sng" dirty="0" err="1">
                <a:solidFill>
                  <a:srgbClr val="0070C0"/>
                </a:solidFill>
              </a:rPr>
              <a:t>progress</a:t>
            </a:r>
          </a:p>
          <a:p>
            <a:pPr marL="0" indent="0">
              <a:buNone/>
            </a:pPr>
            <a:r>
              <a:rPr lang="el-GR" sz="3200" dirty="0"/>
              <a:t>The </a:t>
            </a:r>
            <a:r>
              <a:rPr lang="el-GR" sz="3200" dirty="0" err="1"/>
              <a:t>bank</a:t>
            </a:r>
            <a:r>
              <a:rPr lang="el-GR" sz="3200" dirty="0"/>
              <a:t> </a:t>
            </a:r>
            <a:r>
              <a:rPr lang="el-GR" sz="3200" dirty="0" err="1"/>
              <a:t>is</a:t>
            </a:r>
            <a:r>
              <a:rPr lang="el-GR" sz="3200" dirty="0"/>
              <a:t> </a:t>
            </a:r>
            <a:r>
              <a:rPr lang="el-GR" sz="3200" dirty="0" err="1" smtClean="0"/>
              <a:t>upgrading</a:t>
            </a:r>
            <a:r>
              <a:rPr lang="el-GR" sz="3200" dirty="0" smtClean="0"/>
              <a:t> </a:t>
            </a:r>
            <a:r>
              <a:rPr lang="el-GR" sz="3200" dirty="0" err="1"/>
              <a:t>its</a:t>
            </a:r>
            <a:r>
              <a:rPr lang="el-GR" sz="3200" dirty="0"/>
              <a:t> </a:t>
            </a:r>
            <a:r>
              <a:rPr lang="el-GR" sz="3200" dirty="0" err="1"/>
              <a:t>banking</a:t>
            </a:r>
            <a:r>
              <a:rPr lang="el-GR" sz="3200" dirty="0"/>
              <a:t> </a:t>
            </a:r>
            <a:r>
              <a:rPr lang="el-GR" sz="3200" dirty="0" err="1"/>
              <a:t>services</a:t>
            </a:r>
            <a:r>
              <a:rPr lang="el-GR" sz="3200" dirty="0"/>
              <a:t> </a:t>
            </a:r>
            <a:r>
              <a:rPr lang="el-GR" sz="3200" dirty="0" err="1"/>
              <a:t>to</a:t>
            </a:r>
            <a:r>
              <a:rPr lang="el-GR" sz="3200" dirty="0"/>
              <a:t> </a:t>
            </a:r>
            <a:r>
              <a:rPr lang="en-US" sz="3200" dirty="0" smtClean="0"/>
              <a:t>its </a:t>
            </a:r>
            <a:r>
              <a:rPr lang="el-GR" sz="3200" dirty="0" err="1" smtClean="0"/>
              <a:t>customers</a:t>
            </a:r>
            <a:r>
              <a:rPr lang="el-GR" sz="3200" dirty="0"/>
              <a:t>, </a:t>
            </a:r>
            <a:r>
              <a:rPr lang="el-GR" sz="3200" dirty="0" err="1"/>
              <a:t>using</a:t>
            </a:r>
            <a:r>
              <a:rPr lang="el-GR" sz="3200" dirty="0"/>
              <a:t> </a:t>
            </a:r>
            <a:r>
              <a:rPr lang="el-GR" sz="3200" dirty="0" err="1"/>
              <a:t>new</a:t>
            </a:r>
            <a:r>
              <a:rPr lang="el-GR" sz="3200" dirty="0"/>
              <a:t> </a:t>
            </a:r>
            <a:r>
              <a:rPr lang="el-GR" sz="3200" dirty="0" err="1"/>
              <a:t>technologies</a:t>
            </a:r>
            <a:r>
              <a:rPr lang="el-GR" sz="3200" dirty="0"/>
              <a:t> and </a:t>
            </a:r>
            <a:r>
              <a:rPr lang="el-GR" sz="3200" dirty="0" err="1" smtClean="0"/>
              <a:t>digital</a:t>
            </a:r>
            <a:r>
              <a:rPr lang="en-US" sz="3200" dirty="0"/>
              <a:t> </a:t>
            </a:r>
            <a:r>
              <a:rPr lang="en-US" sz="3200" dirty="0" err="1" smtClean="0"/>
              <a:t>i</a:t>
            </a:r>
            <a:r>
              <a:rPr lang="el-GR" sz="3200" dirty="0" err="1" smtClean="0"/>
              <a:t>nnovations</a:t>
            </a:r>
            <a:r>
              <a:rPr lang="el-GR" sz="3200" dirty="0"/>
              <a:t>. </a:t>
            </a:r>
            <a:endParaRPr lang="en-GB" sz="3200" dirty="0" smtClean="0"/>
          </a:p>
          <a:p>
            <a:pPr marL="0" indent="0">
              <a:buNone/>
            </a:pPr>
            <a:r>
              <a:rPr lang="el-GR" sz="3200" dirty="0" err="1" smtClean="0"/>
              <a:t>Major</a:t>
            </a:r>
            <a:r>
              <a:rPr lang="el-GR" sz="3200" dirty="0"/>
              <a:t> </a:t>
            </a:r>
            <a:r>
              <a:rPr lang="el-GR" sz="3200" dirty="0" err="1"/>
              <a:t>projects</a:t>
            </a:r>
            <a:r>
              <a:rPr lang="el-GR" sz="3200" dirty="0"/>
              <a:t> </a:t>
            </a:r>
            <a:r>
              <a:rPr lang="el-GR" sz="3200" dirty="0" err="1"/>
              <a:t>are</a:t>
            </a:r>
            <a:r>
              <a:rPr lang="el-GR" sz="3200" dirty="0"/>
              <a:t> </a:t>
            </a:r>
            <a:r>
              <a:rPr lang="el-GR" sz="3200" dirty="0" err="1"/>
              <a:t>being</a:t>
            </a:r>
            <a:r>
              <a:rPr lang="el-GR" sz="3200" dirty="0"/>
              <a:t> </a:t>
            </a:r>
            <a:r>
              <a:rPr lang="el-GR" sz="3200" dirty="0" err="1" smtClean="0"/>
              <a:t>impl</a:t>
            </a:r>
            <a:r>
              <a:rPr lang="en-US" sz="3200" dirty="0" err="1" smtClean="0"/>
              <a:t>emen</a:t>
            </a:r>
            <a:r>
              <a:rPr lang="el-GR" sz="3200" dirty="0" err="1" smtClean="0"/>
              <a:t>ted</a:t>
            </a:r>
            <a:r>
              <a:rPr lang="el-GR" sz="3200" dirty="0"/>
              <a:t>, </a:t>
            </a:r>
            <a:r>
              <a:rPr lang="el-GR" sz="3200" dirty="0" err="1"/>
              <a:t>either</a:t>
            </a:r>
            <a:r>
              <a:rPr lang="el-GR" sz="3200" dirty="0"/>
              <a:t> </a:t>
            </a:r>
            <a:r>
              <a:rPr lang="el-GR" sz="3200" dirty="0" err="1"/>
              <a:t>autonomously</a:t>
            </a:r>
            <a:r>
              <a:rPr lang="el-GR" sz="3200" dirty="0"/>
              <a:t>, </a:t>
            </a:r>
            <a:r>
              <a:rPr lang="el-GR" sz="3200" dirty="0" err="1"/>
              <a:t>or</a:t>
            </a:r>
            <a:r>
              <a:rPr lang="el-GR" sz="3200" dirty="0"/>
              <a:t> in </a:t>
            </a:r>
            <a:r>
              <a:rPr lang="el-GR" sz="3200" dirty="0" err="1"/>
              <a:t>partenship</a:t>
            </a:r>
            <a:r>
              <a:rPr lang="el-GR" sz="3200" dirty="0"/>
              <a:t> </a:t>
            </a:r>
            <a:r>
              <a:rPr lang="el-GR" sz="3200" dirty="0" err="1"/>
              <a:t>with</a:t>
            </a:r>
            <a:r>
              <a:rPr lang="el-GR" sz="3200" dirty="0"/>
              <a:t> </a:t>
            </a:r>
            <a:r>
              <a:rPr lang="el-GR" sz="3200" dirty="0" err="1"/>
              <a:t>well-known</a:t>
            </a:r>
            <a:r>
              <a:rPr lang="el-GR" sz="3200" dirty="0"/>
              <a:t> </a:t>
            </a:r>
            <a:r>
              <a:rPr lang="el-GR" sz="3200" dirty="0" err="1"/>
              <a:t>partner</a:t>
            </a:r>
            <a:r>
              <a:rPr lang="el-GR" sz="3200" dirty="0"/>
              <a:t> </a:t>
            </a:r>
            <a:r>
              <a:rPr lang="el-GR" sz="3200" dirty="0" err="1"/>
              <a:t>companies</a:t>
            </a:r>
            <a:r>
              <a:rPr lang="el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20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6691B6-E964-43C2-A933-47D5925F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u="sng" dirty="0" err="1">
                <a:solidFill>
                  <a:srgbClr val="0070C0"/>
                </a:solidFill>
              </a:rPr>
              <a:t>Pancreta</a:t>
            </a:r>
            <a:r>
              <a:rPr lang="el-GR" sz="4800" u="sng" dirty="0">
                <a:solidFill>
                  <a:srgbClr val="0070C0"/>
                </a:solidFill>
              </a:rPr>
              <a:t> </a:t>
            </a:r>
            <a:r>
              <a:rPr lang="el-GR" sz="4800" u="sng" dirty="0" err="1">
                <a:solidFill>
                  <a:srgbClr val="0070C0"/>
                </a:solidFill>
              </a:rPr>
              <a:t>Cooperative</a:t>
            </a:r>
            <a:r>
              <a:rPr lang="el-GR" sz="4800" u="sng" dirty="0">
                <a:solidFill>
                  <a:srgbClr val="0070C0"/>
                </a:solidFill>
              </a:rPr>
              <a:t> Bank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009D937-1EC6-4E08-9B5E-E378C8A3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46" y="2078081"/>
            <a:ext cx="11655444" cy="462010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l-GR" sz="2800" u="sng" dirty="0">
                <a:solidFill>
                  <a:srgbClr val="0070C0"/>
                </a:solidFill>
              </a:rPr>
              <a:t>STRATEGIC OBJECTIVES </a:t>
            </a:r>
          </a:p>
          <a:p>
            <a:pPr marL="0" indent="0">
              <a:buNone/>
            </a:pPr>
            <a:r>
              <a:rPr lang="el-GR" sz="2800" dirty="0"/>
              <a:t>• </a:t>
            </a:r>
            <a:r>
              <a:rPr lang="el-GR" sz="2800" dirty="0" err="1"/>
              <a:t>Enhancement</a:t>
            </a:r>
            <a:r>
              <a:rPr lang="el-GR" sz="2800" dirty="0"/>
              <a:t> of </a:t>
            </a:r>
            <a:r>
              <a:rPr lang="el-GR" sz="2800" dirty="0" err="1"/>
              <a:t>Bank’s</a:t>
            </a:r>
            <a:r>
              <a:rPr lang="el-GR" sz="2800" dirty="0"/>
              <a:t> </a:t>
            </a:r>
            <a:r>
              <a:rPr lang="el-GR" sz="2800" dirty="0" err="1"/>
              <a:t>capital</a:t>
            </a:r>
            <a:r>
              <a:rPr lang="el-GR" sz="2800" dirty="0"/>
              <a:t> </a:t>
            </a:r>
            <a:r>
              <a:rPr lang="el-GR" sz="2800" dirty="0" err="1"/>
              <a:t>base</a:t>
            </a:r>
            <a:r>
              <a:rPr lang="el-GR" sz="2800" dirty="0"/>
              <a:t>.</a:t>
            </a:r>
            <a:endParaRPr lang="el-GR" sz="2800" u="sng" dirty="0"/>
          </a:p>
          <a:p>
            <a:pPr marL="0" indent="0">
              <a:buNone/>
            </a:pPr>
            <a:r>
              <a:rPr lang="el-GR" sz="2800" dirty="0"/>
              <a:t>• </a:t>
            </a:r>
            <a:r>
              <a:rPr lang="el-GR" sz="2800" dirty="0" err="1"/>
              <a:t>Loans</a:t>
            </a:r>
            <a:r>
              <a:rPr lang="el-GR" sz="2800" dirty="0"/>
              <a:t>’ </a:t>
            </a:r>
            <a:r>
              <a:rPr lang="el-GR" sz="2800" dirty="0" err="1"/>
              <a:t>portfolio</a:t>
            </a:r>
            <a:r>
              <a:rPr lang="el-GR" sz="2800" dirty="0"/>
              <a:t> </a:t>
            </a:r>
            <a:r>
              <a:rPr lang="el-GR" sz="2800" dirty="0" err="1"/>
              <a:t>remediation</a:t>
            </a:r>
            <a:r>
              <a:rPr lang="el-GR" sz="2800" dirty="0"/>
              <a:t>.</a:t>
            </a:r>
            <a:endParaRPr lang="el-GR" sz="2800" u="sng" dirty="0"/>
          </a:p>
          <a:p>
            <a:pPr marL="0" indent="0">
              <a:buNone/>
            </a:pPr>
            <a:r>
              <a:rPr lang="el-GR" sz="2800" dirty="0"/>
              <a:t>• </a:t>
            </a:r>
            <a:r>
              <a:rPr lang="el-GR" sz="2800" dirty="0" err="1"/>
              <a:t>Preservation</a:t>
            </a:r>
            <a:r>
              <a:rPr lang="el-GR" sz="2800" dirty="0"/>
              <a:t> of </a:t>
            </a:r>
            <a:r>
              <a:rPr lang="el-GR" sz="2800" dirty="0" err="1"/>
              <a:t>low</a:t>
            </a:r>
            <a:r>
              <a:rPr lang="el-GR" sz="2800" dirty="0"/>
              <a:t> </a:t>
            </a:r>
            <a:r>
              <a:rPr lang="el-GR" sz="2800" dirty="0" err="1"/>
              <a:t>operating</a:t>
            </a:r>
            <a:r>
              <a:rPr lang="el-GR" sz="2800" dirty="0"/>
              <a:t> </a:t>
            </a:r>
            <a:r>
              <a:rPr lang="el-GR" sz="2800" dirty="0" err="1"/>
              <a:t>costs</a:t>
            </a:r>
            <a:r>
              <a:rPr lang="el-GR" sz="2800" dirty="0"/>
              <a:t>. </a:t>
            </a:r>
            <a:endParaRPr lang="el-GR" sz="2800" u="sng" dirty="0"/>
          </a:p>
          <a:p>
            <a:pPr marL="0" indent="0">
              <a:buNone/>
            </a:pPr>
            <a:r>
              <a:rPr lang="el-GR" sz="2800" dirty="0"/>
              <a:t>• </a:t>
            </a:r>
            <a:r>
              <a:rPr lang="el-GR" sz="2800" dirty="0" err="1"/>
              <a:t>Improvement</a:t>
            </a:r>
            <a:r>
              <a:rPr lang="el-GR" sz="2800" dirty="0"/>
              <a:t> of </a:t>
            </a:r>
            <a:r>
              <a:rPr lang="el-GR" sz="2800" dirty="0" err="1"/>
              <a:t>profitability</a:t>
            </a:r>
            <a:r>
              <a:rPr lang="el-GR" sz="2800" dirty="0"/>
              <a:t>.</a:t>
            </a:r>
            <a:endParaRPr lang="el-GR" sz="2800" u="sng" dirty="0"/>
          </a:p>
          <a:p>
            <a:pPr marL="182563" indent="-182563">
              <a:buNone/>
            </a:pPr>
            <a:r>
              <a:rPr lang="el-GR" sz="2800" dirty="0"/>
              <a:t>• </a:t>
            </a:r>
            <a:r>
              <a:rPr lang="el-GR" sz="2800" dirty="0" err="1"/>
              <a:t>Establishment</a:t>
            </a:r>
            <a:r>
              <a:rPr lang="el-GR" sz="2800" dirty="0"/>
              <a:t> of the Bank </a:t>
            </a:r>
            <a:r>
              <a:rPr lang="el-GR" sz="2800" dirty="0" err="1"/>
              <a:t>as</a:t>
            </a:r>
            <a:r>
              <a:rPr lang="el-GR" sz="2800" dirty="0"/>
              <a:t> a </a:t>
            </a:r>
            <a:r>
              <a:rPr lang="el-GR" sz="2800" dirty="0" err="1"/>
              <a:t>modern</a:t>
            </a:r>
            <a:r>
              <a:rPr lang="el-GR" sz="2800" dirty="0"/>
              <a:t>, </a:t>
            </a:r>
            <a:r>
              <a:rPr lang="el-GR" sz="2800" dirty="0" err="1"/>
              <a:t>flexible</a:t>
            </a:r>
            <a:r>
              <a:rPr lang="el-GR" sz="2800" dirty="0"/>
              <a:t>, </a:t>
            </a:r>
            <a:r>
              <a:rPr lang="el-GR" sz="2800" dirty="0" err="1"/>
              <a:t>efficient</a:t>
            </a:r>
            <a:r>
              <a:rPr lang="el-GR" sz="2800" dirty="0"/>
              <a:t> and </a:t>
            </a:r>
            <a:r>
              <a:rPr lang="el-GR" sz="2800" dirty="0" err="1"/>
              <a:t>friendly</a:t>
            </a:r>
            <a:r>
              <a:rPr lang="el-GR" sz="2800" dirty="0"/>
              <a:t> </a:t>
            </a:r>
            <a:r>
              <a:rPr lang="el-GR" sz="2800" dirty="0" err="1"/>
              <a:t>financial</a:t>
            </a:r>
            <a:r>
              <a:rPr lang="el-GR" sz="2800" dirty="0"/>
              <a:t> </a:t>
            </a:r>
            <a:r>
              <a:rPr lang="en-US" sz="2800" dirty="0" smtClean="0"/>
              <a:t>      </a:t>
            </a:r>
            <a:r>
              <a:rPr lang="el-GR" sz="2800" dirty="0" err="1" smtClean="0"/>
              <a:t>institution</a:t>
            </a:r>
            <a:r>
              <a:rPr lang="el-GR" sz="2800" dirty="0" smtClean="0"/>
              <a:t> </a:t>
            </a:r>
            <a:r>
              <a:rPr lang="el-GR" sz="2800" dirty="0"/>
              <a:t>in the Greek </a:t>
            </a:r>
            <a:r>
              <a:rPr lang="el-GR" sz="2800" dirty="0" err="1"/>
              <a:t>banking</a:t>
            </a:r>
            <a:r>
              <a:rPr lang="el-GR" sz="2800" dirty="0"/>
              <a:t> </a:t>
            </a:r>
            <a:r>
              <a:rPr lang="el-GR" sz="2800" dirty="0" err="1"/>
              <a:t>system</a:t>
            </a:r>
            <a:r>
              <a:rPr lang="el-GR" sz="2800" dirty="0"/>
              <a:t>.</a:t>
            </a:r>
            <a:endParaRPr lang="el-GR" sz="2800" u="sng" dirty="0"/>
          </a:p>
          <a:p>
            <a:pPr marL="0" indent="0">
              <a:buNone/>
            </a:pPr>
            <a:r>
              <a:rPr lang="el-GR" sz="2800" dirty="0"/>
              <a:t>• </a:t>
            </a:r>
            <a:r>
              <a:rPr lang="el-GR" sz="2800" dirty="0" err="1"/>
              <a:t>Increase</a:t>
            </a:r>
            <a:r>
              <a:rPr lang="el-GR" sz="2800" dirty="0"/>
              <a:t> in the </a:t>
            </a:r>
            <a:r>
              <a:rPr lang="el-GR" sz="2800" dirty="0" err="1"/>
              <a:t>financing</a:t>
            </a:r>
            <a:r>
              <a:rPr lang="el-GR" sz="2800" dirty="0"/>
              <a:t> of the </a:t>
            </a:r>
            <a:r>
              <a:rPr lang="el-GR" sz="2800" dirty="0" err="1"/>
              <a:t>local</a:t>
            </a:r>
            <a:r>
              <a:rPr lang="el-GR" sz="2800" dirty="0"/>
              <a:t> </a:t>
            </a:r>
            <a:r>
              <a:rPr lang="el-GR" sz="2800" dirty="0" err="1"/>
              <a:t>economy</a:t>
            </a:r>
            <a:r>
              <a:rPr lang="el-GR" sz="2800" dirty="0"/>
              <a:t>.</a:t>
            </a:r>
            <a:endParaRPr lang="el-GR" sz="2800" u="sng" dirty="0"/>
          </a:p>
          <a:p>
            <a:pPr marL="268288" indent="-268288">
              <a:buNone/>
            </a:pPr>
            <a:r>
              <a:rPr lang="el-GR" sz="2800" dirty="0"/>
              <a:t>• </a:t>
            </a:r>
            <a:r>
              <a:rPr lang="el-GR" sz="2800" dirty="0" err="1"/>
              <a:t>Maintenance</a:t>
            </a:r>
            <a:r>
              <a:rPr lang="el-GR" sz="2800" dirty="0"/>
              <a:t> and </a:t>
            </a:r>
            <a:r>
              <a:rPr lang="el-GR" sz="2800" dirty="0" err="1"/>
              <a:t>expansion</a:t>
            </a:r>
            <a:r>
              <a:rPr lang="el-GR" sz="2800" dirty="0"/>
              <a:t> of </a:t>
            </a:r>
            <a:r>
              <a:rPr lang="el-GR" sz="2800" dirty="0" err="1"/>
              <a:t>partnerships</a:t>
            </a:r>
            <a:r>
              <a:rPr lang="el-GR" sz="2800" dirty="0"/>
              <a:t> </a:t>
            </a:r>
            <a:r>
              <a:rPr lang="el-GR" sz="2800" dirty="0" err="1"/>
              <a:t>with</a:t>
            </a:r>
            <a:r>
              <a:rPr lang="el-GR" sz="2800" dirty="0"/>
              <a:t> </a:t>
            </a:r>
            <a:r>
              <a:rPr lang="el-GR" sz="2800" dirty="0" err="1"/>
              <a:t>international</a:t>
            </a:r>
            <a:r>
              <a:rPr lang="el-GR" sz="2800" dirty="0"/>
              <a:t> and </a:t>
            </a:r>
            <a:r>
              <a:rPr lang="el-GR" sz="2800" dirty="0" err="1"/>
              <a:t>local</a:t>
            </a:r>
            <a:r>
              <a:rPr lang="el-GR" sz="2800" dirty="0"/>
              <a:t> </a:t>
            </a:r>
            <a:r>
              <a:rPr lang="el-GR" sz="2800" dirty="0" err="1"/>
              <a:t>financial</a:t>
            </a:r>
            <a:r>
              <a:rPr lang="el-GR" sz="2800" dirty="0"/>
              <a:t> </a:t>
            </a:r>
            <a:r>
              <a:rPr lang="el-GR" sz="2800" dirty="0" err="1"/>
              <a:t>institutions</a:t>
            </a:r>
            <a:r>
              <a:rPr lang="el-GR" sz="2800" dirty="0"/>
              <a:t>. </a:t>
            </a:r>
            <a:endParaRPr lang="el-GR" sz="2800" u="sng" dirty="0"/>
          </a:p>
          <a:p>
            <a:pPr marL="0" indent="0">
              <a:buNone/>
            </a:pPr>
            <a:r>
              <a:rPr lang="el-GR" sz="2800" dirty="0"/>
              <a:t>• </a:t>
            </a:r>
            <a:r>
              <a:rPr lang="el-GR" sz="2800" dirty="0" err="1"/>
              <a:t>Provision</a:t>
            </a:r>
            <a:r>
              <a:rPr lang="el-GR" sz="2800" dirty="0"/>
              <a:t> of SME </a:t>
            </a:r>
            <a:r>
              <a:rPr lang="el-GR" sz="2800" dirty="0" err="1"/>
              <a:t>consulting</a:t>
            </a:r>
            <a:r>
              <a:rPr lang="el-GR" sz="2800" dirty="0"/>
              <a:t> </a:t>
            </a:r>
            <a:r>
              <a:rPr lang="el-GR" sz="2800" dirty="0" err="1"/>
              <a:t>support</a:t>
            </a:r>
            <a:r>
              <a:rPr lang="el-GR" sz="2800" dirty="0"/>
              <a:t> </a:t>
            </a:r>
            <a:r>
              <a:rPr lang="el-GR" sz="2800" dirty="0" err="1"/>
              <a:t>towards</a:t>
            </a:r>
            <a:r>
              <a:rPr lang="el-GR" sz="2800" dirty="0"/>
              <a:t> </a:t>
            </a:r>
            <a:r>
              <a:rPr lang="el-GR" sz="2800" dirty="0" err="1"/>
              <a:t>innovation</a:t>
            </a:r>
            <a:r>
              <a:rPr lang="el-GR" sz="2800" dirty="0"/>
              <a:t> and </a:t>
            </a:r>
            <a:r>
              <a:rPr lang="el-GR" sz="2800" dirty="0" err="1"/>
              <a:t>extroversion</a:t>
            </a:r>
            <a:r>
              <a:rPr lang="el-GR" sz="2800" dirty="0"/>
              <a:t>. </a:t>
            </a:r>
            <a:endParaRPr lang="el-GR" sz="2800" u="sng" dirty="0"/>
          </a:p>
          <a:p>
            <a:pPr marL="0" indent="0">
              <a:buNone/>
            </a:pPr>
            <a:r>
              <a:rPr lang="el-GR" sz="2800" dirty="0"/>
              <a:t>• </a:t>
            </a:r>
            <a:r>
              <a:rPr lang="el-GR" sz="2800" dirty="0" err="1"/>
              <a:t>Gradual</a:t>
            </a:r>
            <a:r>
              <a:rPr lang="el-GR" sz="2800" dirty="0"/>
              <a:t> </a:t>
            </a:r>
            <a:r>
              <a:rPr lang="el-GR" sz="2800" dirty="0" err="1"/>
              <a:t>expansion</a:t>
            </a:r>
            <a:r>
              <a:rPr lang="el-GR" sz="2800" dirty="0"/>
              <a:t> in </a:t>
            </a:r>
            <a:r>
              <a:rPr lang="el-GR" sz="2800" dirty="0" err="1"/>
              <a:t>selected</a:t>
            </a:r>
            <a:r>
              <a:rPr lang="el-GR" sz="2800" dirty="0"/>
              <a:t> </a:t>
            </a:r>
            <a:r>
              <a:rPr lang="el-GR" sz="2800" dirty="0" err="1"/>
              <a:t>areas</a:t>
            </a:r>
            <a:r>
              <a:rPr lang="el-GR" sz="2800" dirty="0"/>
              <a:t> </a:t>
            </a:r>
            <a:r>
              <a:rPr lang="el-GR" sz="2800" dirty="0" err="1"/>
              <a:t>outside</a:t>
            </a:r>
            <a:r>
              <a:rPr lang="el-GR" sz="2800" dirty="0"/>
              <a:t> Crete</a:t>
            </a:r>
            <a:endParaRPr lang="el-GR" sz="2800" u="sng" dirty="0"/>
          </a:p>
        </p:txBody>
      </p:sp>
    </p:spTree>
    <p:extLst>
      <p:ext uri="{BB962C8B-B14F-4D97-AF65-F5344CB8AC3E}">
        <p14:creationId xmlns:p14="http://schemas.microsoft.com/office/powerpoint/2010/main" val="2094528189"/>
      </p:ext>
    </p:extLst>
  </p:cSld>
  <p:clrMapOvr>
    <a:masterClrMapping/>
  </p:clrMapOvr>
</p:sld>
</file>

<file path=ppt/theme/theme1.xml><?xml version="1.0" encoding="utf-8"?>
<a:theme xmlns:a="http://schemas.openxmlformats.org/drawingml/2006/main" name="Βερολίνο">
  <a:themeElements>
    <a:clrScheme name="Βερολίνο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Βερολίνο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Βερολίν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TC104033917[[fn=Βερολίνο]]</Template>
  <TotalTime>1232</TotalTime>
  <Words>126</Words>
  <Application>Microsoft Office PowerPoint</Application>
  <PresentationFormat>Ευρεία οθόνη</PresentationFormat>
  <Paragraphs>59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Βερολίνο</vt:lpstr>
      <vt:lpstr>Pancreta Cooperative Bank</vt:lpstr>
      <vt:lpstr>Παρουσίαση του PowerPoint</vt:lpstr>
      <vt:lpstr>Παρουσίαση του PowerPoint</vt:lpstr>
      <vt:lpstr>Pancreta Cooperative Bank</vt:lpstr>
      <vt:lpstr>Pancreta Cooperative Bank</vt:lpstr>
      <vt:lpstr>Pancreta Cooperative Bank</vt:lpstr>
      <vt:lpstr>Pancreta Cooperative Bank</vt:lpstr>
      <vt:lpstr>Pancreta Cooperative Bank</vt:lpstr>
      <vt:lpstr>Pancreta Cooperative Bank</vt:lpstr>
      <vt:lpstr>Pancreta Cooperative Bank</vt:lpstr>
      <vt:lpstr>Παρουσίαση του PowerPoint</vt:lpstr>
      <vt:lpstr>Παρουσίαση του PowerPoint</vt:lpstr>
      <vt:lpstr>Our visit to Pancreta Cooperative Bank March 4,  2019</vt:lpstr>
      <vt:lpstr>Our visit to Pancreta Cooperative Bank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Sarun Da-asa</dc:creator>
  <cp:lastModifiedBy>Lena Stavraki</cp:lastModifiedBy>
  <cp:revision>459</cp:revision>
  <cp:lastPrinted>2019-03-19T17:40:12Z</cp:lastPrinted>
  <dcterms:created xsi:type="dcterms:W3CDTF">2013-07-31T04:14:01Z</dcterms:created>
  <dcterms:modified xsi:type="dcterms:W3CDTF">2019-03-19T17:59:28Z</dcterms:modified>
</cp:coreProperties>
</file>