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26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6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35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71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62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24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156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64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89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01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873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84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33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80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42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D8C1-D628-4A7F-B986-EDB549EC9517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7BA008-97AA-4775-9D23-3603DFCE6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28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D55F9-980D-4B6D-BB66-BA0F23F7E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438" y="523976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Der </a:t>
            </a:r>
            <a:r>
              <a:rPr lang="pl-PL" dirty="0" err="1"/>
              <a:t>Ziesel</a:t>
            </a:r>
            <a:r>
              <a:rPr lang="pl-PL" dirty="0"/>
              <a:t>-</a:t>
            </a:r>
            <a:br>
              <a:rPr lang="pl-PL" dirty="0"/>
            </a:br>
            <a:r>
              <a:rPr lang="pl-PL" dirty="0"/>
              <a:t>Suseł </a:t>
            </a:r>
            <a:r>
              <a:rPr lang="pl-PL" dirty="0" err="1"/>
              <a:t>moręgowany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DC13864-F356-444D-BF55-8B14B672E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499336">
            <a:off x="6131695" y="3463470"/>
            <a:ext cx="2720009" cy="779959"/>
          </a:xfrm>
        </p:spPr>
        <p:txBody>
          <a:bodyPr>
            <a:noAutofit/>
          </a:bodyPr>
          <a:lstStyle/>
          <a:p>
            <a:r>
              <a:rPr lang="pl-PL" sz="2800" dirty="0"/>
              <a:t>By Piotr </a:t>
            </a:r>
            <a:r>
              <a:rPr lang="pl-PL" sz="2800" dirty="0" err="1"/>
              <a:t>Forc</a:t>
            </a:r>
            <a:r>
              <a:rPr lang="pl-PL" sz="2800" dirty="0"/>
              <a:t>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dirty="0"/>
          </a:p>
        </p:txBody>
      </p:sp>
      <p:pic>
        <p:nvPicPr>
          <p:cNvPr id="1026" name="Picture 2" descr="Znalezione obrazy dla zapytania SuseÅ">
            <a:extLst>
              <a:ext uri="{FF2B5EF4-FFF2-40B4-BE49-F238E27FC236}">
                <a16:creationId xmlns:a16="http://schemas.microsoft.com/office/drawing/2014/main" id="{58B49E48-CEAA-4F05-8EC3-8866C0CBF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15" y="3175672"/>
            <a:ext cx="4047136" cy="27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95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297426-DBED-4CA6-AA01-2BA92406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110326" cy="58947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l-PL" b="1" dirty="0" err="1"/>
              <a:t>Tierbeschreibung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B5BBD2-068C-41F9-846C-F783FAF2E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008"/>
            <a:ext cx="8596668" cy="4468483"/>
          </a:xfrm>
        </p:spPr>
        <p:txBody>
          <a:bodyPr>
            <a:normAutofit/>
          </a:bodyPr>
          <a:lstStyle/>
          <a:p>
            <a:pPr>
              <a:buSzPct val="95000"/>
              <a:buFont typeface="+mj-lt"/>
              <a:buAutoNum type="arabicParenR"/>
            </a:pP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Das </a:t>
            </a: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Verbreitungsgebiet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(</a:t>
            </a:r>
            <a:r>
              <a:rPr lang="pl-PL" b="1" i="1" dirty="0"/>
              <a:t>Miejsce występowania):</a:t>
            </a:r>
            <a:r>
              <a:rPr lang="pl-PL" dirty="0"/>
              <a:t> </a:t>
            </a:r>
          </a:p>
          <a:p>
            <a:pPr marL="361950" indent="0">
              <a:buSzPct val="95000"/>
              <a:buNone/>
            </a:pPr>
            <a:r>
              <a:rPr lang="pl-PL" b="1" i="1" dirty="0" err="1" smtClean="0"/>
              <a:t>Die</a:t>
            </a:r>
            <a:r>
              <a:rPr lang="pl-PL" b="1" i="1" dirty="0" smtClean="0"/>
              <a:t> </a:t>
            </a:r>
            <a:r>
              <a:rPr lang="pl-PL" b="1" i="1" dirty="0" err="1"/>
              <a:t>Ziesel</a:t>
            </a:r>
            <a:r>
              <a:rPr lang="pl-PL" b="1" i="1" dirty="0"/>
              <a:t> </a:t>
            </a:r>
            <a:r>
              <a:rPr lang="pl-PL" b="1" i="1" dirty="0" err="1"/>
              <a:t>leben</a:t>
            </a:r>
            <a:r>
              <a:rPr lang="pl-PL" b="1" i="1" dirty="0"/>
              <a:t> in der </a:t>
            </a:r>
            <a:r>
              <a:rPr lang="pl-PL" b="1" i="1" dirty="0" err="1"/>
              <a:t>Nähe</a:t>
            </a:r>
            <a:r>
              <a:rPr lang="pl-PL" b="1" i="1" dirty="0"/>
              <a:t> von Kamień Śląski.</a:t>
            </a:r>
          </a:p>
          <a:p>
            <a:pPr>
              <a:buSzPct val="95000"/>
              <a:buFont typeface="+mj-lt"/>
              <a:buAutoNum type="arabicParenR" startAt="2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Größe</a:t>
            </a:r>
            <a:r>
              <a:rPr lang="pl-PL" b="1" i="1" dirty="0"/>
              <a:t>(Wielkość): </a:t>
            </a:r>
          </a:p>
          <a:p>
            <a:pPr marL="0" indent="361950">
              <a:buSzPct val="95000"/>
              <a:buNone/>
            </a:pPr>
            <a:r>
              <a:rPr lang="pl-PL" b="1" i="1" dirty="0" smtClean="0"/>
              <a:t>Der </a:t>
            </a:r>
            <a:r>
              <a:rPr lang="pl-PL" b="1" i="1" dirty="0" err="1"/>
              <a:t>Europäische</a:t>
            </a:r>
            <a:r>
              <a:rPr lang="pl-PL" b="1" i="1" dirty="0"/>
              <a:t> </a:t>
            </a:r>
            <a:r>
              <a:rPr lang="pl-PL" b="1" i="1" dirty="0" err="1"/>
              <a:t>Ziesel</a:t>
            </a:r>
            <a:r>
              <a:rPr lang="pl-PL" b="1" i="1" dirty="0"/>
              <a:t> </a:t>
            </a:r>
            <a:r>
              <a:rPr lang="pl-PL" b="1" i="1" dirty="0" err="1"/>
              <a:t>ist</a:t>
            </a:r>
            <a:r>
              <a:rPr lang="pl-PL" b="1" i="1" dirty="0"/>
              <a:t> </a:t>
            </a:r>
            <a:r>
              <a:rPr lang="pl-PL" b="1" i="1" dirty="0" err="1"/>
              <a:t>ein</a:t>
            </a:r>
            <a:r>
              <a:rPr lang="pl-PL" b="1" i="1" dirty="0"/>
              <a:t> 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mittelgroßes</a:t>
            </a:r>
            <a:r>
              <a:rPr lang="pl-PL" b="1" i="1" dirty="0"/>
              <a:t> </a:t>
            </a:r>
            <a:r>
              <a:rPr lang="pl-PL" b="1" i="1" dirty="0" err="1"/>
              <a:t>Nagetier</a:t>
            </a:r>
            <a:r>
              <a:rPr lang="pl-PL" b="1" i="1" dirty="0"/>
              <a:t>.</a:t>
            </a:r>
          </a:p>
          <a:p>
            <a:pPr>
              <a:buSzPct val="95000"/>
              <a:buFont typeface="+mj-lt"/>
              <a:buAutoNum type="arabicParenR" startAt="3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Größe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und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Waage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i="1" dirty="0"/>
              <a:t>(Wzrost i Waga): </a:t>
            </a:r>
          </a:p>
          <a:p>
            <a:pPr marL="361950" indent="0">
              <a:buSzPct val="95000"/>
              <a:buNone/>
            </a:pPr>
            <a:r>
              <a:rPr lang="pl-PL" b="1" i="1" dirty="0" smtClean="0"/>
              <a:t>Der </a:t>
            </a:r>
            <a:r>
              <a:rPr lang="pl-PL" b="1" i="1" dirty="0" err="1"/>
              <a:t>Ziesel</a:t>
            </a:r>
            <a:r>
              <a:rPr lang="pl-PL" b="1" i="1" dirty="0"/>
              <a:t> </a:t>
            </a:r>
            <a:r>
              <a:rPr lang="pl-PL" b="1" i="1" dirty="0" err="1"/>
              <a:t>erreicht</a:t>
            </a:r>
            <a:r>
              <a:rPr lang="pl-PL" b="1" i="1" dirty="0"/>
              <a:t> </a:t>
            </a:r>
            <a:r>
              <a:rPr lang="pl-PL" b="1" i="1" dirty="0" err="1" smtClean="0"/>
              <a:t>die</a:t>
            </a:r>
            <a:r>
              <a:rPr lang="pl-PL" b="1" i="1" dirty="0" smtClean="0"/>
              <a:t> 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Größe</a:t>
            </a:r>
            <a:r>
              <a:rPr lang="pl-PL" b="1" i="1" dirty="0"/>
              <a:t> von </a:t>
            </a:r>
            <a:r>
              <a:rPr lang="pl-PL" b="1" i="1" dirty="0" err="1"/>
              <a:t>über</a:t>
            </a:r>
            <a:r>
              <a:rPr lang="pl-PL" b="1" i="1" dirty="0"/>
              <a:t> 20cm </a:t>
            </a:r>
            <a:r>
              <a:rPr lang="pl-PL" b="1" i="1" dirty="0" err="1" smtClean="0"/>
              <a:t>und</a:t>
            </a:r>
            <a:r>
              <a:rPr lang="pl-PL" b="1" i="1" dirty="0" smtClean="0"/>
              <a:t> </a:t>
            </a:r>
            <a:r>
              <a:rPr lang="pl-PL" b="1" i="1" dirty="0" err="1" smtClean="0"/>
              <a:t>wiegt</a:t>
            </a:r>
            <a:r>
              <a:rPr lang="pl-PL" b="1" i="1" dirty="0" smtClean="0"/>
              <a:t> von </a:t>
            </a:r>
            <a:r>
              <a:rPr lang="pl-PL" b="1" i="1" dirty="0"/>
              <a:t>190 bis 500 </a:t>
            </a:r>
            <a:r>
              <a:rPr lang="pl-PL" b="1" i="1" dirty="0" err="1" smtClean="0"/>
              <a:t>Gramm</a:t>
            </a:r>
            <a:r>
              <a:rPr lang="pl-PL" b="1" i="1" dirty="0" smtClean="0"/>
              <a:t>.</a:t>
            </a:r>
            <a:endParaRPr lang="pl-PL" b="1" i="1" dirty="0"/>
          </a:p>
          <a:p>
            <a:pPr>
              <a:buSzPct val="95000"/>
              <a:buFont typeface="+mj-lt"/>
              <a:buAutoNum type="arabicParenR" startAt="4"/>
            </a:pP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Aussehen</a:t>
            </a:r>
            <a:r>
              <a:rPr lang="pl-PL" b="1" i="1" dirty="0"/>
              <a:t> (Wygląd): </a:t>
            </a:r>
          </a:p>
          <a:p>
            <a:pPr marL="361950" indent="0">
              <a:buSzPct val="95000"/>
              <a:buNone/>
            </a:pPr>
            <a:r>
              <a:rPr lang="pl-PL" b="1" i="1" dirty="0"/>
              <a:t>Es </a:t>
            </a:r>
            <a:r>
              <a:rPr lang="pl-PL" b="1" i="1" dirty="0" err="1"/>
              <a:t>hat</a:t>
            </a:r>
            <a:r>
              <a:rPr lang="pl-PL" b="1" i="1" dirty="0"/>
              <a:t> </a:t>
            </a:r>
            <a:r>
              <a:rPr lang="pl-PL" b="1" i="1" dirty="0" err="1"/>
              <a:t>ein</a:t>
            </a:r>
            <a:r>
              <a:rPr lang="pl-PL" b="1" i="1" dirty="0"/>
              <a:t> </a:t>
            </a:r>
            <a:r>
              <a:rPr lang="pl-PL" b="1" i="1" dirty="0" err="1"/>
              <a:t>gelbgraues</a:t>
            </a:r>
            <a:r>
              <a:rPr lang="pl-PL" b="1" i="1" dirty="0"/>
              <a:t>, </a:t>
            </a:r>
            <a:r>
              <a:rPr lang="pl-PL" b="1" i="1" dirty="0" err="1"/>
              <a:t>relativ</a:t>
            </a:r>
            <a:r>
              <a:rPr lang="pl-PL" b="1" i="1" dirty="0"/>
              <a:t> </a:t>
            </a:r>
            <a:r>
              <a:rPr lang="pl-PL" b="1" i="1" dirty="0" err="1"/>
              <a:t>grobes</a:t>
            </a:r>
            <a:r>
              <a:rPr lang="pl-PL" b="1" i="1" dirty="0"/>
              <a:t> , </a:t>
            </a:r>
            <a:r>
              <a:rPr lang="pl-PL" b="1" i="1" dirty="0" err="1"/>
              <a:t>kurzes</a:t>
            </a:r>
            <a:r>
              <a:rPr lang="pl-PL" b="1" i="1" dirty="0"/>
              <a:t> </a:t>
            </a:r>
            <a:r>
              <a:rPr lang="pl-PL" b="1" i="1" dirty="0" err="1"/>
              <a:t>Fell</a:t>
            </a:r>
            <a:r>
              <a:rPr lang="pl-PL" b="1" i="1" dirty="0"/>
              <a:t>, kurze </a:t>
            </a:r>
            <a:r>
              <a:rPr lang="pl-PL" b="1" i="1" dirty="0" err="1"/>
              <a:t>Beine</a:t>
            </a:r>
            <a:r>
              <a:rPr lang="pl-PL" b="1" i="1" dirty="0"/>
              <a:t>, kurze </a:t>
            </a:r>
            <a:r>
              <a:rPr lang="pl-PL" b="1" i="1" dirty="0" err="1"/>
              <a:t>breite</a:t>
            </a:r>
            <a:r>
              <a:rPr lang="pl-PL" b="1" i="1" dirty="0"/>
              <a:t> </a:t>
            </a:r>
            <a:r>
              <a:rPr lang="pl-PL" b="1" i="1" smtClean="0"/>
              <a:t>Ohren, </a:t>
            </a:r>
            <a:r>
              <a:rPr lang="pl-PL" b="1" i="1" dirty="0" err="1"/>
              <a:t>gro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ß</a:t>
            </a:r>
            <a:r>
              <a:rPr lang="pl-PL" b="1" i="1" dirty="0" err="1"/>
              <a:t>e</a:t>
            </a:r>
            <a:r>
              <a:rPr lang="pl-PL" b="1" i="1" dirty="0"/>
              <a:t> </a:t>
            </a:r>
            <a:r>
              <a:rPr lang="pl-PL" b="1" i="1" dirty="0" err="1"/>
              <a:t>Augen</a:t>
            </a:r>
            <a:r>
              <a:rPr lang="pl-PL" b="1" i="1" dirty="0"/>
              <a:t> </a:t>
            </a:r>
            <a:r>
              <a:rPr lang="pl-PL" b="1" i="1" dirty="0" err="1"/>
              <a:t>und</a:t>
            </a:r>
            <a:r>
              <a:rPr lang="pl-PL" b="1" i="1" dirty="0"/>
              <a:t> </a:t>
            </a:r>
            <a:r>
              <a:rPr lang="pl-PL" b="1" i="1" dirty="0" err="1"/>
              <a:t>einen</a:t>
            </a:r>
            <a:r>
              <a:rPr lang="pl-PL" b="1" i="1" dirty="0"/>
              <a:t> 5 bis 7cm </a:t>
            </a:r>
            <a:r>
              <a:rPr lang="pl-PL" b="1" i="1" dirty="0" err="1"/>
              <a:t>langen</a:t>
            </a:r>
            <a:r>
              <a:rPr lang="pl-PL" b="1" i="1" dirty="0"/>
              <a:t>, </a:t>
            </a:r>
            <a:r>
              <a:rPr lang="pl-PL" b="1" i="1" dirty="0" err="1"/>
              <a:t>dicht</a:t>
            </a:r>
            <a:r>
              <a:rPr lang="pl-PL" b="1" i="1" dirty="0"/>
              <a:t> </a:t>
            </a:r>
            <a:r>
              <a:rPr lang="pl-PL" b="1" i="1" dirty="0" err="1"/>
              <a:t>behaarten</a:t>
            </a:r>
            <a:r>
              <a:rPr lang="pl-PL" b="1" i="1" dirty="0"/>
              <a:t> </a:t>
            </a:r>
            <a:r>
              <a:rPr lang="pl-PL" b="1" i="1" dirty="0" err="1"/>
              <a:t>Schwanz</a:t>
            </a:r>
            <a:r>
              <a:rPr lang="pl-PL" b="1" i="1" dirty="0"/>
              <a:t>. </a:t>
            </a:r>
          </a:p>
          <a:p>
            <a:pPr marL="0" indent="0">
              <a:buNone/>
            </a:pPr>
            <a:endParaRPr lang="pl-PL" b="1" i="1" dirty="0">
              <a:latin typeface="+mj-lt"/>
            </a:endParaRPr>
          </a:p>
        </p:txBody>
      </p:sp>
      <p:pic>
        <p:nvPicPr>
          <p:cNvPr id="2050" name="Picture 2" descr="Znalezione obrazy dla zapytania suseÅ">
            <a:extLst>
              <a:ext uri="{FF2B5EF4-FFF2-40B4-BE49-F238E27FC236}">
                <a16:creationId xmlns:a16="http://schemas.microsoft.com/office/drawing/2014/main" id="{5840F52F-A699-457E-8031-767746E8B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328" y="1105199"/>
            <a:ext cx="2480121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0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62C766-503D-4889-B0E0-746BAAD0B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621" y="743789"/>
            <a:ext cx="8596668" cy="4440686"/>
          </a:xfrm>
        </p:spPr>
        <p:txBody>
          <a:bodyPr/>
          <a:lstStyle/>
          <a:p>
            <a:pPr marL="361950" indent="-361950">
              <a:buSzPct val="95000"/>
              <a:buFont typeface="+mj-lt"/>
              <a:buAutoNum type="arabicParenR" startAt="5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Nahrung</a:t>
            </a:r>
            <a:r>
              <a:rPr lang="pl-PL" b="1" i="1" dirty="0">
                <a:solidFill>
                  <a:srgbClr val="92D050"/>
                </a:solidFill>
              </a:rPr>
              <a:t> </a:t>
            </a:r>
            <a:r>
              <a:rPr lang="pl-PL" b="1" i="1" dirty="0"/>
              <a:t>(Pożywienie): </a:t>
            </a:r>
          </a:p>
          <a:p>
            <a:pPr marL="361950">
              <a:buSzPct val="95000"/>
            </a:pPr>
            <a:r>
              <a:rPr lang="pl-PL" b="1" i="1" dirty="0" err="1"/>
              <a:t>Ziesel</a:t>
            </a:r>
            <a:r>
              <a:rPr lang="pl-PL" b="1" i="1" dirty="0"/>
              <a:t> </a:t>
            </a:r>
            <a:r>
              <a:rPr lang="pl-PL" b="1" i="1" dirty="0" err="1"/>
              <a:t>fressen</a:t>
            </a:r>
            <a:r>
              <a:rPr lang="pl-PL" b="1" i="1" dirty="0"/>
              <a:t> </a:t>
            </a:r>
            <a:r>
              <a:rPr lang="pl-PL" b="1" i="1" dirty="0" err="1" smtClean="0"/>
              <a:t>Samen</a:t>
            </a:r>
            <a:r>
              <a:rPr lang="pl-PL" b="1" i="1" dirty="0" smtClean="0"/>
              <a:t>, </a:t>
            </a:r>
            <a:r>
              <a:rPr lang="pl-PL" b="1" i="1" dirty="0" err="1"/>
              <a:t>K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ö</a:t>
            </a:r>
            <a:r>
              <a:rPr lang="pl-PL" b="1" i="1" dirty="0" err="1"/>
              <a:t>rner</a:t>
            </a:r>
            <a:r>
              <a:rPr lang="pl-PL" b="1" i="1" dirty="0"/>
              <a:t>, N</a:t>
            </a:r>
            <a:r>
              <a:rPr lang="de-DE" altLang="pl-PL" b="1" i="1" dirty="0">
                <a:solidFill>
                  <a:schemeClr val="bg2">
                    <a:lumMod val="25000"/>
                  </a:schemeClr>
                </a:solidFill>
                <a:latin typeface="Trebuchet MS (Tekst podstawowy)"/>
              </a:rPr>
              <a:t>ü</a:t>
            </a:r>
            <a:r>
              <a:rPr lang="pl-PL" b="1" i="1" dirty="0" err="1"/>
              <a:t>sse</a:t>
            </a:r>
            <a:r>
              <a:rPr lang="pl-PL" b="1" i="1" dirty="0"/>
              <a:t> </a:t>
            </a:r>
            <a:r>
              <a:rPr lang="pl-PL" b="1" i="1" dirty="0" err="1"/>
              <a:t>und</a:t>
            </a:r>
            <a:r>
              <a:rPr lang="pl-PL" b="1" i="1" dirty="0"/>
              <a:t> </a:t>
            </a:r>
            <a:r>
              <a:rPr lang="pl-PL" b="1" i="1" dirty="0" err="1"/>
              <a:t>gelegentlich</a:t>
            </a:r>
            <a:r>
              <a:rPr lang="pl-PL" b="1" i="1" dirty="0"/>
              <a:t> </a:t>
            </a:r>
            <a:r>
              <a:rPr lang="pl-PL" b="1" i="1" dirty="0" err="1"/>
              <a:t>Insekten</a:t>
            </a:r>
            <a:r>
              <a:rPr lang="pl-PL" b="1" i="1" dirty="0"/>
              <a:t>.</a:t>
            </a:r>
          </a:p>
          <a:p>
            <a:pPr marL="361950" indent="-361950">
              <a:buSzPct val="95000"/>
              <a:buFont typeface="+mj-lt"/>
              <a:buAutoNum type="arabicParenR" startAt="6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Leben</a:t>
            </a:r>
            <a:r>
              <a:rPr lang="pl-PL" b="1" i="1" dirty="0"/>
              <a:t> (Styl życia): </a:t>
            </a:r>
          </a:p>
          <a:p>
            <a:pPr marL="361950">
              <a:buSzPct val="95000"/>
            </a:pPr>
            <a:r>
              <a:rPr lang="pl-PL" b="1" i="1" dirty="0" err="1"/>
              <a:t>Ziesel</a:t>
            </a:r>
            <a:r>
              <a:rPr lang="pl-PL" b="1" i="1" dirty="0"/>
              <a:t> </a:t>
            </a:r>
            <a:r>
              <a:rPr lang="pl-PL" b="1" i="1" dirty="0" err="1"/>
              <a:t>leben</a:t>
            </a:r>
            <a:r>
              <a:rPr lang="pl-PL" b="1" i="1" dirty="0"/>
              <a:t> in </a:t>
            </a:r>
            <a:r>
              <a:rPr lang="pl-PL" b="1" i="1" dirty="0" err="1"/>
              <a:t>Erdh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ö</a:t>
            </a:r>
            <a:r>
              <a:rPr lang="pl-PL" b="1" i="1" dirty="0" err="1"/>
              <a:t>hlen</a:t>
            </a:r>
            <a:r>
              <a:rPr lang="pl-PL" b="1" i="1" dirty="0"/>
              <a:t>. </a:t>
            </a:r>
            <a:r>
              <a:rPr lang="pl-PL" b="1" i="1" dirty="0" err="1"/>
              <a:t>Sie</a:t>
            </a:r>
            <a:r>
              <a:rPr lang="pl-PL" b="1" i="1" dirty="0"/>
              <a:t> </a:t>
            </a:r>
            <a:r>
              <a:rPr lang="pl-PL" b="1" i="1" dirty="0" err="1"/>
              <a:t>fressen</a:t>
            </a:r>
            <a:r>
              <a:rPr lang="pl-PL" b="1" i="1" dirty="0"/>
              <a:t> </a:t>
            </a:r>
            <a:r>
              <a:rPr lang="pl-PL" b="1" i="1" dirty="0" err="1"/>
              <a:t>tagsüber</a:t>
            </a:r>
            <a:r>
              <a:rPr lang="pl-PL" b="1" i="1" dirty="0"/>
              <a:t> </a:t>
            </a:r>
            <a:r>
              <a:rPr lang="pl-PL" b="1" i="1" dirty="0" err="1"/>
              <a:t>und</a:t>
            </a:r>
            <a:r>
              <a:rPr lang="pl-PL" b="1" i="1" dirty="0"/>
              <a:t> </a:t>
            </a:r>
            <a:r>
              <a:rPr lang="pl-PL" b="1" i="1" dirty="0" err="1"/>
              <a:t>verbringen</a:t>
            </a:r>
            <a:r>
              <a:rPr lang="pl-PL" b="1" i="1" dirty="0"/>
              <a:t> </a:t>
            </a:r>
            <a:r>
              <a:rPr lang="pl-PL" b="1" i="1" dirty="0" err="1"/>
              <a:t>die</a:t>
            </a:r>
            <a:r>
              <a:rPr lang="pl-PL" b="1" i="1" dirty="0"/>
              <a:t> Nacht in </a:t>
            </a:r>
            <a:r>
              <a:rPr lang="pl-PL" b="1" i="1" dirty="0" err="1"/>
              <a:t>ihrer</a:t>
            </a:r>
            <a:r>
              <a:rPr lang="pl-PL" b="1" i="1" dirty="0"/>
              <a:t> </a:t>
            </a:r>
            <a:r>
              <a:rPr lang="pl-PL" b="1" i="1" dirty="0" err="1"/>
              <a:t>H</a:t>
            </a:r>
            <a:r>
              <a:rPr lang="pl-PL" b="1" i="1" dirty="0" err="1">
                <a:solidFill>
                  <a:schemeClr val="bg2">
                    <a:lumMod val="25000"/>
                  </a:schemeClr>
                </a:solidFill>
              </a:rPr>
              <a:t>ö</a:t>
            </a:r>
            <a:r>
              <a:rPr lang="pl-PL" b="1" i="1" dirty="0" err="1"/>
              <a:t>hle</a:t>
            </a:r>
            <a:r>
              <a:rPr lang="pl-PL" b="1" i="1" dirty="0"/>
              <a:t>.</a:t>
            </a:r>
          </a:p>
          <a:p>
            <a:pPr marL="361950" indent="-361950">
              <a:buSzPct val="95000"/>
              <a:buFont typeface="+mj-lt"/>
              <a:buAutoNum type="arabicParenR" startAt="7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Winterschlaf</a:t>
            </a:r>
            <a:r>
              <a:rPr lang="pl-PL" b="1" i="1" dirty="0"/>
              <a:t> (Sen zimowy): </a:t>
            </a:r>
          </a:p>
          <a:p>
            <a:pPr marL="361950">
              <a:buSzPct val="95000"/>
            </a:pPr>
            <a:r>
              <a:rPr lang="pl-PL" b="1" i="1" dirty="0"/>
              <a:t>Es </a:t>
            </a:r>
            <a:r>
              <a:rPr lang="pl-PL" b="1" i="1" dirty="0" err="1"/>
              <a:t>verbringt</a:t>
            </a:r>
            <a:r>
              <a:rPr lang="pl-PL" b="1" i="1" dirty="0"/>
              <a:t> rund </a:t>
            </a:r>
            <a:r>
              <a:rPr lang="pl-PL" b="1" i="1" dirty="0" err="1"/>
              <a:t>sechs</a:t>
            </a:r>
            <a:r>
              <a:rPr lang="pl-PL" b="1" i="1" dirty="0"/>
              <a:t> </a:t>
            </a:r>
            <a:r>
              <a:rPr lang="pl-PL" b="1" i="1" dirty="0" err="1"/>
              <a:t>Monate</a:t>
            </a:r>
            <a:r>
              <a:rPr lang="pl-PL" b="1" i="1" dirty="0"/>
              <a:t> </a:t>
            </a:r>
            <a:r>
              <a:rPr lang="pl-PL" b="1" i="1" dirty="0" err="1"/>
              <a:t>lang</a:t>
            </a:r>
            <a:r>
              <a:rPr lang="pl-PL" b="1" i="1" dirty="0"/>
              <a:t> im </a:t>
            </a:r>
            <a:r>
              <a:rPr lang="pl-PL" b="1" i="1" dirty="0" err="1"/>
              <a:t>Tiefschlaf</a:t>
            </a:r>
            <a:r>
              <a:rPr lang="pl-PL" b="1" i="1" dirty="0"/>
              <a:t>. </a:t>
            </a:r>
            <a:r>
              <a:rPr lang="pl-PL" b="1" i="1" dirty="0" err="1" smtClean="0"/>
              <a:t>Sein</a:t>
            </a:r>
            <a:r>
              <a:rPr lang="pl-PL" b="1" i="1" dirty="0" smtClean="0"/>
              <a:t> </a:t>
            </a:r>
            <a:r>
              <a:rPr lang="pl-PL" b="1" i="1" dirty="0" err="1"/>
              <a:t>Winterschlaf</a:t>
            </a:r>
            <a:r>
              <a:rPr lang="pl-PL" b="1" i="1" dirty="0"/>
              <a:t> </a:t>
            </a:r>
            <a:r>
              <a:rPr lang="pl-PL" b="1" i="1" dirty="0" err="1"/>
              <a:t>beginnt</a:t>
            </a:r>
            <a:r>
              <a:rPr lang="pl-PL" b="1" i="1" dirty="0"/>
              <a:t> im </a:t>
            </a:r>
            <a:r>
              <a:rPr lang="pl-PL" b="1" i="1" dirty="0" err="1"/>
              <a:t>September</a:t>
            </a:r>
            <a:r>
              <a:rPr lang="pl-PL" b="1" i="1" dirty="0"/>
              <a:t> </a:t>
            </a:r>
            <a:r>
              <a:rPr lang="pl-PL" b="1" i="1" dirty="0" err="1"/>
              <a:t>und</a:t>
            </a:r>
            <a:r>
              <a:rPr lang="pl-PL" b="1" i="1" dirty="0"/>
              <a:t> </a:t>
            </a:r>
            <a:r>
              <a:rPr lang="pl-PL" b="1" i="1" dirty="0" err="1"/>
              <a:t>endet</a:t>
            </a:r>
            <a:r>
              <a:rPr lang="pl-PL" b="1" i="1" dirty="0"/>
              <a:t> im </a:t>
            </a:r>
            <a:r>
              <a:rPr lang="pl-PL" b="1" i="1" dirty="0" err="1"/>
              <a:t>März</a:t>
            </a:r>
            <a:r>
              <a:rPr lang="pl-PL" b="1" i="1" dirty="0"/>
              <a:t>.</a:t>
            </a:r>
          </a:p>
          <a:p>
            <a:pPr marL="361950" indent="-361950">
              <a:buSzPct val="95000"/>
              <a:buFont typeface="+mj-lt"/>
              <a:buAutoNum type="arabicParenR" startAt="8"/>
            </a:pP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Gefährdete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Tierart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i="1" dirty="0"/>
              <a:t>(Gatunek zagrożony): </a:t>
            </a:r>
          </a:p>
          <a:p>
            <a:pPr marL="361950">
              <a:buSzPct val="95000"/>
            </a:pPr>
            <a:r>
              <a:rPr lang="pl-PL" b="1" i="1" dirty="0"/>
              <a:t>Es </a:t>
            </a:r>
            <a:r>
              <a:rPr lang="pl-PL" b="1" i="1" dirty="0" err="1"/>
              <a:t>steht</a:t>
            </a:r>
            <a:r>
              <a:rPr lang="pl-PL" b="1" i="1" dirty="0"/>
              <a:t> </a:t>
            </a:r>
            <a:r>
              <a:rPr lang="pl-PL" b="1" i="1" dirty="0" err="1"/>
              <a:t>auf</a:t>
            </a:r>
            <a:r>
              <a:rPr lang="pl-PL" b="1" i="1" dirty="0"/>
              <a:t> </a:t>
            </a:r>
            <a:r>
              <a:rPr lang="pl-PL" b="1" i="1" dirty="0" err="1"/>
              <a:t>der„Roten</a:t>
            </a:r>
            <a:r>
              <a:rPr lang="pl-PL" b="1" i="1" dirty="0"/>
              <a:t> </a:t>
            </a:r>
            <a:r>
              <a:rPr lang="pl-PL" b="1" i="1" dirty="0" err="1"/>
              <a:t>Liste</a:t>
            </a:r>
            <a:r>
              <a:rPr lang="pl-PL" b="1" i="1" dirty="0"/>
              <a:t>” der </a:t>
            </a:r>
            <a:r>
              <a:rPr lang="pl-PL" b="1" i="1" dirty="0" err="1"/>
              <a:t>gefährdeten</a:t>
            </a:r>
            <a:r>
              <a:rPr lang="pl-PL" b="1" i="1" dirty="0"/>
              <a:t> </a:t>
            </a:r>
            <a:r>
              <a:rPr lang="pl-PL" b="1" i="1" dirty="0" err="1"/>
              <a:t>Tierarten</a:t>
            </a:r>
            <a:r>
              <a:rPr lang="pl-PL" b="1" i="1" dirty="0"/>
              <a:t>.</a:t>
            </a:r>
            <a:endParaRPr lang="pl-PL" dirty="0"/>
          </a:p>
        </p:txBody>
      </p:sp>
      <p:pic>
        <p:nvPicPr>
          <p:cNvPr id="3076" name="Picture 4" descr="Znalezione obrazy dla zapytania suseÅ we Ånie">
            <a:extLst>
              <a:ext uri="{FF2B5EF4-FFF2-40B4-BE49-F238E27FC236}">
                <a16:creationId xmlns:a16="http://schemas.microsoft.com/office/drawing/2014/main" id="{2B4CFFAA-63E1-4AFF-8ED5-8CC395D2C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87" y="3872315"/>
            <a:ext cx="4223661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E653B83-FB7F-463D-B5F4-1D9328C7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9094"/>
            <a:ext cx="30458" cy="590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238520-517F-4559-ACC9-DE410465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1494"/>
            <a:ext cx="30458" cy="590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9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8F563F-04FC-4109-B65D-F03237A5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ym typeface="Wingdings" panose="05000000000000000000" pitchFamily="2" charset="2"/>
              </a:rPr>
              <a:t> </a:t>
            </a:r>
            <a:r>
              <a:rPr lang="pl-PL" dirty="0" err="1">
                <a:sym typeface="Wingdings" panose="05000000000000000000" pitchFamily="2" charset="2"/>
              </a:rPr>
              <a:t>Warum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ist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smtClean="0">
                <a:sym typeface="Wingdings" panose="05000000000000000000" pitchFamily="2" charset="2"/>
              </a:rPr>
              <a:t>der </a:t>
            </a:r>
            <a:r>
              <a:rPr lang="pl-PL" dirty="0" err="1">
                <a:sym typeface="Wingdings" panose="05000000000000000000" pitchFamily="2" charset="2"/>
              </a:rPr>
              <a:t>Ziesel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bedroht</a:t>
            </a:r>
            <a:r>
              <a:rPr lang="pl-PL" dirty="0">
                <a:sym typeface="Wingdings" panose="05000000000000000000" pitchFamily="2" charset="2"/>
              </a:rPr>
              <a:t>? </a:t>
            </a:r>
            <a:br>
              <a:rPr lang="pl-PL" dirty="0">
                <a:sym typeface="Wingdings" panose="05000000000000000000" pitchFamily="2" charset="2"/>
              </a:rPr>
            </a:br>
            <a:r>
              <a:rPr lang="pl-PL" dirty="0">
                <a:solidFill>
                  <a:schemeClr val="tx2"/>
                </a:solidFill>
                <a:sym typeface="Wingdings" panose="05000000000000000000" pitchFamily="2" charset="2"/>
              </a:rPr>
              <a:t>Dlaczego Suseł </a:t>
            </a:r>
            <a:r>
              <a:rPr lang="pl-PL" dirty="0" err="1">
                <a:solidFill>
                  <a:schemeClr val="tx2"/>
                </a:solidFill>
                <a:sym typeface="Wingdings" panose="05000000000000000000" pitchFamily="2" charset="2"/>
              </a:rPr>
              <a:t>moręgowany</a:t>
            </a:r>
            <a:r>
              <a:rPr lang="pl-PL" dirty="0">
                <a:solidFill>
                  <a:schemeClr val="tx2"/>
                </a:solidFill>
                <a:sym typeface="Wingdings" panose="05000000000000000000" pitchFamily="2" charset="2"/>
              </a:rPr>
              <a:t> jest zagrożony?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538934-FE85-4570-A498-D3B2323C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pl-PL" dirty="0" err="1" smtClean="0"/>
              <a:t>Ziesel</a:t>
            </a:r>
            <a:r>
              <a:rPr lang="pl-PL" dirty="0" smtClean="0"/>
              <a:t> </a:t>
            </a:r>
            <a:r>
              <a:rPr lang="pl-PL" dirty="0" err="1"/>
              <a:t>sind</a:t>
            </a:r>
            <a:r>
              <a:rPr lang="pl-PL" dirty="0"/>
              <a:t> </a:t>
            </a:r>
            <a:r>
              <a:rPr lang="pl-PL" dirty="0" err="1"/>
              <a:t>gefährdet</a:t>
            </a:r>
            <a:r>
              <a:rPr lang="pl-PL" dirty="0" smtClean="0"/>
              <a:t> </a:t>
            </a:r>
            <a:r>
              <a:rPr lang="pl-PL" dirty="0" err="1"/>
              <a:t>vor</a:t>
            </a:r>
            <a:r>
              <a:rPr lang="pl-PL" dirty="0"/>
              <a:t> </a:t>
            </a:r>
            <a:r>
              <a:rPr lang="pl-PL" dirty="0" err="1"/>
              <a:t>allem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 </a:t>
            </a:r>
            <a:r>
              <a:rPr lang="pl-PL" dirty="0" err="1" smtClean="0"/>
              <a:t>Landwirtschaft</a:t>
            </a:r>
            <a:r>
              <a:rPr lang="pl-PL" dirty="0" smtClean="0"/>
              <a:t>, </a:t>
            </a:r>
            <a:r>
              <a:rPr lang="pl-PL" dirty="0" err="1"/>
              <a:t>weil</a:t>
            </a:r>
            <a:r>
              <a:rPr lang="pl-PL" dirty="0"/>
              <a:t> </a:t>
            </a:r>
            <a:r>
              <a:rPr lang="pl-PL" dirty="0" err="1" smtClean="0"/>
              <a:t>sie</a:t>
            </a:r>
            <a:r>
              <a:rPr lang="pl-PL" dirty="0" smtClean="0"/>
              <a:t> im </a:t>
            </a:r>
            <a:r>
              <a:rPr lang="pl-PL" dirty="0" err="1" smtClean="0"/>
              <a:t>hohen</a:t>
            </a:r>
            <a:r>
              <a:rPr lang="pl-PL" dirty="0" smtClean="0"/>
              <a:t> Gras </a:t>
            </a:r>
            <a:r>
              <a:rPr lang="pl-PL" dirty="0" err="1" smtClean="0"/>
              <a:t>leben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45F2746-82EE-4507-8319-1F79FC43B763}"/>
              </a:ext>
            </a:extLst>
          </p:cNvPr>
          <p:cNvSpPr/>
          <p:nvPr/>
        </p:nvSpPr>
        <p:spPr>
          <a:xfrm>
            <a:off x="1063213" y="4893436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err="1"/>
              <a:t>Landwirtschaft</a:t>
            </a:r>
            <a:endParaRPr lang="pl-PL" sz="2800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74837E-9789-4DFE-A7DA-ADD19924A1B0}"/>
              </a:ext>
            </a:extLst>
          </p:cNvPr>
          <p:cNvSpPr/>
          <p:nvPr/>
        </p:nvSpPr>
        <p:spPr>
          <a:xfrm>
            <a:off x="8837802" y="2991950"/>
            <a:ext cx="1019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/>
              <a:t>Mann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A8B247A-5436-4A1D-8FC7-80D713E927FB}"/>
              </a:ext>
            </a:extLst>
          </p:cNvPr>
          <p:cNvSpPr/>
          <p:nvPr/>
        </p:nvSpPr>
        <p:spPr>
          <a:xfrm>
            <a:off x="7769233" y="5436895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err="1"/>
              <a:t>Umwelt</a:t>
            </a:r>
            <a:endParaRPr lang="pl-PL" sz="2800" dirty="0"/>
          </a:p>
        </p:txBody>
      </p:sp>
      <p:pic>
        <p:nvPicPr>
          <p:cNvPr id="4102" name="Picture 6" descr="Znalezione obrazy dla zapytania rolnictwo">
            <a:extLst>
              <a:ext uri="{FF2B5EF4-FFF2-40B4-BE49-F238E27FC236}">
                <a16:creationId xmlns:a16="http://schemas.microsoft.com/office/drawing/2014/main" id="{5D764E35-603C-452C-9005-1F5F85C8B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50" y="2991950"/>
            <a:ext cx="321189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Znalezione obrazy dla zapytania rolnictwo">
            <a:extLst>
              <a:ext uri="{FF2B5EF4-FFF2-40B4-BE49-F238E27FC236}">
                <a16:creationId xmlns:a16="http://schemas.microsoft.com/office/drawing/2014/main" id="{F9CD31AD-A798-4B29-8629-9E13E603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4" y="2634815"/>
            <a:ext cx="36864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Znalezione obrazy dla zapytania Årodowisko">
            <a:extLst>
              <a:ext uri="{FF2B5EF4-FFF2-40B4-BE49-F238E27FC236}">
                <a16:creationId xmlns:a16="http://schemas.microsoft.com/office/drawing/2014/main" id="{E17FFC6A-DAFC-4C9F-9541-6B100632F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0" y="4791950"/>
            <a:ext cx="3460779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5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62F2A-C51F-4788-8914-BF13DB0A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dirty="0" err="1" smtClean="0"/>
              <a:t>Ende</a:t>
            </a:r>
            <a:r>
              <a:rPr lang="pl-PL" dirty="0" smtClean="0"/>
              <a:t>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4" name="Picture 2" descr="Podobny obraz">
            <a:extLst>
              <a:ext uri="{FF2B5EF4-FFF2-40B4-BE49-F238E27FC236}">
                <a16:creationId xmlns:a16="http://schemas.microsoft.com/office/drawing/2014/main" id="{C50A90A8-1A71-46B3-B806-9F5BEB2237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00" y="1270000"/>
            <a:ext cx="6260382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Znalezione obrazy dla zapytania suseÅ">
            <a:extLst>
              <a:ext uri="{FF2B5EF4-FFF2-40B4-BE49-F238E27FC236}">
                <a16:creationId xmlns:a16="http://schemas.microsoft.com/office/drawing/2014/main" id="{97540684-632F-48AD-9547-FC15DDCB1E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8"/>
          <a:stretch/>
        </p:blipFill>
        <p:spPr bwMode="auto">
          <a:xfrm>
            <a:off x="7372874" y="1465918"/>
            <a:ext cx="3802255" cy="347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5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156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Trebuchet MS</vt:lpstr>
      <vt:lpstr>Trebuchet MS (Tekst podstawowy)</vt:lpstr>
      <vt:lpstr>Wingdings</vt:lpstr>
      <vt:lpstr>Wingdings 3</vt:lpstr>
      <vt:lpstr>Faseta</vt:lpstr>
      <vt:lpstr>Der Ziesel- Suseł moręgowany</vt:lpstr>
      <vt:lpstr>Tierbeschreibung</vt:lpstr>
      <vt:lpstr>Prezentacja programu PowerPoint</vt:lpstr>
      <vt:lpstr> Warum ist der Ziesel bedroht?  Dlaczego Suseł moręgowany jest zagrożony?</vt:lpstr>
      <vt:lpstr>Ende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Ziesel-Suseł moręgowany</dc:title>
  <dc:creator>Admin</dc:creator>
  <cp:lastModifiedBy>anetagala92@hotmail.com</cp:lastModifiedBy>
  <cp:revision>18</cp:revision>
  <dcterms:created xsi:type="dcterms:W3CDTF">2018-05-17T16:24:04Z</dcterms:created>
  <dcterms:modified xsi:type="dcterms:W3CDTF">2018-05-18T15:26:56Z</dcterms:modified>
</cp:coreProperties>
</file>