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40" d="100"/>
          <a:sy n="40" d="100"/>
        </p:scale>
        <p:origin x="1037"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pl-PL"/>
              <a:t>Kliknij, aby edytować styl</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178C9E52-D0BE-4AC7-8635-3AB94C52529F}" type="datetimeFigureOut">
              <a:rPr lang="pl-PL" smtClean="0"/>
              <a:t>2017-08-16</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EC0D2FC-5070-42AC-8EF4-FFCFBB47D82D}" type="slidenum">
              <a:rPr lang="pl-PL" smtClean="0"/>
              <a:t>‹#›</a:t>
            </a:fld>
            <a:endParaRPr lang="pl-PL"/>
          </a:p>
        </p:txBody>
      </p:sp>
    </p:spTree>
    <p:extLst>
      <p:ext uri="{BB962C8B-B14F-4D97-AF65-F5344CB8AC3E}">
        <p14:creationId xmlns:p14="http://schemas.microsoft.com/office/powerpoint/2010/main" val="1099987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178C9E52-D0BE-4AC7-8635-3AB94C52529F}" type="datetimeFigureOut">
              <a:rPr lang="pl-PL" smtClean="0"/>
              <a:t>2017-08-16</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EC0D2FC-5070-42AC-8EF4-FFCFBB47D82D}" type="slidenum">
              <a:rPr lang="pl-PL" smtClean="0"/>
              <a:t>‹#›</a:t>
            </a:fld>
            <a:endParaRPr lang="pl-PL"/>
          </a:p>
        </p:txBody>
      </p:sp>
    </p:spTree>
    <p:extLst>
      <p:ext uri="{BB962C8B-B14F-4D97-AF65-F5344CB8AC3E}">
        <p14:creationId xmlns:p14="http://schemas.microsoft.com/office/powerpoint/2010/main" val="674832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178C9E52-D0BE-4AC7-8635-3AB94C52529F}" type="datetimeFigureOut">
              <a:rPr lang="pl-PL" smtClean="0"/>
              <a:t>2017-08-16</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EC0D2FC-5070-42AC-8EF4-FFCFBB47D82D}" type="slidenum">
              <a:rPr lang="pl-PL" smtClean="0"/>
              <a:t>‹#›</a:t>
            </a:fld>
            <a:endParaRPr lang="pl-PL"/>
          </a:p>
        </p:txBody>
      </p:sp>
    </p:spTree>
    <p:extLst>
      <p:ext uri="{BB962C8B-B14F-4D97-AF65-F5344CB8AC3E}">
        <p14:creationId xmlns:p14="http://schemas.microsoft.com/office/powerpoint/2010/main" val="758976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178C9E52-D0BE-4AC7-8635-3AB94C52529F}" type="datetimeFigureOut">
              <a:rPr lang="pl-PL" smtClean="0"/>
              <a:t>2017-08-16</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EC0D2FC-5070-42AC-8EF4-FFCFBB47D82D}" type="slidenum">
              <a:rPr lang="pl-PL" smtClean="0"/>
              <a:t>‹#›</a:t>
            </a:fld>
            <a:endParaRPr lang="pl-PL"/>
          </a:p>
        </p:txBody>
      </p:sp>
    </p:spTree>
    <p:extLst>
      <p:ext uri="{BB962C8B-B14F-4D97-AF65-F5344CB8AC3E}">
        <p14:creationId xmlns:p14="http://schemas.microsoft.com/office/powerpoint/2010/main" val="913219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pl-PL"/>
              <a:t>Kliknij, aby edytować styl</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178C9E52-D0BE-4AC7-8635-3AB94C52529F}" type="datetimeFigureOut">
              <a:rPr lang="pl-PL" smtClean="0"/>
              <a:t>2017-08-16</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EC0D2FC-5070-42AC-8EF4-FFCFBB47D82D}" type="slidenum">
              <a:rPr lang="pl-PL" smtClean="0"/>
              <a:t>‹#›</a:t>
            </a:fld>
            <a:endParaRPr lang="pl-PL"/>
          </a:p>
        </p:txBody>
      </p:sp>
    </p:spTree>
    <p:extLst>
      <p:ext uri="{BB962C8B-B14F-4D97-AF65-F5344CB8AC3E}">
        <p14:creationId xmlns:p14="http://schemas.microsoft.com/office/powerpoint/2010/main" val="1854673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178C9E52-D0BE-4AC7-8635-3AB94C52529F}" type="datetimeFigureOut">
              <a:rPr lang="pl-PL" smtClean="0"/>
              <a:t>2017-08-16</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7EC0D2FC-5070-42AC-8EF4-FFCFBB47D82D}" type="slidenum">
              <a:rPr lang="pl-PL" smtClean="0"/>
              <a:t>‹#›</a:t>
            </a:fld>
            <a:endParaRPr lang="pl-PL"/>
          </a:p>
        </p:txBody>
      </p:sp>
    </p:spTree>
    <p:extLst>
      <p:ext uri="{BB962C8B-B14F-4D97-AF65-F5344CB8AC3E}">
        <p14:creationId xmlns:p14="http://schemas.microsoft.com/office/powerpoint/2010/main" val="3467436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pl-PL"/>
              <a:t>Kliknij, aby edytować styl</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l-PL"/>
              <a:t>Edytuj style wzorca tekstu</a:t>
            </a:r>
          </a:p>
        </p:txBody>
      </p:sp>
      <p:sp>
        <p:nvSpPr>
          <p:cNvPr id="4" name="Content Placeholder 3"/>
          <p:cNvSpPr>
            <a:spLocks noGrp="1"/>
          </p:cNvSpPr>
          <p:nvPr>
            <p:ph sz="half" idx="2"/>
          </p:nvPr>
        </p:nvSpPr>
        <p:spPr>
          <a:xfrm>
            <a:off x="472381" y="3340100"/>
            <a:ext cx="2901255" cy="4912784"/>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l-PL"/>
              <a:t>Edytuj style wzorca tekstu</a:t>
            </a:r>
          </a:p>
        </p:txBody>
      </p:sp>
      <p:sp>
        <p:nvSpPr>
          <p:cNvPr id="6" name="Content Placeholder 5"/>
          <p:cNvSpPr>
            <a:spLocks noGrp="1"/>
          </p:cNvSpPr>
          <p:nvPr>
            <p:ph sz="quarter" idx="4"/>
          </p:nvPr>
        </p:nvSpPr>
        <p:spPr>
          <a:xfrm>
            <a:off x="3471863" y="3340100"/>
            <a:ext cx="2915543" cy="4912784"/>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178C9E52-D0BE-4AC7-8635-3AB94C52529F}" type="datetimeFigureOut">
              <a:rPr lang="pl-PL" smtClean="0"/>
              <a:t>2017-08-16</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7EC0D2FC-5070-42AC-8EF4-FFCFBB47D82D}" type="slidenum">
              <a:rPr lang="pl-PL" smtClean="0"/>
              <a:t>‹#›</a:t>
            </a:fld>
            <a:endParaRPr lang="pl-PL"/>
          </a:p>
        </p:txBody>
      </p:sp>
    </p:spTree>
    <p:extLst>
      <p:ext uri="{BB962C8B-B14F-4D97-AF65-F5344CB8AC3E}">
        <p14:creationId xmlns:p14="http://schemas.microsoft.com/office/powerpoint/2010/main" val="1549284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178C9E52-D0BE-4AC7-8635-3AB94C52529F}" type="datetimeFigureOut">
              <a:rPr lang="pl-PL" smtClean="0"/>
              <a:t>2017-08-16</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7EC0D2FC-5070-42AC-8EF4-FFCFBB47D82D}" type="slidenum">
              <a:rPr lang="pl-PL" smtClean="0"/>
              <a:t>‹#›</a:t>
            </a:fld>
            <a:endParaRPr lang="pl-PL"/>
          </a:p>
        </p:txBody>
      </p:sp>
    </p:spTree>
    <p:extLst>
      <p:ext uri="{BB962C8B-B14F-4D97-AF65-F5344CB8AC3E}">
        <p14:creationId xmlns:p14="http://schemas.microsoft.com/office/powerpoint/2010/main" val="2342532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8C9E52-D0BE-4AC7-8635-3AB94C52529F}" type="datetimeFigureOut">
              <a:rPr lang="pl-PL" smtClean="0"/>
              <a:t>2017-08-16</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7EC0D2FC-5070-42AC-8EF4-FFCFBB47D82D}" type="slidenum">
              <a:rPr lang="pl-PL" smtClean="0"/>
              <a:t>‹#›</a:t>
            </a:fld>
            <a:endParaRPr lang="pl-PL"/>
          </a:p>
        </p:txBody>
      </p:sp>
    </p:spTree>
    <p:extLst>
      <p:ext uri="{BB962C8B-B14F-4D97-AF65-F5344CB8AC3E}">
        <p14:creationId xmlns:p14="http://schemas.microsoft.com/office/powerpoint/2010/main" val="1952221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pl-PL"/>
              <a:t>Kliknij, aby edytować styl</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l-PL"/>
              <a:t>Edytuj style wzorca tekstu</a:t>
            </a:r>
          </a:p>
        </p:txBody>
      </p:sp>
      <p:sp>
        <p:nvSpPr>
          <p:cNvPr id="5" name="Date Placeholder 4"/>
          <p:cNvSpPr>
            <a:spLocks noGrp="1"/>
          </p:cNvSpPr>
          <p:nvPr>
            <p:ph type="dt" sz="half" idx="10"/>
          </p:nvPr>
        </p:nvSpPr>
        <p:spPr/>
        <p:txBody>
          <a:bodyPr/>
          <a:lstStyle/>
          <a:p>
            <a:fld id="{178C9E52-D0BE-4AC7-8635-3AB94C52529F}" type="datetimeFigureOut">
              <a:rPr lang="pl-PL" smtClean="0"/>
              <a:t>2017-08-16</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7EC0D2FC-5070-42AC-8EF4-FFCFBB47D82D}" type="slidenum">
              <a:rPr lang="pl-PL" smtClean="0"/>
              <a:t>‹#›</a:t>
            </a:fld>
            <a:endParaRPr lang="pl-PL"/>
          </a:p>
        </p:txBody>
      </p:sp>
    </p:spTree>
    <p:extLst>
      <p:ext uri="{BB962C8B-B14F-4D97-AF65-F5344CB8AC3E}">
        <p14:creationId xmlns:p14="http://schemas.microsoft.com/office/powerpoint/2010/main" val="2870817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pl-PL"/>
              <a:t>Kliknij, aby edytować styl</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pl-PL"/>
              <a:t>Kliknij ikonę, aby dodać obraz</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l-PL"/>
              <a:t>Edytuj style wzorca tekstu</a:t>
            </a:r>
          </a:p>
        </p:txBody>
      </p:sp>
      <p:sp>
        <p:nvSpPr>
          <p:cNvPr id="5" name="Date Placeholder 4"/>
          <p:cNvSpPr>
            <a:spLocks noGrp="1"/>
          </p:cNvSpPr>
          <p:nvPr>
            <p:ph type="dt" sz="half" idx="10"/>
          </p:nvPr>
        </p:nvSpPr>
        <p:spPr/>
        <p:txBody>
          <a:bodyPr/>
          <a:lstStyle/>
          <a:p>
            <a:fld id="{178C9E52-D0BE-4AC7-8635-3AB94C52529F}" type="datetimeFigureOut">
              <a:rPr lang="pl-PL" smtClean="0"/>
              <a:t>2017-08-16</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7EC0D2FC-5070-42AC-8EF4-FFCFBB47D82D}" type="slidenum">
              <a:rPr lang="pl-PL" smtClean="0"/>
              <a:t>‹#›</a:t>
            </a:fld>
            <a:endParaRPr lang="pl-PL"/>
          </a:p>
        </p:txBody>
      </p:sp>
    </p:spTree>
    <p:extLst>
      <p:ext uri="{BB962C8B-B14F-4D97-AF65-F5344CB8AC3E}">
        <p14:creationId xmlns:p14="http://schemas.microsoft.com/office/powerpoint/2010/main" val="2387883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178C9E52-D0BE-4AC7-8635-3AB94C52529F}" type="datetimeFigureOut">
              <a:rPr lang="pl-PL" smtClean="0"/>
              <a:t>2017-08-16</a:t>
            </a:fld>
            <a:endParaRPr lang="pl-PL"/>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pl-PL"/>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7EC0D2FC-5070-42AC-8EF4-FFCFBB47D82D}" type="slidenum">
              <a:rPr lang="pl-PL" smtClean="0"/>
              <a:t>‹#›</a:t>
            </a:fld>
            <a:endParaRPr lang="pl-PL"/>
          </a:p>
        </p:txBody>
      </p:sp>
    </p:spTree>
    <p:extLst>
      <p:ext uri="{BB962C8B-B14F-4D97-AF65-F5344CB8AC3E}">
        <p14:creationId xmlns:p14="http://schemas.microsoft.com/office/powerpoint/2010/main" val="70026397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F63849E-E1B0-42E0-8989-0FB57EFBBFB6}"/>
              </a:ext>
            </a:extLst>
          </p:cNvPr>
          <p:cNvSpPr>
            <a:spLocks noGrp="1"/>
          </p:cNvSpPr>
          <p:nvPr>
            <p:ph type="ctrTitle"/>
          </p:nvPr>
        </p:nvSpPr>
        <p:spPr>
          <a:xfrm>
            <a:off x="923543" y="1423333"/>
            <a:ext cx="4728591" cy="1722204"/>
          </a:xfrm>
        </p:spPr>
        <p:txBody>
          <a:bodyPr>
            <a:noAutofit/>
          </a:bodyPr>
          <a:lstStyle/>
          <a:p>
            <a:r>
              <a:rPr lang="pl-PL" sz="6600" dirty="0" err="1">
                <a:latin typeface="Merry Christmas Star" pitchFamily="2" charset="-18"/>
              </a:rPr>
              <a:t>Polish</a:t>
            </a:r>
            <a:r>
              <a:rPr lang="pl-PL" sz="6600" dirty="0">
                <a:latin typeface="Merry Christmas Star" pitchFamily="2" charset="-18"/>
              </a:rPr>
              <a:t> </a:t>
            </a:r>
            <a:br>
              <a:rPr lang="pl-PL" sz="6600" dirty="0">
                <a:latin typeface="Merry Christmas Star" pitchFamily="2" charset="-18"/>
              </a:rPr>
            </a:br>
            <a:r>
              <a:rPr lang="pl-PL" sz="6600" dirty="0" err="1">
                <a:latin typeface="Merry Christmas Star" pitchFamily="2" charset="-18"/>
              </a:rPr>
              <a:t>traditional</a:t>
            </a:r>
            <a:r>
              <a:rPr lang="pl-PL" sz="6600" dirty="0">
                <a:latin typeface="Merry Christmas Star" pitchFamily="2" charset="-18"/>
              </a:rPr>
              <a:t> </a:t>
            </a:r>
            <a:r>
              <a:rPr lang="pl-PL" sz="6600" dirty="0" err="1">
                <a:latin typeface="Merry Christmas Star" pitchFamily="2" charset="-18"/>
              </a:rPr>
              <a:t>recipes</a:t>
            </a:r>
            <a:r>
              <a:rPr lang="pl-PL" sz="6600" dirty="0">
                <a:latin typeface="Merry Christmas Star" pitchFamily="2" charset="-18"/>
              </a:rPr>
              <a:t> </a:t>
            </a:r>
            <a:br>
              <a:rPr lang="pl-PL" sz="6600" dirty="0">
                <a:latin typeface="Merry Christmas Star" pitchFamily="2" charset="-18"/>
              </a:rPr>
            </a:br>
            <a:r>
              <a:rPr lang="pl-PL" sz="6600" dirty="0">
                <a:latin typeface="Merry Christmas Star" pitchFamily="2" charset="-18"/>
              </a:rPr>
              <a:t>for </a:t>
            </a:r>
            <a:r>
              <a:rPr lang="pl-PL" sz="6600" dirty="0" err="1">
                <a:latin typeface="Merry Christmas Star" pitchFamily="2" charset="-18"/>
              </a:rPr>
              <a:t>Christmas</a:t>
            </a:r>
            <a:endParaRPr lang="pl-PL" sz="6600" dirty="0">
              <a:latin typeface="Merry Christmas Star" pitchFamily="2" charset="-18"/>
            </a:endParaRPr>
          </a:p>
        </p:txBody>
      </p:sp>
      <p:pic>
        <p:nvPicPr>
          <p:cNvPr id="5" name="Obraz 4" descr="Obraz zawierający stół, wewnątrz, żywność, siedzi&#10;&#10;Opis wygenerowany przy wysokim poziomie pewności">
            <a:extLst>
              <a:ext uri="{FF2B5EF4-FFF2-40B4-BE49-F238E27FC236}">
                <a16:creationId xmlns:a16="http://schemas.microsoft.com/office/drawing/2014/main" id="{C9483FCA-08B0-4054-864B-51E7FC0182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527" y="3705606"/>
            <a:ext cx="5266944" cy="3950208"/>
          </a:xfrm>
          <a:prstGeom prst="rect">
            <a:avLst/>
          </a:prstGeom>
        </p:spPr>
      </p:pic>
    </p:spTree>
    <p:extLst>
      <p:ext uri="{BB962C8B-B14F-4D97-AF65-F5344CB8AC3E}">
        <p14:creationId xmlns:p14="http://schemas.microsoft.com/office/powerpoint/2010/main" val="2885803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7417F69-EE79-4A29-B06F-3137F4A2C0A8}"/>
              </a:ext>
            </a:extLst>
          </p:cNvPr>
          <p:cNvSpPr>
            <a:spLocks noGrp="1"/>
          </p:cNvSpPr>
          <p:nvPr>
            <p:ph type="title"/>
          </p:nvPr>
        </p:nvSpPr>
        <p:spPr>
          <a:xfrm>
            <a:off x="2464881" y="340533"/>
            <a:ext cx="1887664" cy="1012780"/>
          </a:xfrm>
        </p:spPr>
        <p:txBody>
          <a:bodyPr>
            <a:normAutofit/>
          </a:bodyPr>
          <a:lstStyle/>
          <a:p>
            <a:r>
              <a:rPr lang="pl-PL" sz="4400" dirty="0">
                <a:latin typeface="Merry Christmas Star" pitchFamily="2" charset="-18"/>
              </a:rPr>
              <a:t>Pierniki</a:t>
            </a:r>
          </a:p>
        </p:txBody>
      </p:sp>
      <p:sp>
        <p:nvSpPr>
          <p:cNvPr id="3" name="Prostokąt 2">
            <a:extLst>
              <a:ext uri="{FF2B5EF4-FFF2-40B4-BE49-F238E27FC236}">
                <a16:creationId xmlns:a16="http://schemas.microsoft.com/office/drawing/2014/main" id="{DD136D4F-8B89-4B49-B338-FE35791156DD}"/>
              </a:ext>
            </a:extLst>
          </p:cNvPr>
          <p:cNvSpPr/>
          <p:nvPr/>
        </p:nvSpPr>
        <p:spPr>
          <a:xfrm>
            <a:off x="318041" y="1591057"/>
            <a:ext cx="6181344" cy="6851747"/>
          </a:xfrm>
          <a:prstGeom prst="rect">
            <a:avLst/>
          </a:prstGeom>
        </p:spPr>
        <p:txBody>
          <a:bodyPr wrap="square">
            <a:spAutoFit/>
          </a:bodyPr>
          <a:lstStyle/>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1 cup honey</a:t>
            </a:r>
            <a:endParaRPr lang="pl-PL"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4 cups flour</a:t>
            </a:r>
            <a:endParaRPr lang="pl-PL"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4 eggs</a:t>
            </a:r>
            <a:endParaRPr lang="pl-PL"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1 cup sugar</a:t>
            </a:r>
            <a:endParaRPr lang="pl-PL"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pinch of ground black pepper</a:t>
            </a:r>
            <a:endParaRPr lang="pl-PL"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1/2 tablespoon ground cinnamon</a:t>
            </a:r>
            <a:endParaRPr lang="pl-PL"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1/2 tablespoon ground nutmeg</a:t>
            </a:r>
            <a:endParaRPr lang="pl-PL"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1/2 tablespoon ground cloves</a:t>
            </a:r>
            <a:endParaRPr lang="pl-PL"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1/2 tablespoon ground allspice</a:t>
            </a:r>
            <a:endParaRPr lang="pl-PL"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1 tablespoon baking soda</a:t>
            </a:r>
            <a:endParaRPr lang="pl-PL"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pl-PL"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Heat the honey in a small saucepan until it just begins to boil. Take off heat and allow to cool slightly. Combine eggs and sugar in a bowl and beat together until slightly thickened. In another bowl, mix the flour, spices, and baking soda together and add slowly to the egg and sugar mixture while beating rapidly. The dough should not have any lumps. Pour in the lukewarm honey and mix everything until smooth. You can cover the dough with plastic and refrigerate until ready to make the cookies.</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Obraz 6" descr="Obraz zawierający wewnątrz, stół, tort, słodki&#10;&#10;Opis wygenerowany przy bardzo wysokim poziomie pewności">
            <a:extLst>
              <a:ext uri="{FF2B5EF4-FFF2-40B4-BE49-F238E27FC236}">
                <a16:creationId xmlns:a16="http://schemas.microsoft.com/office/drawing/2014/main" id="{495FB5B7-416F-49E3-832E-DB3E75B6F9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7218" y="2228581"/>
            <a:ext cx="4426174" cy="2489723"/>
          </a:xfrm>
          <a:prstGeom prst="rect">
            <a:avLst/>
          </a:prstGeom>
          <a:scene3d>
            <a:camera prst="orthographicFront">
              <a:rot lat="0" lon="0" rev="5400000"/>
            </a:camera>
            <a:lightRig rig="threePt" dir="t"/>
          </a:scene3d>
        </p:spPr>
      </p:pic>
    </p:spTree>
    <p:extLst>
      <p:ext uri="{BB962C8B-B14F-4D97-AF65-F5344CB8AC3E}">
        <p14:creationId xmlns:p14="http://schemas.microsoft.com/office/powerpoint/2010/main" val="153491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937B808-B430-406C-AFE6-872474B954D9}"/>
              </a:ext>
            </a:extLst>
          </p:cNvPr>
          <p:cNvSpPr>
            <a:spLocks noGrp="1"/>
          </p:cNvSpPr>
          <p:nvPr>
            <p:ph type="title"/>
          </p:nvPr>
        </p:nvSpPr>
        <p:spPr>
          <a:xfrm>
            <a:off x="1952817" y="486837"/>
            <a:ext cx="2765488" cy="1250524"/>
          </a:xfrm>
        </p:spPr>
        <p:txBody>
          <a:bodyPr>
            <a:normAutofit/>
          </a:bodyPr>
          <a:lstStyle/>
          <a:p>
            <a:r>
              <a:rPr lang="pl-PL" sz="4400" dirty="0">
                <a:latin typeface="Merry Christmas Star" pitchFamily="2" charset="-18"/>
              </a:rPr>
              <a:t>Kompot z suszu</a:t>
            </a:r>
          </a:p>
        </p:txBody>
      </p:sp>
      <p:sp>
        <p:nvSpPr>
          <p:cNvPr id="3" name="Prostokąt 2">
            <a:extLst>
              <a:ext uri="{FF2B5EF4-FFF2-40B4-BE49-F238E27FC236}">
                <a16:creationId xmlns:a16="http://schemas.microsoft.com/office/drawing/2014/main" id="{978C947D-2ADB-4AC4-A3CD-F09B177927FD}"/>
              </a:ext>
            </a:extLst>
          </p:cNvPr>
          <p:cNvSpPr/>
          <p:nvPr/>
        </p:nvSpPr>
        <p:spPr>
          <a:xfrm>
            <a:off x="438912" y="1980313"/>
            <a:ext cx="6163056" cy="5885457"/>
          </a:xfrm>
          <a:prstGeom prst="rect">
            <a:avLst/>
          </a:prstGeom>
        </p:spPr>
        <p:txBody>
          <a:bodyPr wrap="square">
            <a:spAutoFit/>
          </a:bodyPr>
          <a:lstStyle/>
          <a:p>
            <a:pPr>
              <a:lnSpc>
                <a:spcPct val="107000"/>
              </a:lnSpc>
              <a:spcAft>
                <a:spcPts val="800"/>
              </a:spcAft>
              <a:tabLst>
                <a:tab pos="727075" algn="l"/>
              </a:tabLst>
            </a:pPr>
            <a:r>
              <a:rPr lang="en-US" dirty="0">
                <a:latin typeface="Calibri" panose="020F0502020204030204" pitchFamily="34" charset="0"/>
                <a:ea typeface="Calibri" panose="020F0502020204030204" pitchFamily="34" charset="0"/>
                <a:cs typeface="Times New Roman" panose="02020603050405020304" pitchFamily="18" charset="0"/>
              </a:rPr>
              <a:t>1 1/2 pounds mixed dried fruit </a:t>
            </a:r>
            <a:endParaRPr lang="pl-PL"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727075" algn="l"/>
              </a:tabLst>
            </a:pPr>
            <a:r>
              <a:rPr lang="en-US" dirty="0">
                <a:latin typeface="Calibri" panose="020F0502020204030204" pitchFamily="34" charset="0"/>
                <a:ea typeface="Calibri" panose="020F0502020204030204" pitchFamily="34" charset="0"/>
                <a:cs typeface="Times New Roman" panose="02020603050405020304" pitchFamily="18" charset="0"/>
              </a:rPr>
              <a:t>6 cups of water </a:t>
            </a:r>
            <a:endParaRPr lang="pl-PL"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727075" algn="l"/>
              </a:tabLst>
            </a:pPr>
            <a:r>
              <a:rPr lang="en-US" dirty="0">
                <a:latin typeface="Calibri" panose="020F0502020204030204" pitchFamily="34" charset="0"/>
                <a:ea typeface="Calibri" panose="020F0502020204030204" pitchFamily="34" charset="0"/>
                <a:cs typeface="Times New Roman" panose="02020603050405020304" pitchFamily="18" charset="0"/>
              </a:rPr>
              <a:t>1 lemon </a:t>
            </a:r>
            <a:endParaRPr lang="pl-PL"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727075" algn="l"/>
              </a:tabLst>
            </a:pPr>
            <a:r>
              <a:rPr lang="en-US" dirty="0">
                <a:latin typeface="Calibri" panose="020F0502020204030204" pitchFamily="34" charset="0"/>
                <a:ea typeface="Calibri" panose="020F0502020204030204" pitchFamily="34" charset="0"/>
                <a:cs typeface="Times New Roman" panose="02020603050405020304" pitchFamily="18" charset="0"/>
              </a:rPr>
              <a:t>6 whole cloves, 1 cinnamon stick</a:t>
            </a:r>
            <a:endParaRPr lang="pl-PL"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727075" algn="l"/>
              </a:tabLst>
            </a:pPr>
            <a:r>
              <a:rPr lang="en-US" dirty="0">
                <a:latin typeface="Calibri" panose="020F0502020204030204" pitchFamily="34" charset="0"/>
                <a:ea typeface="Calibri" panose="020F0502020204030204" pitchFamily="34" charset="0"/>
                <a:cs typeface="Times New Roman" panose="02020603050405020304" pitchFamily="18" charset="0"/>
              </a:rPr>
              <a:t>1 cup of sugar </a:t>
            </a:r>
            <a:endParaRPr lang="pl-PL"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727075" algn="l"/>
              </a:tabLs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pl-PL"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727075" algn="l"/>
              </a:tabLst>
            </a:pPr>
            <a:endParaRPr lang="pl-PL"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727075" algn="l"/>
              </a:tabLst>
            </a:pPr>
            <a:endParaRPr lang="pl-PL"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727075" algn="l"/>
              </a:tabLst>
            </a:pPr>
            <a:r>
              <a:rPr lang="en-US" dirty="0">
                <a:latin typeface="Calibri" panose="020F0502020204030204" pitchFamily="34" charset="0"/>
                <a:ea typeface="Calibri" panose="020F0502020204030204" pitchFamily="34" charset="0"/>
                <a:cs typeface="Times New Roman" panose="02020603050405020304" pitchFamily="18" charset="0"/>
              </a:rPr>
              <a:t>Rinse and soak fruit in 4 cups of water overnight in a ceramic or glass bowl. Transfer fruit and the water into to a stainless steel or enameled pot, add 2 more cups water, sugar, cloves, and cinnamon. Peel the lemon, leaving the peel in one piece, if possible, and add the peel to the pot. Then cut the peeled lemon in half and squeeze the juice into the pot. Cook for 30 minutes, adding more water, lemon juice, or water to taste. Refrigerate for a few hours. Serve cold in glass bowls, along with Christmas cookies, for dessert.</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Obraz 4" descr="Obraz zawierający kubek, stół, żywność, kawa&#10;&#10;Opis wygenerowany przy bardzo wysokim poziomie pewności">
            <a:extLst>
              <a:ext uri="{FF2B5EF4-FFF2-40B4-BE49-F238E27FC236}">
                <a16:creationId xmlns:a16="http://schemas.microsoft.com/office/drawing/2014/main" id="{91F07E87-C1A6-4A1F-82DC-3731CDCE36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0208" y="1980313"/>
            <a:ext cx="2470404" cy="2810476"/>
          </a:xfrm>
          <a:prstGeom prst="rect">
            <a:avLst/>
          </a:prstGeom>
        </p:spPr>
      </p:pic>
    </p:spTree>
    <p:extLst>
      <p:ext uri="{BB962C8B-B14F-4D97-AF65-F5344CB8AC3E}">
        <p14:creationId xmlns:p14="http://schemas.microsoft.com/office/powerpoint/2010/main" val="625651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FF82702-DCC7-4134-A949-428592762D56}"/>
              </a:ext>
            </a:extLst>
          </p:cNvPr>
          <p:cNvSpPr>
            <a:spLocks noGrp="1"/>
          </p:cNvSpPr>
          <p:nvPr>
            <p:ph type="title"/>
          </p:nvPr>
        </p:nvSpPr>
        <p:spPr>
          <a:xfrm>
            <a:off x="2629473" y="523413"/>
            <a:ext cx="1448752" cy="957916"/>
          </a:xfrm>
        </p:spPr>
        <p:txBody>
          <a:bodyPr>
            <a:normAutofit/>
          </a:bodyPr>
          <a:lstStyle/>
          <a:p>
            <a:r>
              <a:rPr lang="pl-PL" sz="4400" dirty="0">
                <a:latin typeface="Merry Christmas Star" pitchFamily="2" charset="-18"/>
              </a:rPr>
              <a:t>Pierogi</a:t>
            </a:r>
          </a:p>
        </p:txBody>
      </p:sp>
      <p:sp>
        <p:nvSpPr>
          <p:cNvPr id="3" name="Prostokąt 2">
            <a:extLst>
              <a:ext uri="{FF2B5EF4-FFF2-40B4-BE49-F238E27FC236}">
                <a16:creationId xmlns:a16="http://schemas.microsoft.com/office/drawing/2014/main" id="{DB441391-B844-4876-902D-B95FE6CCE32F}"/>
              </a:ext>
            </a:extLst>
          </p:cNvPr>
          <p:cNvSpPr/>
          <p:nvPr/>
        </p:nvSpPr>
        <p:spPr>
          <a:xfrm>
            <a:off x="323612" y="1481329"/>
            <a:ext cx="6060473" cy="6543971"/>
          </a:xfrm>
          <a:prstGeom prst="rect">
            <a:avLst/>
          </a:prstGeom>
        </p:spPr>
        <p:txBody>
          <a:bodyPr wrap="square">
            <a:spAutoFit/>
          </a:bodyPr>
          <a:lstStyle/>
          <a:p>
            <a:pPr>
              <a:lnSpc>
                <a:spcPct val="107000"/>
              </a:lnSpc>
              <a:spcAft>
                <a:spcPts val="800"/>
              </a:spcAft>
              <a:tabLst>
                <a:tab pos="727075" algn="l"/>
              </a:tabLst>
            </a:pPr>
            <a:r>
              <a:rPr lang="en-US" b="1" dirty="0">
                <a:latin typeface="Calibri" panose="020F0502020204030204" pitchFamily="34" charset="0"/>
                <a:ea typeface="Calibri" panose="020F0502020204030204" pitchFamily="34" charset="0"/>
                <a:cs typeface="Times New Roman" panose="02020603050405020304" pitchFamily="18" charset="0"/>
              </a:rPr>
              <a:t>PIEROGI DOUGH</a:t>
            </a:r>
            <a:endParaRPr lang="pl-PL"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727075" algn="l"/>
              </a:tabLst>
            </a:pPr>
            <a:r>
              <a:rPr lang="en-US" dirty="0">
                <a:latin typeface="Calibri" panose="020F0502020204030204" pitchFamily="34" charset="0"/>
                <a:ea typeface="Calibri" panose="020F0502020204030204" pitchFamily="34" charset="0"/>
                <a:cs typeface="Times New Roman" panose="02020603050405020304" pitchFamily="18" charset="0"/>
              </a:rPr>
              <a:t>2 cups all purpose flour</a:t>
            </a:r>
            <a:endParaRPr lang="pl-PL"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727075" algn="l"/>
              </a:tabLst>
            </a:pPr>
            <a:r>
              <a:rPr lang="en-US" dirty="0">
                <a:latin typeface="Calibri" panose="020F0502020204030204" pitchFamily="34" charset="0"/>
                <a:ea typeface="Calibri" panose="020F0502020204030204" pitchFamily="34" charset="0"/>
                <a:cs typeface="Times New Roman" panose="02020603050405020304" pitchFamily="18" charset="0"/>
              </a:rPr>
              <a:t>2 eggs</a:t>
            </a:r>
            <a:endParaRPr lang="pl-PL"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727075" algn="l"/>
              </a:tabLst>
            </a:pPr>
            <a:r>
              <a:rPr lang="en-US" dirty="0">
                <a:latin typeface="Calibri" panose="020F0502020204030204" pitchFamily="34" charset="0"/>
                <a:ea typeface="Calibri" panose="020F0502020204030204" pitchFamily="34" charset="0"/>
                <a:cs typeface="Times New Roman" panose="02020603050405020304" pitchFamily="18" charset="0"/>
              </a:rPr>
              <a:t>2 tablespoons sour cream</a:t>
            </a:r>
            <a:endParaRPr lang="pl-PL"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727075" algn="l"/>
              </a:tabLst>
            </a:pPr>
            <a:r>
              <a:rPr lang="en-US" dirty="0">
                <a:latin typeface="Calibri" panose="020F0502020204030204" pitchFamily="34" charset="0"/>
                <a:ea typeface="Calibri" panose="020F0502020204030204" pitchFamily="34" charset="0"/>
                <a:cs typeface="Times New Roman" panose="02020603050405020304" pitchFamily="18" charset="0"/>
              </a:rPr>
              <a:t>1/2 teaspoon salt</a:t>
            </a:r>
            <a:endParaRPr lang="pl-PL"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727075" algn="l"/>
              </a:tabLst>
            </a:pPr>
            <a:r>
              <a:rPr lang="en-US" dirty="0">
                <a:latin typeface="Calibri" panose="020F0502020204030204" pitchFamily="34" charset="0"/>
                <a:ea typeface="Calibri" panose="020F0502020204030204" pitchFamily="34" charset="0"/>
                <a:cs typeface="Times New Roman" panose="02020603050405020304" pitchFamily="18" charset="0"/>
              </a:rPr>
              <a:t>1/2 cup lukewarm water</a:t>
            </a:r>
            <a:endParaRPr lang="pl-PL"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727075" algn="l"/>
              </a:tabLs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pl-PL"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727075" algn="l"/>
              </a:tabLst>
            </a:pPr>
            <a:r>
              <a:rPr lang="en-US" dirty="0">
                <a:latin typeface="Calibri" panose="020F0502020204030204" pitchFamily="34" charset="0"/>
                <a:ea typeface="Calibri" panose="020F0502020204030204" pitchFamily="34" charset="0"/>
                <a:cs typeface="Times New Roman" panose="02020603050405020304" pitchFamily="18" charset="0"/>
              </a:rPr>
              <a:t>Mound flour on a large cutting board and make a well in the center. Drop eggs, sour cream, and salt into well. Add water a few drops at a time and work it into the flour with a knife, moving slowly from the center to the outside of the flour mound. While mixing the liquid into the flour with one hand, keep the flour mounded with other hand. Try not to let any liquid break through the walls of the mound.</a:t>
            </a:r>
            <a:endParaRPr lang="pl-PL"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727075" algn="l"/>
              </a:tabLst>
            </a:pPr>
            <a:r>
              <a:rPr lang="en-US" dirty="0">
                <a:latin typeface="Calibri" panose="020F0502020204030204" pitchFamily="34" charset="0"/>
                <a:ea typeface="Calibri" panose="020F0502020204030204" pitchFamily="34" charset="0"/>
                <a:cs typeface="Times New Roman" panose="02020603050405020304" pitchFamily="18" charset="0"/>
              </a:rPr>
              <a:t>When all the water and egg is mixed into the flour, knead until the dough is firm and well mixed and no longer sticks to yours hands (about 10-15 minutes). Add flour if it seems too sticky; a few drops of water if it seems too dry. Then cover the dough with a bowl or clean dishtowel and let rest for 30 minutes.</a:t>
            </a:r>
            <a:endParaRPr lang="pl-PL" sz="1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Obraz 4" descr="Obraz zawierający żywność, talerz, makaron, śmietana&#10;&#10;Opis wygenerowany przy bardzo wysokim poziomie pewności">
            <a:extLst>
              <a:ext uri="{FF2B5EF4-FFF2-40B4-BE49-F238E27FC236}">
                <a16:creationId xmlns:a16="http://schemas.microsoft.com/office/drawing/2014/main" id="{2BE215CB-5F6C-4B54-9FD3-C0E62B9FD6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0291" y="1543134"/>
            <a:ext cx="3373794" cy="2235138"/>
          </a:xfrm>
          <a:prstGeom prst="rect">
            <a:avLst/>
          </a:prstGeom>
        </p:spPr>
      </p:pic>
    </p:spTree>
    <p:extLst>
      <p:ext uri="{BB962C8B-B14F-4D97-AF65-F5344CB8AC3E}">
        <p14:creationId xmlns:p14="http://schemas.microsoft.com/office/powerpoint/2010/main" val="2458625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6A5A9F04-45A9-4374-B202-CC11B5600A11}"/>
              </a:ext>
            </a:extLst>
          </p:cNvPr>
          <p:cNvSpPr/>
          <p:nvPr/>
        </p:nvSpPr>
        <p:spPr>
          <a:xfrm>
            <a:off x="310896" y="805184"/>
            <a:ext cx="6254496" cy="5039328"/>
          </a:xfrm>
          <a:prstGeom prst="rect">
            <a:avLst/>
          </a:prstGeom>
        </p:spPr>
        <p:txBody>
          <a:bodyPr wrap="square">
            <a:spAutoFit/>
          </a:bodyPr>
          <a:lstStyle/>
          <a:p>
            <a:pPr algn="just">
              <a:lnSpc>
                <a:spcPct val="107000"/>
              </a:lnSpc>
              <a:spcAft>
                <a:spcPts val="800"/>
              </a:spcAft>
              <a:tabLst>
                <a:tab pos="727075" algn="l"/>
              </a:tabLst>
            </a:pPr>
            <a:r>
              <a:rPr lang="en-US" dirty="0">
                <a:latin typeface="Calibri" panose="020F0502020204030204" pitchFamily="34" charset="0"/>
                <a:ea typeface="Calibri" panose="020F0502020204030204" pitchFamily="34" charset="0"/>
                <a:cs typeface="Times New Roman" panose="02020603050405020304" pitchFamily="18" charset="0"/>
              </a:rPr>
              <a:t>Divide the dough into halves. On a well-floured surface, using half of the dough at a time, roll it out as thinly as possible. Cut out 3-inch rounds with a biscuit cutter or a drinking glass. Then place a tablespoon of filling in the middle of each round of dough, fold over carefully and press edges together. Be sure to press firmly as filling will spill out during cooking if the dough rounds are not well sealed. </a:t>
            </a:r>
            <a:endParaRPr lang="pl-PL"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727075" algn="l"/>
              </a:tabLst>
            </a:pPr>
            <a:r>
              <a:rPr lang="en-US" dirty="0">
                <a:latin typeface="Calibri" panose="020F0502020204030204" pitchFamily="34" charset="0"/>
                <a:ea typeface="Calibri" panose="020F0502020204030204" pitchFamily="34" charset="0"/>
                <a:cs typeface="Times New Roman" panose="02020603050405020304" pitchFamily="18" charset="0"/>
              </a:rPr>
              <a:t>Pierogi can be frozen at this point. Layer carefully in freezer container, be sure to separate layers with wax paper. If you are going to eat right away, drop 12-20 pierogi into a large pot of boiling, lightly salted water. Cook gently 3 to 5 minutes, or until pierogi float. Lift out of water with perforated spoon. </a:t>
            </a:r>
            <a:endParaRPr lang="pl-PL"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727075" algn="l"/>
              </a:tabLst>
            </a:pPr>
            <a:r>
              <a:rPr lang="en-US" dirty="0">
                <a:latin typeface="Calibri" panose="020F0502020204030204" pitchFamily="34" charset="0"/>
                <a:ea typeface="Calibri" panose="020F0502020204030204" pitchFamily="34" charset="0"/>
                <a:cs typeface="Times New Roman" panose="02020603050405020304" pitchFamily="18" charset="0"/>
              </a:rPr>
              <a:t>Toss in butter and place in heatproof serving dish. Pierogi can be reheated in the microwave or in the oven, just before serving. They can also be reheated by frying in butter. Serve pierogi with sour cream and chopped chives.</a:t>
            </a:r>
            <a:endParaRPr lang="pl-PL" sz="1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 name="Obraz 3" descr="Obraz zawierający żywność, talerz, stół, grzyb&#10;&#10;Opis wygenerowany przy bardzo wysokim poziomie pewności">
            <a:extLst>
              <a:ext uri="{FF2B5EF4-FFF2-40B4-BE49-F238E27FC236}">
                <a16:creationId xmlns:a16="http://schemas.microsoft.com/office/drawing/2014/main" id="{3DD9C064-6773-4411-9C9C-FE3DC83881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4208" y="5977890"/>
            <a:ext cx="3822192" cy="2866644"/>
          </a:xfrm>
          <a:prstGeom prst="rect">
            <a:avLst/>
          </a:prstGeom>
        </p:spPr>
      </p:pic>
    </p:spTree>
    <p:extLst>
      <p:ext uri="{BB962C8B-B14F-4D97-AF65-F5344CB8AC3E}">
        <p14:creationId xmlns:p14="http://schemas.microsoft.com/office/powerpoint/2010/main" val="2273032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a:extLst>
              <a:ext uri="{FF2B5EF4-FFF2-40B4-BE49-F238E27FC236}">
                <a16:creationId xmlns:a16="http://schemas.microsoft.com/office/drawing/2014/main" id="{BC84EB6D-211D-4323-8E71-397FD283A6BD}"/>
              </a:ext>
            </a:extLst>
          </p:cNvPr>
          <p:cNvSpPr/>
          <p:nvPr/>
        </p:nvSpPr>
        <p:spPr>
          <a:xfrm>
            <a:off x="471487" y="752878"/>
            <a:ext cx="5915025" cy="6756786"/>
          </a:xfrm>
          <a:prstGeom prst="rect">
            <a:avLst/>
          </a:prstGeom>
        </p:spPr>
        <p:txBody>
          <a:bodyPr wrap="square">
            <a:spAutoFit/>
          </a:bodyPr>
          <a:lstStyle/>
          <a:p>
            <a:pPr>
              <a:lnSpc>
                <a:spcPct val="107000"/>
              </a:lnSpc>
              <a:spcAft>
                <a:spcPts val="800"/>
              </a:spcAft>
              <a:tabLst>
                <a:tab pos="727075" algn="l"/>
              </a:tabLst>
            </a:pPr>
            <a:r>
              <a:rPr lang="en-US" sz="2400" b="1" dirty="0">
                <a:ea typeface="Calibri" panose="020F0502020204030204" pitchFamily="34" charset="0"/>
                <a:cs typeface="Times New Roman" panose="02020603050405020304" pitchFamily="18" charset="0"/>
              </a:rPr>
              <a:t>SAUERKRAUT AND MUSHROOM FILLING</a:t>
            </a:r>
            <a:endParaRPr lang="pl-PL" sz="2400" dirty="0">
              <a:ea typeface="Calibri" panose="020F0502020204030204" pitchFamily="34" charset="0"/>
              <a:cs typeface="Times New Roman" panose="02020603050405020304" pitchFamily="18" charset="0"/>
            </a:endParaRPr>
          </a:p>
          <a:p>
            <a:pPr>
              <a:lnSpc>
                <a:spcPct val="107000"/>
              </a:lnSpc>
              <a:spcAft>
                <a:spcPts val="800"/>
              </a:spcAft>
              <a:tabLst>
                <a:tab pos="727075" algn="l"/>
              </a:tabLst>
            </a:pPr>
            <a:endParaRPr lang="pl-PL"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727075" algn="l"/>
              </a:tabLst>
            </a:pPr>
            <a:endParaRPr lang="pl-PL"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727075" algn="l"/>
              </a:tabLst>
            </a:pPr>
            <a:r>
              <a:rPr lang="en-US" dirty="0">
                <a:latin typeface="Calibri" panose="020F0502020204030204" pitchFamily="34" charset="0"/>
                <a:ea typeface="Calibri" panose="020F0502020204030204" pitchFamily="34" charset="0"/>
                <a:cs typeface="Times New Roman" panose="02020603050405020304" pitchFamily="18" charset="0"/>
              </a:rPr>
              <a:t>2 cups sauerkraut</a:t>
            </a:r>
            <a:endParaRPr lang="pl-PL"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727075" algn="l"/>
              </a:tabLst>
            </a:pPr>
            <a:r>
              <a:rPr lang="en-US" dirty="0">
                <a:latin typeface="Calibri" panose="020F0502020204030204" pitchFamily="34" charset="0"/>
                <a:ea typeface="Calibri" panose="020F0502020204030204" pitchFamily="34" charset="0"/>
                <a:cs typeface="Times New Roman" panose="02020603050405020304" pitchFamily="18" charset="0"/>
              </a:rPr>
              <a:t>2 tablespoons butter</a:t>
            </a:r>
            <a:endParaRPr lang="pl-PL"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727075" algn="l"/>
              </a:tabLst>
            </a:pPr>
            <a:r>
              <a:rPr lang="en-US" dirty="0">
                <a:latin typeface="Calibri" panose="020F0502020204030204" pitchFamily="34" charset="0"/>
                <a:ea typeface="Calibri" panose="020F0502020204030204" pitchFamily="34" charset="0"/>
                <a:cs typeface="Times New Roman" panose="02020603050405020304" pitchFamily="18" charset="0"/>
              </a:rPr>
              <a:t>1/2 cup chopped onion</a:t>
            </a:r>
            <a:endParaRPr lang="pl-PL"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727075" algn="l"/>
              </a:tabLst>
            </a:pPr>
            <a:r>
              <a:rPr lang="en-US" dirty="0">
                <a:latin typeface="Calibri" panose="020F0502020204030204" pitchFamily="34" charset="0"/>
                <a:ea typeface="Calibri" panose="020F0502020204030204" pitchFamily="34" charset="0"/>
                <a:cs typeface="Times New Roman" panose="02020603050405020304" pitchFamily="18" charset="0"/>
              </a:rPr>
              <a:t>4 ounces mushrooms</a:t>
            </a:r>
            <a:endParaRPr lang="pl-PL"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727075" algn="l"/>
              </a:tabLst>
            </a:pPr>
            <a:r>
              <a:rPr lang="en-US" dirty="0">
                <a:latin typeface="Calibri" panose="020F0502020204030204" pitchFamily="34" charset="0"/>
                <a:ea typeface="Calibri" panose="020F0502020204030204" pitchFamily="34" charset="0"/>
                <a:cs typeface="Times New Roman" panose="02020603050405020304" pitchFamily="18" charset="0"/>
              </a:rPr>
              <a:t>1/4 teaspoon pepper</a:t>
            </a:r>
            <a:endParaRPr lang="pl-PL"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727075" algn="l"/>
              </a:tabLst>
            </a:pPr>
            <a:r>
              <a:rPr lang="en-US" dirty="0">
                <a:latin typeface="Calibri" panose="020F0502020204030204" pitchFamily="34" charset="0"/>
                <a:ea typeface="Calibri" panose="020F0502020204030204" pitchFamily="34" charset="0"/>
                <a:cs typeface="Times New Roman" panose="02020603050405020304" pitchFamily="18" charset="0"/>
              </a:rPr>
              <a:t>1 hardboiled egg, finely chopped</a:t>
            </a:r>
            <a:endParaRPr lang="pl-PL"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727075" algn="l"/>
              </a:tabLst>
            </a:pPr>
            <a:r>
              <a:rPr lang="en-US" dirty="0">
                <a:latin typeface="Calibri" panose="020F0502020204030204" pitchFamily="34" charset="0"/>
                <a:ea typeface="Calibri" panose="020F0502020204030204" pitchFamily="34" charset="0"/>
                <a:cs typeface="Times New Roman" panose="02020603050405020304" pitchFamily="18" charset="0"/>
              </a:rPr>
              <a:t>1 tablespoon breadcrumbs</a:t>
            </a:r>
            <a:endParaRPr lang="pl-PL"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727075" algn="l"/>
              </a:tabLst>
            </a:pPr>
            <a:r>
              <a:rPr lang="en-US" dirty="0">
                <a:latin typeface="Calibri" panose="020F0502020204030204" pitchFamily="34" charset="0"/>
                <a:ea typeface="Calibri" panose="020F0502020204030204" pitchFamily="34" charset="0"/>
                <a:cs typeface="Times New Roman" panose="02020603050405020304" pitchFamily="18" charset="0"/>
              </a:rPr>
              <a:t>2 tablespoons sour cream</a:t>
            </a:r>
            <a:endParaRPr lang="pl-PL"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727075" algn="l"/>
              </a:tabLs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pl-PL"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727075" algn="l"/>
              </a:tabLst>
            </a:pPr>
            <a:r>
              <a:rPr lang="en-US" dirty="0">
                <a:latin typeface="Calibri" panose="020F0502020204030204" pitchFamily="34" charset="0"/>
                <a:ea typeface="Calibri" panose="020F0502020204030204" pitchFamily="34" charset="0"/>
                <a:cs typeface="Times New Roman" panose="02020603050405020304" pitchFamily="18" charset="0"/>
              </a:rPr>
              <a:t>Rinse sauerkraut in cold water and drain well. Sauté for 10 minutes in medium saucepan until dry. Set aside. In frying pan, sauté onion and mushrooms in the remaining butter. Add sauerkraut and pepper. Fry until sauerkraut is golden. Add chopped egg, breadcrumbs, and sour cream. Mix. Cool thoroughly before stuffing pierogi.</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Obraz 4" descr="Obraz zawierający żywność, talerz, naczynie&#10;&#10;Opis wygenerowany przy bardzo wysokim poziomie pewności">
            <a:extLst>
              <a:ext uri="{FF2B5EF4-FFF2-40B4-BE49-F238E27FC236}">
                <a16:creationId xmlns:a16="http://schemas.microsoft.com/office/drawing/2014/main" id="{9F984802-5A2C-41DD-A31D-51B61D80CC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6081" y="2192083"/>
            <a:ext cx="3291840" cy="1532503"/>
          </a:xfrm>
          <a:prstGeom prst="rect">
            <a:avLst/>
          </a:prstGeom>
        </p:spPr>
      </p:pic>
    </p:spTree>
    <p:extLst>
      <p:ext uri="{BB962C8B-B14F-4D97-AF65-F5344CB8AC3E}">
        <p14:creationId xmlns:p14="http://schemas.microsoft.com/office/powerpoint/2010/main" val="27442406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528BD4A2-1BA7-49D8-BC18-4A0723BB46DD}"/>
              </a:ext>
            </a:extLst>
          </p:cNvPr>
          <p:cNvSpPr/>
          <p:nvPr/>
        </p:nvSpPr>
        <p:spPr>
          <a:xfrm>
            <a:off x="566928" y="680288"/>
            <a:ext cx="5852160" cy="4864601"/>
          </a:xfrm>
          <a:prstGeom prst="rect">
            <a:avLst/>
          </a:prstGeom>
        </p:spPr>
        <p:txBody>
          <a:bodyPr wrap="square">
            <a:spAutoFit/>
          </a:bodyPr>
          <a:lstStyle/>
          <a:p>
            <a:pPr>
              <a:lnSpc>
                <a:spcPct val="107000"/>
              </a:lnSpc>
              <a:spcAft>
                <a:spcPts val="800"/>
              </a:spcAft>
              <a:tabLst>
                <a:tab pos="727075" algn="l"/>
              </a:tabLst>
            </a:pPr>
            <a:r>
              <a:rPr lang="en-US" sz="2400" b="1" dirty="0">
                <a:latin typeface="Calibri" panose="020F0502020204030204" pitchFamily="34" charset="0"/>
                <a:ea typeface="Calibri" panose="020F0502020204030204" pitchFamily="34" charset="0"/>
                <a:cs typeface="Times New Roman" panose="02020603050405020304" pitchFamily="18" charset="0"/>
              </a:rPr>
              <a:t>POTATO AND CHEESE FILLING</a:t>
            </a:r>
            <a:endParaRPr lang="pl-PL"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727075" algn="l"/>
              </a:tabLst>
            </a:pPr>
            <a:endParaRPr lang="pl-PL"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727075" algn="l"/>
              </a:tabLst>
            </a:pPr>
            <a:r>
              <a:rPr lang="en-US" dirty="0">
                <a:latin typeface="Calibri" panose="020F0502020204030204" pitchFamily="34" charset="0"/>
                <a:ea typeface="Calibri" panose="020F0502020204030204" pitchFamily="34" charset="0"/>
                <a:cs typeface="Times New Roman" panose="02020603050405020304" pitchFamily="18" charset="0"/>
              </a:rPr>
              <a:t>4 Russet potatoes</a:t>
            </a:r>
            <a:endParaRPr lang="pl-PL"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727075" algn="l"/>
              </a:tabLst>
            </a:pPr>
            <a:r>
              <a:rPr lang="en-US" dirty="0">
                <a:latin typeface="Calibri" panose="020F0502020204030204" pitchFamily="34" charset="0"/>
                <a:ea typeface="Calibri" panose="020F0502020204030204" pitchFamily="34" charset="0"/>
                <a:cs typeface="Times New Roman" panose="02020603050405020304" pitchFamily="18" charset="0"/>
              </a:rPr>
              <a:t>8 ounces farmer's cheese or dry cottage cheese</a:t>
            </a:r>
            <a:endParaRPr lang="pl-PL"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727075" algn="l"/>
              </a:tabLst>
            </a:pPr>
            <a:r>
              <a:rPr lang="en-US" dirty="0">
                <a:latin typeface="Calibri" panose="020F0502020204030204" pitchFamily="34" charset="0"/>
                <a:ea typeface="Calibri" panose="020F0502020204030204" pitchFamily="34" charset="0"/>
                <a:cs typeface="Times New Roman" panose="02020603050405020304" pitchFamily="18" charset="0"/>
              </a:rPr>
              <a:t>1 onion, finely chopped </a:t>
            </a:r>
            <a:endParaRPr lang="pl-PL"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727075" algn="l"/>
              </a:tabLst>
            </a:pPr>
            <a:r>
              <a:rPr lang="en-US" dirty="0">
                <a:latin typeface="Calibri" panose="020F0502020204030204" pitchFamily="34" charset="0"/>
                <a:ea typeface="Calibri" panose="020F0502020204030204" pitchFamily="34" charset="0"/>
                <a:cs typeface="Times New Roman" panose="02020603050405020304" pitchFamily="18" charset="0"/>
              </a:rPr>
              <a:t>2 tablespoons butter</a:t>
            </a:r>
            <a:endParaRPr lang="pl-PL"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727075" algn="l"/>
              </a:tabLst>
            </a:pPr>
            <a:r>
              <a:rPr lang="en-US" dirty="0">
                <a:latin typeface="Calibri" panose="020F0502020204030204" pitchFamily="34" charset="0"/>
                <a:ea typeface="Calibri" panose="020F0502020204030204" pitchFamily="34" charset="0"/>
                <a:cs typeface="Times New Roman" panose="02020603050405020304" pitchFamily="18" charset="0"/>
              </a:rPr>
              <a:t>Salt and pepper to taste</a:t>
            </a:r>
            <a:endParaRPr lang="pl-PL"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727075" algn="l"/>
              </a:tabLs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pl-PL"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727075" algn="l"/>
              </a:tabLst>
            </a:pPr>
            <a:r>
              <a:rPr lang="en-US" dirty="0">
                <a:latin typeface="Calibri" panose="020F0502020204030204" pitchFamily="34" charset="0"/>
                <a:ea typeface="Calibri" panose="020F0502020204030204" pitchFamily="34" charset="0"/>
                <a:cs typeface="Times New Roman" panose="02020603050405020304" pitchFamily="18" charset="0"/>
              </a:rPr>
              <a:t>Peel and boil the potatoes until tender. Mash until smooth and let cool. Sauté chopped onion in the butter. Let cool. When mashed potatoes are cool, add onions and cheese. Mix well. Add salt and pepper to taste before filling pierogi. Serve with sour cream.</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Obraz 3" descr="Obraz zawierający żywność, wewnątrz, talerz, stół&#10;&#10;Opis wygenerowany przy bardzo wysokim poziomie pewności">
            <a:extLst>
              <a:ext uri="{FF2B5EF4-FFF2-40B4-BE49-F238E27FC236}">
                <a16:creationId xmlns:a16="http://schemas.microsoft.com/office/drawing/2014/main" id="{E24C8F91-2578-4921-8731-7D08C4D953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6297" y="6079998"/>
            <a:ext cx="5273421" cy="2085437"/>
          </a:xfrm>
          <a:prstGeom prst="rect">
            <a:avLst/>
          </a:prstGeom>
        </p:spPr>
      </p:pic>
    </p:spTree>
    <p:extLst>
      <p:ext uri="{BB962C8B-B14F-4D97-AF65-F5344CB8AC3E}">
        <p14:creationId xmlns:p14="http://schemas.microsoft.com/office/powerpoint/2010/main" val="24574347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4DD9A37-465C-4C68-9A1D-229F4CB688D8}"/>
              </a:ext>
            </a:extLst>
          </p:cNvPr>
          <p:cNvSpPr>
            <a:spLocks noGrp="1"/>
          </p:cNvSpPr>
          <p:nvPr>
            <p:ph type="title"/>
          </p:nvPr>
        </p:nvSpPr>
        <p:spPr>
          <a:xfrm>
            <a:off x="2483169" y="486837"/>
            <a:ext cx="1576768" cy="957916"/>
          </a:xfrm>
        </p:spPr>
        <p:txBody>
          <a:bodyPr>
            <a:normAutofit/>
          </a:bodyPr>
          <a:lstStyle/>
          <a:p>
            <a:r>
              <a:rPr lang="pl-PL" sz="4400" dirty="0">
                <a:latin typeface="Merry Christmas Star" pitchFamily="2" charset="-18"/>
              </a:rPr>
              <a:t>Barszcz</a:t>
            </a:r>
          </a:p>
        </p:txBody>
      </p:sp>
      <p:sp>
        <p:nvSpPr>
          <p:cNvPr id="3" name="Prostokąt 2">
            <a:extLst>
              <a:ext uri="{FF2B5EF4-FFF2-40B4-BE49-F238E27FC236}">
                <a16:creationId xmlns:a16="http://schemas.microsoft.com/office/drawing/2014/main" id="{5CCC4E12-9FD6-4FA9-A131-FA4C9386FACB}"/>
              </a:ext>
            </a:extLst>
          </p:cNvPr>
          <p:cNvSpPr/>
          <p:nvPr/>
        </p:nvSpPr>
        <p:spPr>
          <a:xfrm>
            <a:off x="237744" y="1798748"/>
            <a:ext cx="6364224" cy="6350200"/>
          </a:xfrm>
          <a:prstGeom prst="rect">
            <a:avLst/>
          </a:prstGeom>
        </p:spPr>
        <p:txBody>
          <a:bodyPr wrap="square">
            <a:spAutoFit/>
          </a:bodyPr>
          <a:lstStyle/>
          <a:p>
            <a:pPr>
              <a:lnSpc>
                <a:spcPct val="107000"/>
              </a:lnSpc>
              <a:spcAft>
                <a:spcPts val="800"/>
              </a:spcAft>
              <a:tabLst>
                <a:tab pos="727075" algn="l"/>
              </a:tabLst>
            </a:pPr>
            <a:r>
              <a:rPr lang="en-US" dirty="0">
                <a:latin typeface="Calibri" panose="020F0502020204030204" pitchFamily="34" charset="0"/>
                <a:ea typeface="Calibri" panose="020F0502020204030204" pitchFamily="34" charset="0"/>
                <a:cs typeface="Times New Roman" panose="02020603050405020304" pitchFamily="18" charset="0"/>
              </a:rPr>
              <a:t>3 or 4  whole beets</a:t>
            </a:r>
            <a:endParaRPr lang="pl-PL"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727075" algn="l"/>
              </a:tabLst>
            </a:pPr>
            <a:r>
              <a:rPr lang="en-US" dirty="0">
                <a:latin typeface="Calibri" panose="020F0502020204030204" pitchFamily="34" charset="0"/>
                <a:ea typeface="Calibri" panose="020F0502020204030204" pitchFamily="34" charset="0"/>
                <a:cs typeface="Times New Roman" panose="02020603050405020304" pitchFamily="18" charset="0"/>
              </a:rPr>
              <a:t>2 cans of vegetable</a:t>
            </a:r>
            <a:r>
              <a:rPr lang="pl-PL" dirty="0">
                <a:latin typeface="Calibri" panose="020F0502020204030204" pitchFamily="34" charset="0"/>
                <a:ea typeface="Calibri" panose="020F0502020204030204" pitchFamily="34" charset="0"/>
                <a:cs typeface="Times New Roman" panose="02020603050405020304" pitchFamily="18" charset="0"/>
              </a:rPr>
              <a:t> (red bean, </a:t>
            </a:r>
            <a:r>
              <a:rPr lang="pl-PL" dirty="0" err="1">
                <a:latin typeface="Calibri" panose="020F0502020204030204" pitchFamily="34" charset="0"/>
                <a:ea typeface="Calibri" panose="020F0502020204030204" pitchFamily="34" charset="0"/>
                <a:cs typeface="Times New Roman" panose="02020603050405020304" pitchFamily="18" charset="0"/>
              </a:rPr>
              <a:t>peas</a:t>
            </a:r>
            <a:r>
              <a:rPr lang="pl-PL" dirty="0">
                <a:latin typeface="Calibri" panose="020F0502020204030204" pitchFamily="34" charset="0"/>
                <a:ea typeface="Calibri" panose="020F0502020204030204" pitchFamily="34" charset="0"/>
                <a:cs typeface="Times New Roman" panose="02020603050405020304" pitchFamily="18" charset="0"/>
              </a:rPr>
              <a:t>)</a:t>
            </a:r>
            <a:r>
              <a:rPr lang="en-US" dirty="0">
                <a:latin typeface="Calibri" panose="020F0502020204030204" pitchFamily="34" charset="0"/>
                <a:ea typeface="Calibri" panose="020F0502020204030204" pitchFamily="34" charset="0"/>
                <a:cs typeface="Times New Roman" panose="02020603050405020304" pitchFamily="18" charset="0"/>
              </a:rPr>
              <a:t>, mushroom,</a:t>
            </a:r>
            <a:endParaRPr lang="pl-PL"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727075" algn="l"/>
              </a:tabLst>
            </a:pPr>
            <a:r>
              <a:rPr lang="en-US" dirty="0">
                <a:latin typeface="Calibri" panose="020F0502020204030204" pitchFamily="34" charset="0"/>
                <a:ea typeface="Calibri" panose="020F0502020204030204" pitchFamily="34" charset="0"/>
                <a:cs typeface="Times New Roman" panose="02020603050405020304" pitchFamily="18" charset="0"/>
              </a:rPr>
              <a:t>2 cups of water</a:t>
            </a:r>
            <a:endParaRPr lang="pl-PL"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727075" algn="l"/>
              </a:tabLst>
            </a:pPr>
            <a:r>
              <a:rPr lang="en-US" dirty="0">
                <a:latin typeface="Calibri" panose="020F0502020204030204" pitchFamily="34" charset="0"/>
                <a:ea typeface="Calibri" panose="020F0502020204030204" pitchFamily="34" charset="0"/>
                <a:cs typeface="Times New Roman" panose="02020603050405020304" pitchFamily="18" charset="0"/>
              </a:rPr>
              <a:t>4 cups of tomato or vegetable juice</a:t>
            </a:r>
            <a:endParaRPr lang="pl-PL"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727075" algn="l"/>
              </a:tabLst>
            </a:pPr>
            <a:r>
              <a:rPr lang="en-US" dirty="0">
                <a:latin typeface="Calibri" panose="020F0502020204030204" pitchFamily="34" charset="0"/>
                <a:ea typeface="Calibri" panose="020F0502020204030204" pitchFamily="34" charset="0"/>
                <a:cs typeface="Times New Roman" panose="02020603050405020304" pitchFamily="18" charset="0"/>
              </a:rPr>
              <a:t>juice of 1/2 lemon </a:t>
            </a:r>
            <a:endParaRPr lang="pl-PL"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727075" algn="l"/>
              </a:tabLst>
            </a:pPr>
            <a:r>
              <a:rPr lang="en-US" dirty="0">
                <a:latin typeface="Calibri" panose="020F0502020204030204" pitchFamily="34" charset="0"/>
                <a:ea typeface="Calibri" panose="020F0502020204030204" pitchFamily="34" charset="0"/>
                <a:cs typeface="Times New Roman" panose="02020603050405020304" pitchFamily="18" charset="0"/>
              </a:rPr>
              <a:t>1/2 teaspoon sugar</a:t>
            </a:r>
            <a:endParaRPr lang="pl-PL"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727075" algn="l"/>
              </a:tabLst>
            </a:pPr>
            <a:r>
              <a:rPr lang="en-US" dirty="0">
                <a:latin typeface="Calibri" panose="020F0502020204030204" pitchFamily="34" charset="0"/>
                <a:ea typeface="Calibri" panose="020F0502020204030204" pitchFamily="34" charset="0"/>
                <a:cs typeface="Times New Roman" panose="02020603050405020304" pitchFamily="18" charset="0"/>
              </a:rPr>
              <a:t>1/2 teaspoon pepper</a:t>
            </a:r>
            <a:endParaRPr lang="pl-PL"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727075" algn="l"/>
              </a:tabLst>
            </a:pPr>
            <a:r>
              <a:rPr lang="en-US" dirty="0">
                <a:latin typeface="Calibri" panose="020F0502020204030204" pitchFamily="34" charset="0"/>
                <a:ea typeface="Calibri" panose="020F0502020204030204" pitchFamily="34" charset="0"/>
                <a:cs typeface="Times New Roman" panose="02020603050405020304" pitchFamily="18" charset="0"/>
              </a:rPr>
              <a:t>1 teaspoon salt</a:t>
            </a:r>
            <a:endParaRPr lang="pl-PL"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727075" algn="l"/>
              </a:tabLs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pl-PL"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727075" algn="l"/>
              </a:tabLst>
            </a:pPr>
            <a:r>
              <a:rPr lang="en-US" dirty="0">
                <a:latin typeface="Calibri" panose="020F0502020204030204" pitchFamily="34" charset="0"/>
                <a:ea typeface="Calibri" panose="020F0502020204030204" pitchFamily="34" charset="0"/>
                <a:cs typeface="Times New Roman" panose="02020603050405020304" pitchFamily="18" charset="0"/>
              </a:rPr>
              <a:t>Strain the beets and set aside. Combine beet juice, broth, water and tomato or vegetable juice in an enameled or stainless steel soup pot. Bring to a gentle </a:t>
            </a:r>
            <a:r>
              <a:rPr lang="en-US" dirty="0" err="1">
                <a:latin typeface="Calibri" panose="020F0502020204030204" pitchFamily="34" charset="0"/>
                <a:ea typeface="Calibri" panose="020F0502020204030204" pitchFamily="34" charset="0"/>
                <a:cs typeface="Times New Roman" panose="02020603050405020304" pitchFamily="18" charset="0"/>
              </a:rPr>
              <a:t>boi</a:t>
            </a:r>
            <a:r>
              <a:rPr lang="en-US" dirty="0">
                <a:latin typeface="Calibri" panose="020F0502020204030204" pitchFamily="34" charset="0"/>
                <a:ea typeface="Calibri" panose="020F0502020204030204" pitchFamily="34" charset="0"/>
                <a:cs typeface="Times New Roman" panose="02020603050405020304" pitchFamily="18" charset="0"/>
              </a:rPr>
              <a:t> -- do not let the soup boil for more than a minute or it will lose its clear red color. Grate the beets from one or two cans into the soup. (Reserve the remaining beets for a salad). Add lemon juice and seasonings to taste. Reheat before serving, making sure not to bring to a boil. Place 5 or 6 </a:t>
            </a:r>
            <a:r>
              <a:rPr lang="en-US" dirty="0" err="1">
                <a:latin typeface="Calibri" panose="020F0502020204030204" pitchFamily="34" charset="0"/>
                <a:ea typeface="Calibri" panose="020F0502020204030204" pitchFamily="34" charset="0"/>
                <a:cs typeface="Times New Roman" panose="02020603050405020304" pitchFamily="18" charset="0"/>
              </a:rPr>
              <a:t>uszka</a:t>
            </a:r>
            <a:r>
              <a:rPr lang="en-US" dirty="0">
                <a:latin typeface="Calibri" panose="020F0502020204030204" pitchFamily="34" charset="0"/>
                <a:ea typeface="Calibri" panose="020F0502020204030204" pitchFamily="34" charset="0"/>
                <a:cs typeface="Times New Roman" panose="02020603050405020304" pitchFamily="18" charset="0"/>
              </a:rPr>
              <a:t> dumplings in each bowl before serving and pour </a:t>
            </a:r>
            <a:r>
              <a:rPr lang="en-US" dirty="0" err="1">
                <a:latin typeface="Calibri" panose="020F0502020204030204" pitchFamily="34" charset="0"/>
                <a:ea typeface="Calibri" panose="020F0502020204030204" pitchFamily="34" charset="0"/>
                <a:cs typeface="Times New Roman" panose="02020603050405020304" pitchFamily="18" charset="0"/>
              </a:rPr>
              <a:t>barszcz</a:t>
            </a:r>
            <a:r>
              <a:rPr lang="en-US" dirty="0">
                <a:latin typeface="Calibri" panose="020F0502020204030204" pitchFamily="34" charset="0"/>
                <a:ea typeface="Calibri" panose="020F0502020204030204" pitchFamily="34" charset="0"/>
                <a:cs typeface="Times New Roman" panose="02020603050405020304" pitchFamily="18" charset="0"/>
              </a:rPr>
              <a:t> over them (</a:t>
            </a:r>
            <a:r>
              <a:rPr lang="en-US" dirty="0" err="1">
                <a:latin typeface="Calibri" panose="020F0502020204030204" pitchFamily="34" charset="0"/>
                <a:ea typeface="Calibri" panose="020F0502020204030204" pitchFamily="34" charset="0"/>
                <a:cs typeface="Times New Roman" panose="02020603050405020304" pitchFamily="18" charset="0"/>
              </a:rPr>
              <a:t>uszka</a:t>
            </a:r>
            <a:r>
              <a:rPr lang="en-US" dirty="0">
                <a:latin typeface="Calibri" panose="020F0502020204030204" pitchFamily="34" charset="0"/>
                <a:ea typeface="Calibri" panose="020F0502020204030204" pitchFamily="34" charset="0"/>
                <a:cs typeface="Times New Roman" panose="02020603050405020304" pitchFamily="18" charset="0"/>
              </a:rPr>
              <a:t> recipe follows).</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Obraz 4" descr="Obraz zawierający miska, żywność, talerz, stół&#10;&#10;Opis wygenerowany przy bardzo wysokim poziomie pewności">
            <a:extLst>
              <a:ext uri="{FF2B5EF4-FFF2-40B4-BE49-F238E27FC236}">
                <a16:creationId xmlns:a16="http://schemas.microsoft.com/office/drawing/2014/main" id="{8B3F796C-2F58-41FA-9B39-478B18ACBE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2464" y="2982330"/>
            <a:ext cx="2613418" cy="1955430"/>
          </a:xfrm>
          <a:prstGeom prst="rect">
            <a:avLst/>
          </a:prstGeom>
        </p:spPr>
      </p:pic>
    </p:spTree>
    <p:extLst>
      <p:ext uri="{BB962C8B-B14F-4D97-AF65-F5344CB8AC3E}">
        <p14:creationId xmlns:p14="http://schemas.microsoft.com/office/powerpoint/2010/main" val="32717333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5B79391-4F8F-4DC0-908E-D4D0292E706B}"/>
              </a:ext>
            </a:extLst>
          </p:cNvPr>
          <p:cNvSpPr>
            <a:spLocks noGrp="1"/>
          </p:cNvSpPr>
          <p:nvPr>
            <p:ph type="title"/>
          </p:nvPr>
        </p:nvSpPr>
        <p:spPr>
          <a:xfrm>
            <a:off x="2720151" y="241473"/>
            <a:ext cx="1320736" cy="957916"/>
          </a:xfrm>
        </p:spPr>
        <p:txBody>
          <a:bodyPr>
            <a:normAutofit/>
          </a:bodyPr>
          <a:lstStyle/>
          <a:p>
            <a:r>
              <a:rPr lang="pl-PL" sz="4400" dirty="0">
                <a:latin typeface="Merry Christmas Star" pitchFamily="2" charset="-18"/>
              </a:rPr>
              <a:t>Uszka</a:t>
            </a:r>
          </a:p>
        </p:txBody>
      </p:sp>
      <p:sp>
        <p:nvSpPr>
          <p:cNvPr id="6" name="Rectangle 5">
            <a:extLst>
              <a:ext uri="{FF2B5EF4-FFF2-40B4-BE49-F238E27FC236}">
                <a16:creationId xmlns:a16="http://schemas.microsoft.com/office/drawing/2014/main" id="{2E2D772F-C213-460D-86F8-36567F3282ED}"/>
              </a:ext>
            </a:extLst>
          </p:cNvPr>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pic>
        <p:nvPicPr>
          <p:cNvPr id="2052" name="Obraz 8" descr="Obraz zawierający wewnątrz, stół&#10;&#10;Opis wygenerowany przy wysokim poziomie pewności">
            <a:extLst>
              <a:ext uri="{FF2B5EF4-FFF2-40B4-BE49-F238E27FC236}">
                <a16:creationId xmlns:a16="http://schemas.microsoft.com/office/drawing/2014/main" id="{90CE5908-0EFD-4468-9246-C6B58EFF40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3495" y="910930"/>
            <a:ext cx="2089345" cy="185131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6DE05705-7BCF-4170-8717-203877D6ACB6}"/>
              </a:ext>
            </a:extLst>
          </p:cNvPr>
          <p:cNvSpPr>
            <a:spLocks noChangeArrowheads="1"/>
          </p:cNvSpPr>
          <p:nvPr/>
        </p:nvSpPr>
        <p:spPr bwMode="auto">
          <a:xfrm flipH="1">
            <a:off x="219075" y="889173"/>
            <a:ext cx="6191250" cy="7971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727075" algn="l"/>
              </a:tabLst>
              <a:defRPr>
                <a:solidFill>
                  <a:schemeClr val="tx1"/>
                </a:solidFill>
                <a:latin typeface="Arial" panose="020B0604020202020204" pitchFamily="34" charset="0"/>
              </a:defRPr>
            </a:lvl1pPr>
            <a:lvl2pPr eaLnBrk="0" fontAlgn="base" hangingPunct="0">
              <a:spcBef>
                <a:spcPct val="0"/>
              </a:spcBef>
              <a:spcAft>
                <a:spcPct val="0"/>
              </a:spcAft>
              <a:tabLst>
                <a:tab pos="727075" algn="l"/>
              </a:tabLst>
              <a:defRPr>
                <a:solidFill>
                  <a:schemeClr val="tx1"/>
                </a:solidFill>
                <a:latin typeface="Arial" panose="020B0604020202020204" pitchFamily="34" charset="0"/>
              </a:defRPr>
            </a:lvl2pPr>
            <a:lvl3pPr eaLnBrk="0" fontAlgn="base" hangingPunct="0">
              <a:spcBef>
                <a:spcPct val="0"/>
              </a:spcBef>
              <a:spcAft>
                <a:spcPct val="0"/>
              </a:spcAft>
              <a:tabLst>
                <a:tab pos="727075" algn="l"/>
              </a:tabLst>
              <a:defRPr>
                <a:solidFill>
                  <a:schemeClr val="tx1"/>
                </a:solidFill>
                <a:latin typeface="Arial" panose="020B0604020202020204" pitchFamily="34" charset="0"/>
              </a:defRPr>
            </a:lvl3pPr>
            <a:lvl4pPr eaLnBrk="0" fontAlgn="base" hangingPunct="0">
              <a:spcBef>
                <a:spcPct val="0"/>
              </a:spcBef>
              <a:spcAft>
                <a:spcPct val="0"/>
              </a:spcAft>
              <a:tabLst>
                <a:tab pos="727075" algn="l"/>
              </a:tabLst>
              <a:defRPr>
                <a:solidFill>
                  <a:schemeClr val="tx1"/>
                </a:solidFill>
                <a:latin typeface="Arial" panose="020B0604020202020204" pitchFamily="34" charset="0"/>
              </a:defRPr>
            </a:lvl4pPr>
            <a:lvl5pPr eaLnBrk="0" fontAlgn="base" hangingPunct="0">
              <a:spcBef>
                <a:spcPct val="0"/>
              </a:spcBef>
              <a:spcAft>
                <a:spcPct val="0"/>
              </a:spcAft>
              <a:tabLst>
                <a:tab pos="727075" algn="l"/>
              </a:tabLst>
              <a:defRPr>
                <a:solidFill>
                  <a:schemeClr val="tx1"/>
                </a:solidFill>
                <a:latin typeface="Arial" panose="020B0604020202020204" pitchFamily="34" charset="0"/>
              </a:defRPr>
            </a:lvl5pPr>
            <a:lvl6pPr eaLnBrk="0" fontAlgn="base" hangingPunct="0">
              <a:spcBef>
                <a:spcPct val="0"/>
              </a:spcBef>
              <a:spcAft>
                <a:spcPct val="0"/>
              </a:spcAft>
              <a:tabLst>
                <a:tab pos="727075" algn="l"/>
              </a:tabLst>
              <a:defRPr>
                <a:solidFill>
                  <a:schemeClr val="tx1"/>
                </a:solidFill>
                <a:latin typeface="Arial" panose="020B0604020202020204" pitchFamily="34" charset="0"/>
              </a:defRPr>
            </a:lvl6pPr>
            <a:lvl7pPr eaLnBrk="0" fontAlgn="base" hangingPunct="0">
              <a:spcBef>
                <a:spcPct val="0"/>
              </a:spcBef>
              <a:spcAft>
                <a:spcPct val="0"/>
              </a:spcAft>
              <a:tabLst>
                <a:tab pos="727075" algn="l"/>
              </a:tabLst>
              <a:defRPr>
                <a:solidFill>
                  <a:schemeClr val="tx1"/>
                </a:solidFill>
                <a:latin typeface="Arial" panose="020B0604020202020204" pitchFamily="34" charset="0"/>
              </a:defRPr>
            </a:lvl7pPr>
            <a:lvl8pPr eaLnBrk="0" fontAlgn="base" hangingPunct="0">
              <a:spcBef>
                <a:spcPct val="0"/>
              </a:spcBef>
              <a:spcAft>
                <a:spcPct val="0"/>
              </a:spcAft>
              <a:tabLst>
                <a:tab pos="727075" algn="l"/>
              </a:tabLst>
              <a:defRPr>
                <a:solidFill>
                  <a:schemeClr val="tx1"/>
                </a:solidFill>
                <a:latin typeface="Arial" panose="020B0604020202020204" pitchFamily="34" charset="0"/>
              </a:defRPr>
            </a:lvl8pPr>
            <a:lvl9pPr eaLnBrk="0" fontAlgn="base" hangingPunct="0">
              <a:spcBef>
                <a:spcPct val="0"/>
              </a:spcBef>
              <a:spcAft>
                <a:spcPct val="0"/>
              </a:spcAft>
              <a:tabLst>
                <a:tab pos="7270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727075" algn="l"/>
              </a:tabLst>
            </a:pPr>
            <a:r>
              <a:rPr kumimoji="0" lang="en-US" altLang="pl-PL"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For the stuffing:</a:t>
            </a:r>
            <a:endParaRPr kumimoji="0" lang="pl-PL" altLang="pl-PL"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727075" algn="l"/>
              </a:tabLst>
            </a:pPr>
            <a:r>
              <a:rPr kumimoji="0" lang="en-US" altLang="pl-PL"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16 ounces fresh mushrooms, finely chopped </a:t>
            </a:r>
            <a:endParaRPr kumimoji="0" lang="pl-PL" altLang="pl-PL"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727075" algn="l"/>
              </a:tabLst>
            </a:pPr>
            <a:r>
              <a:rPr kumimoji="0" lang="en-US" altLang="pl-PL"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 stick butter</a:t>
            </a:r>
            <a:endParaRPr kumimoji="0" lang="pl-PL" altLang="pl-PL"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727075" algn="l"/>
              </a:tabLst>
            </a:pPr>
            <a:r>
              <a:rPr kumimoji="0" lang="en-US" altLang="pl-PL"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 medium-sized onion, finely chopped</a:t>
            </a:r>
            <a:endParaRPr kumimoji="0" lang="pl-PL" altLang="pl-PL"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727075" algn="l"/>
              </a:tabLst>
            </a:pPr>
            <a:r>
              <a:rPr kumimoji="0" lang="en-US" altLang="pl-PL"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white of one hard-boiled egg, finely chopped </a:t>
            </a:r>
            <a:endParaRPr kumimoji="0" lang="pl-PL" altLang="pl-PL"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727075" algn="l"/>
              </a:tabLst>
            </a:pPr>
            <a:r>
              <a:rPr kumimoji="0" lang="en-US" altLang="pl-PL"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 tablespoons breadcrumbs</a:t>
            </a:r>
            <a:endParaRPr kumimoji="0" lang="pl-PL" altLang="pl-PL"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727075" algn="l"/>
              </a:tabLst>
            </a:pPr>
            <a:r>
              <a:rPr kumimoji="0" lang="en-US" altLang="pl-PL"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 tablespoon parsley, chopped</a:t>
            </a:r>
            <a:endParaRPr kumimoji="0" lang="pl-PL" altLang="pl-PL"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727075" algn="l"/>
              </a:tabLst>
            </a:pPr>
            <a:r>
              <a:rPr kumimoji="0" lang="en-US" altLang="pl-PL"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Salt and pepper to taste</a:t>
            </a:r>
            <a:endParaRPr kumimoji="0" lang="pl-PL" altLang="pl-PL"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727075" algn="l"/>
              </a:tabLst>
            </a:pPr>
            <a:endParaRPr kumimoji="0" lang="pl-PL" altLang="pl-PL"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727075" algn="l"/>
              </a:tabLst>
            </a:pPr>
            <a:r>
              <a:rPr kumimoji="0" lang="en-US" altLang="pl-PL"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Sauté the mushrooms and onions in the butter for 10-15 minutes. Add bread crumbs, finely chopped egg white, and parsley. Mix well and add salt and pepper to taste.</a:t>
            </a:r>
            <a:endParaRPr kumimoji="0" lang="pl-PL" altLang="pl-PL"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727075" algn="l"/>
              </a:tabLst>
            </a:pPr>
            <a:endParaRPr kumimoji="0" lang="pl-PL" altLang="pl-PL"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727075" algn="l"/>
              </a:tabLst>
            </a:pPr>
            <a:r>
              <a:rPr kumimoji="0" lang="en-US" altLang="pl-PL"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For the dough:</a:t>
            </a:r>
            <a:endParaRPr kumimoji="0" lang="pl-PL" altLang="pl-PL"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727075" algn="l"/>
              </a:tabLst>
            </a:pPr>
            <a:r>
              <a:rPr kumimoji="0" lang="en-US" altLang="pl-PL"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 egg yolk</a:t>
            </a:r>
            <a:endParaRPr kumimoji="0" lang="pl-PL" altLang="pl-PL"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727075" algn="l"/>
              </a:tabLst>
            </a:pPr>
            <a:r>
              <a:rPr kumimoji="0" lang="en-US" altLang="pl-PL"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 cups of white flour, sifted </a:t>
            </a:r>
            <a:endParaRPr kumimoji="0" lang="pl-PL" altLang="pl-PL"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727075" algn="l"/>
              </a:tabLst>
            </a:pPr>
            <a:r>
              <a:rPr kumimoji="0" lang="en-US" altLang="pl-PL"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1/2 cup lukewarm water</a:t>
            </a:r>
            <a:endParaRPr kumimoji="0" lang="pl-PL" altLang="pl-PL"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727075" algn="l"/>
              </a:tabLst>
            </a:pPr>
            <a:endParaRPr kumimoji="0" lang="pl-PL" altLang="pl-PL" sz="16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tab pos="727075" algn="l"/>
              </a:tabLst>
            </a:pPr>
            <a:r>
              <a:rPr kumimoji="0" lang="en-US" altLang="pl-PL"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Mix the flour with the egg yolk, adding water slowly and working it into the dough until a soft mass is formed. Keep kneading until the dough no longer sticks to your fingers. Roll dough into a ball and cover with flour. Place in a bowl covered with plastic and refrigerate for an hour. </a:t>
            </a:r>
            <a:endParaRPr kumimoji="0" lang="pl-PL" altLang="pl-PL" sz="16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tab pos="727075" algn="l"/>
              </a:tabLst>
            </a:pPr>
            <a:r>
              <a:rPr kumimoji="0" lang="en-US" altLang="pl-PL"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Roll out a third of the dough into a thin layer on a floured surface and cut into 1 1/2 inch squares. Place a spoonful of the mushroom filling in the center of the square of dough, fold in half to form a triangle, and press the edges tightly to close. Then bring two corners of the triangle together and press tightly. Place dumplings on a floured dishcloth and cover with another cloth until ready to cook. Repeat with rest of dough. Cook dumplings in batches in boiling, salted water for 5 minutes, until they float to the top. Take out with slotted spoon and toss in meted butter. Serve immediately with </a:t>
            </a:r>
            <a:r>
              <a:rPr kumimoji="0" lang="en-US" altLang="pl-PL" sz="16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barszcz</a:t>
            </a:r>
            <a:r>
              <a:rPr kumimoji="0" lang="en-US" altLang="pl-PL"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or refrigerate and reheat gently before serving.</a:t>
            </a:r>
            <a:endParaRPr kumimoji="0" lang="en-US" altLang="pl-PL" sz="16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9809608"/>
      </p:ext>
    </p:extLst>
  </p:cSld>
  <p:clrMapOvr>
    <a:masterClrMapping/>
  </p:clrMapOvr>
</p:sld>
</file>

<file path=ppt/theme/theme1.xml><?xml version="1.0" encoding="utf-8"?>
<a:theme xmlns:a="http://schemas.openxmlformats.org/drawingml/2006/main" name="Motyw pakietu Office">
  <a:themeElements>
    <a:clrScheme name="Motyw pakietu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otyw pakietu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TotalTime>
  <Words>670</Words>
  <Application>Microsoft Office PowerPoint</Application>
  <PresentationFormat>Pokaz na ekranie (4:3)</PresentationFormat>
  <Paragraphs>89</Paragraphs>
  <Slides>9</Slides>
  <Notes>0</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9</vt:i4>
      </vt:variant>
    </vt:vector>
  </HeadingPairs>
  <TitlesOfParts>
    <vt:vector size="15" baseType="lpstr">
      <vt:lpstr>Arial</vt:lpstr>
      <vt:lpstr>Calibri</vt:lpstr>
      <vt:lpstr>Calibri Light</vt:lpstr>
      <vt:lpstr>Merry Christmas Star</vt:lpstr>
      <vt:lpstr>Times New Roman</vt:lpstr>
      <vt:lpstr>Motyw pakietu Office</vt:lpstr>
      <vt:lpstr>Polish  traditional recipes  for Christmas</vt:lpstr>
      <vt:lpstr>Pierniki</vt:lpstr>
      <vt:lpstr>Kompot z suszu</vt:lpstr>
      <vt:lpstr>Pierogi</vt:lpstr>
      <vt:lpstr>Prezentacja programu PowerPoint</vt:lpstr>
      <vt:lpstr>Prezentacja programu PowerPoint</vt:lpstr>
      <vt:lpstr>Prezentacja programu PowerPoint</vt:lpstr>
      <vt:lpstr>Barszcz</vt:lpstr>
      <vt:lpstr>Uszka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Polish  traditional recipes  for Christmas</dc:title>
  <dc:creator>Izabela Kulpa</dc:creator>
  <cp:lastModifiedBy>Izabela Kulpa</cp:lastModifiedBy>
  <cp:revision>5</cp:revision>
  <dcterms:created xsi:type="dcterms:W3CDTF">2017-08-16T21:37:17Z</dcterms:created>
  <dcterms:modified xsi:type="dcterms:W3CDTF">2017-08-16T22:28:18Z</dcterms:modified>
</cp:coreProperties>
</file>