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2" Type="http://schemas.openxmlformats.org/officeDocument/2006/relationships/slide" Target="slides/slide8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s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slow"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8.png"/><Relationship Id="rId5" Type="http://schemas.openxmlformats.org/officeDocument/2006/relationships/image" Target="../media/image1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s" sz="6000">
                <a:latin typeface="Times New Roman"/>
                <a:ea typeface="Times New Roman"/>
                <a:cs typeface="Times New Roman"/>
                <a:sym typeface="Times New Roman"/>
              </a:rPr>
              <a:t>Collection of traditional dances</a:t>
            </a:r>
          </a:p>
        </p:txBody>
      </p:sp>
      <p:pic>
        <p:nvPicPr>
          <p:cNvPr id="55" name="Shape 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266500"/>
            <a:ext cx="3059898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49173" y="2266500"/>
            <a:ext cx="2722034" cy="204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05156" y="2833250"/>
            <a:ext cx="1454475" cy="21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Shape 58"/>
          <p:cNvSpPr txBox="1"/>
          <p:nvPr/>
        </p:nvSpPr>
        <p:spPr>
          <a:xfrm>
            <a:off x="6263725" y="4822450"/>
            <a:ext cx="3326400" cy="2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1200"/>
              <a:t>Simona Hermanová, Ivana Krnošová</a:t>
            </a: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/>
          <p:nvPr>
            <p:ph type="title"/>
          </p:nvPr>
        </p:nvSpPr>
        <p:spPr>
          <a:xfrm>
            <a:off x="311700" y="327875"/>
            <a:ext cx="8520600" cy="696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„OVĚNŽOK“</a:t>
            </a:r>
          </a:p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•Typical rotary dance goral (from the mountainous areas Jablunkov)</a:t>
            </a:r>
          </a:p>
          <a:p>
            <a:pPr lvl="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45833"/>
              <a:buFont typeface="Arial"/>
              <a:buNone/>
            </a:pPr>
            <a:r>
              <a:rPr lang="c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•Authentic dance from Hrčava for one or three pairs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65" name="Shape 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579" y="1789650"/>
            <a:ext cx="2202625" cy="3301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Shape 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51750" y="2328150"/>
            <a:ext cx="3150774" cy="236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661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„POŽEGNANY”</a:t>
            </a:r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c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Figural dance for one dancer and two dancers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98425" y="1667871"/>
            <a:ext cx="4348099" cy="29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„ŠUSTKA”</a:t>
            </a:r>
          </a:p>
        </p:txBody>
      </p:sp>
      <p:sp>
        <p:nvSpPr>
          <p:cNvPr id="79" name="Shape 79"/>
          <p:cNvSpPr txBox="1"/>
          <p:nvPr>
            <p:ph idx="1" type="body"/>
          </p:nvPr>
        </p:nvSpPr>
        <p:spPr>
          <a:xfrm>
            <a:off x="311700" y="1152475"/>
            <a:ext cx="8520600" cy="8352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spcBef>
                <a:spcPts val="0"/>
              </a:spcBef>
              <a:buClr>
                <a:srgbClr val="000000"/>
              </a:buClr>
              <a:buSzPct val="100000"/>
            </a:pPr>
            <a:r>
              <a:rPr lang="cs" sz="2400">
                <a:solidFill>
                  <a:srgbClr val="000000"/>
                </a:solidFill>
              </a:rPr>
              <a:t>Polka for several pairs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95952" y="853425"/>
            <a:ext cx="4582200" cy="343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„ONDRÁŠ”</a:t>
            </a:r>
          </a:p>
        </p:txBody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311700" y="1152475"/>
            <a:ext cx="8520600" cy="650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c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Bandit male dance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775" y="1974075"/>
            <a:ext cx="3506450" cy="233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2575" y="445025"/>
            <a:ext cx="4549733" cy="303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0555"/>
              <a:buFont typeface="Arial"/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„LITERY”</a:t>
            </a:r>
          </a:p>
        </p:txBody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311700" y="1152475"/>
            <a:ext cx="8520600" cy="691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rgbClr val="000000"/>
              </a:buClr>
              <a:buSzPct val="100000"/>
              <a:buFont typeface="Times New Roman"/>
            </a:pPr>
            <a:r>
              <a:rPr lang="c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Figural dance for several couples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975" y="1878425"/>
            <a:ext cx="3599426" cy="25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3724" y="662575"/>
            <a:ext cx="3412499" cy="255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cs" sz="3600">
                <a:latin typeface="Times New Roman"/>
                <a:ea typeface="Times New Roman"/>
                <a:cs typeface="Times New Roman"/>
                <a:sym typeface="Times New Roman"/>
              </a:rPr>
              <a:t>„KOŁOMAJKI”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152475"/>
            <a:ext cx="8520600" cy="70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>
              <a:spcBef>
                <a:spcPts val="0"/>
              </a:spcBef>
              <a:buClr>
                <a:schemeClr val="dk1"/>
              </a:buClr>
              <a:buSzPct val="100000"/>
              <a:buFont typeface="Times New Roman"/>
            </a:pPr>
            <a:r>
              <a:rPr lang="c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Polka dance figural type for more pairs</a:t>
            </a:r>
          </a:p>
        </p:txBody>
      </p:sp>
      <p:pic>
        <p:nvPicPr>
          <p:cNvPr id="103" name="Shape 10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200" y="1992825"/>
            <a:ext cx="3467850" cy="260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8125" y="1716750"/>
            <a:ext cx="3974166" cy="298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>
            <p:ph type="title"/>
          </p:nvPr>
        </p:nvSpPr>
        <p:spPr>
          <a:xfrm>
            <a:off x="311700" y="445025"/>
            <a:ext cx="8520600" cy="10305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" sz="4800"/>
              <a:t>Thank you for your attention!</a:t>
            </a:r>
          </a:p>
        </p:txBody>
      </p:sp>
      <p:pic>
        <p:nvPicPr>
          <p:cNvPr id="110" name="Shape 1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4538" y="1516500"/>
            <a:ext cx="4484234" cy="336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