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39307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8734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1265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75633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1010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17709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26191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20939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5903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46290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82547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B76C5-D942-42B5-90E8-59BB60565AA2}" type="datetimeFigureOut">
              <a:rPr lang="sk-SK" smtClean="0"/>
              <a:pPr/>
              <a:t>6. 4. 2017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114E4-2CD9-4D52-B7A7-8427889DB8B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3885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1"/>
            <a:ext cx="80648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5901" y="2636913"/>
            <a:ext cx="7772400" cy="1470025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Súčiastky slovenského ľudového kroja</a:t>
            </a:r>
            <a:endParaRPr lang="sk-SK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43608" y="4221088"/>
            <a:ext cx="6400800" cy="1752600"/>
          </a:xfrm>
        </p:spPr>
        <p:txBody>
          <a:bodyPr>
            <a:normAutofit/>
          </a:bodyPr>
          <a:lstStyle/>
          <a:p>
            <a:r>
              <a:rPr lang="sk-SK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Part Slovak folk costumes</a:t>
            </a:r>
            <a:endParaRPr lang="sk-SK" sz="44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81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1" y="-531441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Klobúk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700808"/>
            <a:ext cx="4906888" cy="5157192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Najrozšírenejšou </a:t>
            </a:r>
            <a:r>
              <a:rPr lang="sk-SK" sz="2800" i="1" dirty="0"/>
              <a:t>pokrývkou hlavy bol klobúk z čiernej plsti – širák, kalap. Okolo dienka bol klobúk zvyčajne zdobený našitou čiernou ripsovou stuhou. Ženatí muži nosili klobúky bez ďalších ozdôb. Klobúky mládencov mali okolo dienka farebné stuhy alebo šnúry.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Okrem </a:t>
            </a:r>
            <a:r>
              <a:rPr lang="sk-SK" sz="2800" i="1" dirty="0"/>
              <a:t>toho mohlo klobúk mládenca zdobiť pierko zo živých kvetov alebo z vtáčích pier. Zloženie klobúka z hlavy bolo prejavom úcty.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7" y="2780928"/>
            <a:ext cx="3692813" cy="246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48" y="-677491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106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hat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916832"/>
            <a:ext cx="5050904" cy="4941168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</a:t>
            </a:r>
            <a:r>
              <a:rPr lang="en-US" sz="3100" i="1" dirty="0"/>
              <a:t>The most widespread head cover was a hat from black felt called </a:t>
            </a:r>
            <a:r>
              <a:rPr lang="en-US" sz="3100" i="1" dirty="0" err="1"/>
              <a:t>širák</a:t>
            </a:r>
            <a:r>
              <a:rPr lang="en-US" sz="3100" i="1" dirty="0"/>
              <a:t> or </a:t>
            </a:r>
            <a:r>
              <a:rPr lang="en-US" sz="3100" i="1" dirty="0" err="1"/>
              <a:t>kalap</a:t>
            </a:r>
            <a:r>
              <a:rPr lang="en-US" sz="3100" i="1" dirty="0"/>
              <a:t>. Around the crown, the hat was usually decorated with a black faille ribbon. Married men wore hats without further decoration. Youth´s hats featured </a:t>
            </a:r>
            <a:r>
              <a:rPr lang="en-US" sz="3100" i="1" dirty="0" err="1"/>
              <a:t>colour</a:t>
            </a:r>
            <a:r>
              <a:rPr lang="en-US" sz="3100" i="1" dirty="0"/>
              <a:t> ribbons or strings around the crown</a:t>
            </a:r>
            <a:r>
              <a:rPr lang="en-US" sz="3100" i="1" dirty="0" smtClean="0"/>
              <a:t>.</a:t>
            </a:r>
            <a:r>
              <a:rPr lang="sk-SK" sz="3100" i="1" dirty="0" smtClean="0"/>
              <a:t>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100" i="1" dirty="0" smtClean="0"/>
              <a:t> </a:t>
            </a:r>
            <a:r>
              <a:rPr lang="en-US" sz="3100" i="1" dirty="0"/>
              <a:t>In addition to this, a hat </a:t>
            </a:r>
            <a:r>
              <a:rPr lang="sk-SK" sz="3100" i="1" dirty="0" smtClean="0"/>
              <a:t>             </a:t>
            </a:r>
            <a:r>
              <a:rPr lang="en-US" sz="3100" i="1" dirty="0" smtClean="0"/>
              <a:t>of</a:t>
            </a:r>
            <a:r>
              <a:rPr lang="sk-SK" sz="3100" i="1" dirty="0" smtClean="0"/>
              <a:t> </a:t>
            </a:r>
            <a:r>
              <a:rPr lang="en-US" sz="3100" i="1" dirty="0" smtClean="0"/>
              <a:t>a </a:t>
            </a:r>
            <a:r>
              <a:rPr lang="en-US" sz="3100" i="1" dirty="0"/>
              <a:t>single youth could have been decorated with a feather of life flowers or bird feathers. Taking the hat off meant showing respect.</a:t>
            </a:r>
            <a:endParaRPr lang="sk-SK" sz="31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69411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532458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902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621933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603448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Čižmy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853136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Čižmy </a:t>
            </a:r>
            <a:r>
              <a:rPr lang="sk-SK" sz="2800" i="1" dirty="0"/>
              <a:t>šili čižmári, ktorí iný druh obuvi nezhotovovali. Mužské čižmy boli z hrubšej hovädzej alebo konskej kože, ženské zasa z jemnej a mäkkej teľacej alebo kozej kože.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Boli </a:t>
            </a:r>
            <a:r>
              <a:rPr lang="sk-SK" sz="2800" i="1" dirty="0"/>
              <a:t>najmä sviatočným obutím. Obúvali sa však aj vo všedné dni, zvlášť ak boli staršie a obnosené.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994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603449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603448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High-leg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boots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199"/>
            <a:ext cx="5050904" cy="5066109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i="1" dirty="0" smtClean="0"/>
              <a:t>The </a:t>
            </a:r>
            <a:r>
              <a:rPr lang="en-US" sz="2800" i="1" dirty="0"/>
              <a:t>high-leg boots were sewn </a:t>
            </a:r>
            <a:r>
              <a:rPr lang="sk-SK" sz="2800" i="1" dirty="0" smtClean="0"/>
              <a:t>    </a:t>
            </a:r>
            <a:r>
              <a:rPr lang="en-US" sz="2800" i="1" dirty="0" smtClean="0"/>
              <a:t>by </a:t>
            </a:r>
            <a:r>
              <a:rPr lang="en-US" sz="2800" i="1" dirty="0"/>
              <a:t>bootmakers who did not produced other sorts of footwear. Men´s high-leg boots were sewn from thicker cowhide or horsehide, in the case of women , high-leg boots were </a:t>
            </a:r>
            <a:r>
              <a:rPr lang="en-US" sz="2800" i="1" dirty="0" err="1"/>
              <a:t>fron</a:t>
            </a:r>
            <a:r>
              <a:rPr lang="en-US" sz="2800" i="1" dirty="0"/>
              <a:t> finer and softer calfskin or goatskin.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en-US" sz="2800" i="1" dirty="0" smtClean="0"/>
              <a:t>The </a:t>
            </a:r>
            <a:r>
              <a:rPr lang="en-US" sz="2800" i="1" dirty="0"/>
              <a:t>high-leg boots were mainly festive footwear. However, they were also worn on work days, especially if they were older and more worn out.</a:t>
            </a:r>
            <a:endParaRPr lang="sk-SK" sz="28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32924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15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15" y="-630266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03448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Kabátik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853136"/>
          </a:xfrm>
        </p:spPr>
        <p:txBody>
          <a:bodyPr>
            <a:normAutofit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Mužské kabátiky sa vyskytovali iba na západnom a východnom Slovensku. Pôvodne sa šili zo súkna, ktorého farebnosť bola totožná s farbou súkna, z ktorého boli ušité nohavice.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Strihané boli do pása alebo niečo niže pása, na chrbte s malými krídelkami, tzv. </a:t>
            </a:r>
            <a:r>
              <a:rPr lang="sk-SK" sz="2800" i="1" dirty="0" err="1" smtClean="0"/>
              <a:t>šosíkmi</a:t>
            </a:r>
            <a:r>
              <a:rPr lang="sk-SK" sz="2800" i="1" dirty="0" smtClean="0"/>
              <a:t>.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45" y="1988840"/>
            <a:ext cx="3323765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11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91" y="-676474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603448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camisole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err="1" smtClean="0"/>
              <a:t>Men´s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camisoles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occured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only</a:t>
            </a:r>
            <a:r>
              <a:rPr lang="sk-SK" sz="2800" i="1" dirty="0" smtClean="0"/>
              <a:t> in Western and </a:t>
            </a:r>
            <a:r>
              <a:rPr lang="sk-SK" sz="2800" i="1" dirty="0" err="1" smtClean="0"/>
              <a:t>Eastern</a:t>
            </a:r>
            <a:r>
              <a:rPr lang="sk-SK" sz="2800" i="1" dirty="0" smtClean="0"/>
              <a:t> Slovakia. </a:t>
            </a:r>
            <a:r>
              <a:rPr lang="sk-SK" sz="2800" i="1" dirty="0" err="1" smtClean="0"/>
              <a:t>Originally</a:t>
            </a:r>
            <a:r>
              <a:rPr lang="sk-SK" sz="2800" i="1" dirty="0" smtClean="0"/>
              <a:t>, </a:t>
            </a:r>
            <a:r>
              <a:rPr lang="sk-SK" sz="2800" i="1" dirty="0" err="1" smtClean="0"/>
              <a:t>they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were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sewn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from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wool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</a:t>
            </a:r>
            <a:r>
              <a:rPr lang="sk-SK" sz="2800" i="1" dirty="0" smtClean="0"/>
              <a:t>, </a:t>
            </a:r>
            <a:r>
              <a:rPr lang="sk-SK" sz="2800" i="1" dirty="0" err="1" smtClean="0"/>
              <a:t>whose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colour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scheme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was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identical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with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colour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of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wool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used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for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trousers</a:t>
            </a:r>
            <a:r>
              <a:rPr lang="sk-SK" sz="2800" i="1" dirty="0" smtClean="0"/>
              <a:t>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err="1" smtClean="0"/>
              <a:t>They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were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cut</a:t>
            </a:r>
            <a:r>
              <a:rPr lang="sk-SK" sz="2800" i="1" dirty="0" smtClean="0"/>
              <a:t> in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waist</a:t>
            </a:r>
            <a:r>
              <a:rPr lang="sk-SK" sz="2800" i="1" dirty="0" smtClean="0"/>
              <a:t>    or just </a:t>
            </a:r>
            <a:r>
              <a:rPr lang="sk-SK" sz="2800" i="1" dirty="0" err="1" smtClean="0"/>
              <a:t>below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waist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featuring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small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wings</a:t>
            </a:r>
            <a:r>
              <a:rPr lang="sk-SK" sz="2800" i="1" dirty="0" smtClean="0"/>
              <a:t>, so – </a:t>
            </a:r>
            <a:r>
              <a:rPr lang="sk-SK" sz="2800" i="1" dirty="0" err="1" smtClean="0"/>
              <a:t>called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šosíky</a:t>
            </a:r>
            <a:r>
              <a:rPr lang="sk-SK" sz="2800" i="1" dirty="0" smtClean="0"/>
              <a:t>, on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back</a:t>
            </a:r>
            <a:r>
              <a:rPr lang="sk-SK" sz="2800" i="1" dirty="0" smtClean="0"/>
              <a:t>.</a:t>
            </a:r>
            <a:endParaRPr lang="sk-SK" sz="28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3226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35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39" y="-604466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Ženský odev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97152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Počet odevných súčiastok, ktoré tvorili ženský odev, bol podstatne vyšší ako pri mužskom odeve. Ženské odevné súčiastky nemali sezónny charakter, nosili sa po celý rok.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Väčšinu odevných súčiastok ženského odevu šili ručne ženy v rodine, ktoré ich aj zdobili.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2874463" cy="3937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49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520991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Women´s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clothing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853136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err="1" smtClean="0"/>
              <a:t>Women´s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clothing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constited</a:t>
            </a:r>
            <a:r>
              <a:rPr lang="sk-SK" sz="2800" i="1" dirty="0" smtClean="0"/>
              <a:t>         </a:t>
            </a:r>
            <a:r>
              <a:rPr lang="sk-SK" sz="2800" i="1" dirty="0" err="1" smtClean="0"/>
              <a:t>of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many</a:t>
            </a:r>
            <a:r>
              <a:rPr lang="sk-SK" sz="2800" i="1" dirty="0" smtClean="0"/>
              <a:t> more </a:t>
            </a:r>
            <a:r>
              <a:rPr lang="sk-SK" sz="2800" i="1" dirty="0" err="1" smtClean="0"/>
              <a:t>articles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than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men´s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clothing</a:t>
            </a:r>
            <a:r>
              <a:rPr lang="sk-SK" sz="2800" i="1" dirty="0" smtClean="0"/>
              <a:t>. </a:t>
            </a:r>
            <a:r>
              <a:rPr lang="sk-SK" sz="2800" i="1" dirty="0" err="1" smtClean="0"/>
              <a:t>Women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did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not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wear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different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clothing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articles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seasonally</a:t>
            </a:r>
            <a:r>
              <a:rPr lang="sk-SK" sz="2800" i="1" dirty="0" smtClean="0"/>
              <a:t>, </a:t>
            </a:r>
            <a:r>
              <a:rPr lang="sk-SK" sz="2800" i="1" dirty="0" err="1" smtClean="0"/>
              <a:t>they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wore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same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clothing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articles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all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year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round</a:t>
            </a:r>
            <a:r>
              <a:rPr lang="sk-SK" sz="2800" i="1" dirty="0" smtClean="0"/>
              <a:t>.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vast</a:t>
            </a:r>
            <a:r>
              <a:rPr lang="sk-SK" sz="2800" i="1" dirty="0" smtClean="0"/>
              <a:t> majority </a:t>
            </a:r>
            <a:r>
              <a:rPr lang="sk-SK" sz="2800" i="1" dirty="0" err="1" smtClean="0"/>
              <a:t>of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women´s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clothing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articles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were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sewn</a:t>
            </a:r>
            <a:r>
              <a:rPr lang="sk-SK" sz="2800" i="1" dirty="0" smtClean="0"/>
              <a:t>, and </a:t>
            </a:r>
            <a:r>
              <a:rPr lang="sk-SK" sz="2800" i="1" dirty="0" err="1" smtClean="0"/>
              <a:t>also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decorated</a:t>
            </a:r>
            <a:r>
              <a:rPr lang="sk-SK" sz="2800" i="1" dirty="0" smtClean="0"/>
              <a:t>, by </a:t>
            </a:r>
            <a:r>
              <a:rPr lang="sk-SK" sz="2800" i="1" dirty="0" err="1" smtClean="0"/>
              <a:t>female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family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members</a:t>
            </a:r>
            <a:r>
              <a:rPr lang="sk-SK" sz="2800" i="1" dirty="0" smtClean="0"/>
              <a:t>.</a:t>
            </a:r>
            <a:endParaRPr lang="sk-SK" sz="28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2871787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9280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70" y="-60548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Rubáš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5275" y="1484784"/>
            <a:ext cx="4474840" cy="4781128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Rubáš</a:t>
            </a:r>
            <a:r>
              <a:rPr lang="sk-SK" sz="2800" i="1" dirty="0"/>
              <a:t>, čiže spodná košeľa bez rukávov, ktorá sa obliekala na holé telo, sa nosil takmer na celom území Slovenska. Rubáš mával dve základné formy – jednodielnu a dvojdielnu, pričom každá </a:t>
            </a:r>
            <a:r>
              <a:rPr lang="sk-SK" sz="2800" i="1" dirty="0" smtClean="0"/>
              <a:t>   z </a:t>
            </a:r>
            <a:r>
              <a:rPr lang="sk-SK" sz="2800" i="1" dirty="0"/>
              <a:t>nich mala niekoľko lokálnych variantov.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Materiál</a:t>
            </a:r>
            <a:r>
              <a:rPr lang="sk-SK" sz="2800" i="1" dirty="0"/>
              <a:t>, z ktorého bol rubáš ušitý – konopné a ľanové plátno.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772816"/>
            <a:ext cx="3452760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498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656283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petticoat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44824"/>
            <a:ext cx="4906888" cy="4781128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</a:t>
            </a:r>
            <a:r>
              <a:rPr lang="en-US" sz="2600" i="1" dirty="0"/>
              <a:t>A petticoat, a sleeveless </a:t>
            </a:r>
            <a:r>
              <a:rPr lang="en-US" sz="2600" i="1" dirty="0" err="1"/>
              <a:t>slipdress</a:t>
            </a:r>
            <a:r>
              <a:rPr lang="en-US" sz="2600" i="1" dirty="0"/>
              <a:t> worn over the naked body, was widely used across the whole of Slovakia. </a:t>
            </a:r>
            <a:r>
              <a:rPr lang="sk-SK" sz="2600" i="1" dirty="0" smtClean="0"/>
              <a:t>            </a:t>
            </a:r>
            <a:r>
              <a:rPr lang="en-US" sz="2600" i="1" dirty="0" smtClean="0"/>
              <a:t>The </a:t>
            </a:r>
            <a:r>
              <a:rPr lang="en-US" sz="2600" i="1" dirty="0"/>
              <a:t>petticoat had two main forms – one-piece and two-piece petticoat-, while each form had several </a:t>
            </a:r>
            <a:r>
              <a:rPr lang="en-US" sz="2600" i="1" dirty="0" err="1"/>
              <a:t>lokal</a:t>
            </a:r>
            <a:r>
              <a:rPr lang="en-US" sz="2600" i="1" dirty="0"/>
              <a:t> variations. </a:t>
            </a:r>
            <a:endParaRPr lang="sk-SK" sz="26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en-US" sz="2600" i="1" dirty="0" smtClean="0"/>
              <a:t>Fabric </a:t>
            </a:r>
            <a:r>
              <a:rPr lang="en-US" sz="2600" i="1" dirty="0"/>
              <a:t>from which the petticoat was sewn - hem and linen cloth.</a:t>
            </a:r>
            <a:endParaRPr lang="sk-SK" sz="2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08440"/>
            <a:ext cx="3556766" cy="5082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89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35"/>
          <a:stretch/>
        </p:blipFill>
        <p:spPr bwMode="auto">
          <a:xfrm rot="7856332">
            <a:off x="-1135" y="-200141"/>
            <a:ext cx="2302833" cy="228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Mužský odev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15681" y="1556792"/>
            <a:ext cx="4906888" cy="4525963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>
                <a:cs typeface="Arabic Typesetting" panose="03020402040406030203" pitchFamily="66" charset="-78"/>
              </a:rPr>
              <a:t> </a:t>
            </a:r>
            <a:r>
              <a:rPr lang="sk-SK" sz="2800" i="1" dirty="0" smtClean="0">
                <a:cs typeface="Arabic Typesetting" panose="03020402040406030203" pitchFamily="66" charset="-78"/>
              </a:rPr>
              <a:t>Počet odevných súčiastok, ktoré tvorili základ odevu mužov, nebol veľký. Tvorili ho košeľa, plátenné gate, súkenné nohavice a mužská zástera.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>
                <a:cs typeface="Arabic Typesetting" panose="03020402040406030203" pitchFamily="66" charset="-78"/>
              </a:rPr>
              <a:t> </a:t>
            </a:r>
            <a:r>
              <a:rPr lang="sk-SK" sz="2800" i="1" dirty="0" smtClean="0">
                <a:cs typeface="Arabic Typesetting" panose="03020402040406030203" pitchFamily="66" charset="-78"/>
              </a:rPr>
              <a:t>K základným odevným súčiastkam možno ešte prirátať lajblík, kožuštek, ktoré ich dopĺňali.</a:t>
            </a:r>
            <a:endParaRPr lang="sk-SK" sz="2800" i="1" dirty="0">
              <a:cs typeface="Arabic Typesetting" panose="03020402040406030203" pitchFamily="66" charset="-7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5265">
            <a:off x="6420284" y="-59311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3639072" cy="243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23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632690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03448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Rukávce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860848"/>
            <a:ext cx="4690864" cy="4997152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/>
              <a:t>  </a:t>
            </a:r>
            <a:r>
              <a:rPr lang="sk-SK" sz="2600" i="1" dirty="0"/>
              <a:t>Rukávce, vlastne krátka ženská košeľa, tiež patria k najzákladnejším súčiastkam ženského odevu. </a:t>
            </a:r>
            <a:endParaRPr lang="sk-SK" sz="26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V </a:t>
            </a:r>
            <a:r>
              <a:rPr lang="sk-SK" sz="2600" i="1" dirty="0"/>
              <a:t>oblasti nosenia rubáša bolo ich nosenie dokonca nevyhnutné, lebo zahaľovali hornú časť tela, kde už rubáš nesiahal. Rukávce mali podobné strihy ako ženské košele, s bokom alebo kolmo prišitými rukávmi.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4283967" cy="297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0852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531440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short top with </a:t>
            </a:r>
            <a:r>
              <a:rPr lang="sk-SK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sk-SK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</a:b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puffed sleeves</a:t>
            </a:r>
            <a:endParaRPr lang="sk-SK" sz="54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788840"/>
            <a:ext cx="5194920" cy="5069160"/>
          </a:xfrm>
        </p:spPr>
        <p:txBody>
          <a:bodyPr>
            <a:normAutofit fontScale="925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en-US" sz="2600" i="1" dirty="0" smtClean="0"/>
              <a:t>A short top with a puffed  sleeves was also one of the most basic clothing articles in women´s clothing. </a:t>
            </a:r>
            <a:endParaRPr lang="sk-SK" sz="26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600" i="1" dirty="0" smtClean="0"/>
              <a:t>In regions where the petticoat  was worn, it was even necessary to wear it, as it covered the </a:t>
            </a:r>
            <a:r>
              <a:rPr lang="en-US" sz="2600" i="1" dirty="0" err="1" smtClean="0"/>
              <a:t>aupper</a:t>
            </a:r>
            <a:r>
              <a:rPr lang="en-US" sz="2600" i="1" dirty="0" smtClean="0"/>
              <a:t>  part </a:t>
            </a:r>
            <a:r>
              <a:rPr lang="sk-SK" sz="2600" i="1" dirty="0" smtClean="0"/>
              <a:t>      </a:t>
            </a:r>
            <a:r>
              <a:rPr lang="en-US" sz="2600" i="1" dirty="0" smtClean="0"/>
              <a:t>of the body that would not have been covered with the petticoat.  The cuts of the short top with puffed sleeves  were </a:t>
            </a:r>
            <a:r>
              <a:rPr lang="en-US" sz="2600" i="1" dirty="0" err="1" smtClean="0"/>
              <a:t>similiar</a:t>
            </a:r>
            <a:r>
              <a:rPr lang="en-US" sz="2600" i="1" dirty="0" smtClean="0"/>
              <a:t>  to those of gowns, with the sleeves being sewn into the front and back parts sideways </a:t>
            </a:r>
            <a:r>
              <a:rPr lang="sk-SK" sz="2600" i="1" dirty="0" smtClean="0"/>
              <a:t>                    </a:t>
            </a:r>
            <a:r>
              <a:rPr lang="en-US" sz="2600" i="1" dirty="0" smtClean="0"/>
              <a:t>or perpendicularly.</a:t>
            </a:r>
            <a:endParaRPr lang="sk-SK" sz="26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99" y="2276872"/>
            <a:ext cx="3779912" cy="26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398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78" y="-549054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Živôtik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2466" y="1975016"/>
            <a:ext cx="4690864" cy="4525963"/>
          </a:xfrm>
        </p:spPr>
        <p:txBody>
          <a:bodyPr/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 smtClean="0"/>
              <a:t> Najmladšou </a:t>
            </a:r>
            <a:r>
              <a:rPr lang="sk-SK" sz="2600" i="1" dirty="0"/>
              <a:t>súčasťou základného tradičného odevu žien bol koncom 19. </a:t>
            </a:r>
            <a:r>
              <a:rPr lang="sk-SK" sz="2600" i="1" dirty="0" smtClean="0"/>
              <a:t>a </a:t>
            </a:r>
            <a:r>
              <a:rPr lang="sk-SK" sz="2600" i="1" dirty="0"/>
              <a:t>začiatkom 20. storočia živôtik. </a:t>
            </a:r>
            <a:endParaRPr lang="sk-SK" sz="26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Živôtiky </a:t>
            </a:r>
            <a:r>
              <a:rPr lang="sk-SK" sz="2600" i="1" dirty="0"/>
              <a:t>sa šili zo širokej palety rozmanitých materiálov. </a:t>
            </a:r>
            <a:r>
              <a:rPr lang="sk-SK" sz="2600" i="1" dirty="0" smtClean="0"/>
              <a:t>       Na </a:t>
            </a:r>
            <a:r>
              <a:rPr lang="sk-SK" sz="2600" i="1" dirty="0"/>
              <a:t>sviatočné nosenie boli určené živôtiky z drahších látok s lesklým povrchom.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988840"/>
            <a:ext cx="3517750" cy="390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883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96" y="-677490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bodice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16831"/>
            <a:ext cx="4752528" cy="4525963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en-US" sz="2600" i="1" dirty="0"/>
              <a:t>At the end of the 19th century and beginning </a:t>
            </a:r>
            <a:r>
              <a:rPr lang="en-US" sz="2600" i="1" dirty="0" smtClean="0"/>
              <a:t>of </a:t>
            </a:r>
            <a:r>
              <a:rPr lang="en-US" sz="2600" i="1" dirty="0"/>
              <a:t>the  20th century, a bodice was </a:t>
            </a:r>
            <a:r>
              <a:rPr lang="sk-SK" sz="2600" i="1" dirty="0" smtClean="0"/>
              <a:t>             </a:t>
            </a:r>
            <a:r>
              <a:rPr lang="en-US" sz="2600" i="1" dirty="0" smtClean="0"/>
              <a:t>the </a:t>
            </a:r>
            <a:r>
              <a:rPr lang="en-US" sz="2600" i="1" dirty="0"/>
              <a:t>youngest part </a:t>
            </a:r>
            <a:r>
              <a:rPr lang="sk-SK" sz="2600" i="1" dirty="0" smtClean="0"/>
              <a:t> </a:t>
            </a:r>
            <a:r>
              <a:rPr lang="en-US" sz="2600" i="1" dirty="0" smtClean="0"/>
              <a:t>of  </a:t>
            </a:r>
            <a:r>
              <a:rPr lang="en-US" sz="2600" i="1" dirty="0"/>
              <a:t>traditional women´s clothing. </a:t>
            </a:r>
            <a:endParaRPr lang="sk-SK" sz="26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en-US" sz="2600" i="1" dirty="0" smtClean="0"/>
              <a:t>Bodices </a:t>
            </a:r>
            <a:r>
              <a:rPr lang="en-US" sz="2600" i="1" dirty="0"/>
              <a:t>were  sewn from </a:t>
            </a:r>
            <a:r>
              <a:rPr lang="sk-SK" sz="2600" i="1" dirty="0" smtClean="0"/>
              <a:t>     </a:t>
            </a:r>
            <a:r>
              <a:rPr lang="en-US" sz="2600" i="1" dirty="0" smtClean="0"/>
              <a:t>a </a:t>
            </a:r>
            <a:r>
              <a:rPr lang="en-US" sz="2600" i="1" dirty="0"/>
              <a:t>wide range of </a:t>
            </a:r>
            <a:r>
              <a:rPr lang="en-US" sz="2600" i="1" dirty="0" err="1"/>
              <a:t>variet</a:t>
            </a:r>
            <a:r>
              <a:rPr lang="en-US" sz="2600" i="1" dirty="0"/>
              <a:t> materials.  For festive occasions, bodices  from more expensive fabrics with sheer were used.</a:t>
            </a:r>
            <a:endParaRPr lang="sk-SK" sz="26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1"/>
            <a:ext cx="35179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26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60548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Zástera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80282"/>
            <a:ext cx="4906888" cy="4853136"/>
          </a:xfrm>
        </p:spPr>
        <p:txBody>
          <a:bodyPr>
            <a:normAutofit fontScale="92500"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/>
              <a:t>  </a:t>
            </a:r>
            <a:r>
              <a:rPr lang="sk-SK" sz="2600" i="1" dirty="0"/>
              <a:t>Nevyhnutnou odevnou súčiastkou v skladbe základného tradičného odevu žien takmer na celom území  Slovenska bola v minulosti zástera. </a:t>
            </a:r>
            <a:endParaRPr lang="sk-SK" sz="26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Na </a:t>
            </a:r>
            <a:r>
              <a:rPr lang="sk-SK" sz="2600" i="1" dirty="0"/>
              <a:t>prelome 19. a 20. storočia sa na Slovensku vyskytovali dva druhy ženských záster, odlíšených navzájom nielen formou, ale i funkciou a názvom – úzka zástera vo funkcii prevažne pracovnej a široká zástera ako súčasť sviatočného odevu.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420888"/>
            <a:ext cx="3923927" cy="283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433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An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apron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916832"/>
            <a:ext cx="5050904" cy="4853136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sk-SK" sz="2800" i="1" dirty="0"/>
              <a:t>In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past</a:t>
            </a:r>
            <a:r>
              <a:rPr lang="sk-SK" sz="2800" i="1" dirty="0"/>
              <a:t>, </a:t>
            </a:r>
            <a:r>
              <a:rPr lang="sk-SK" sz="2800" i="1" dirty="0" err="1"/>
              <a:t>an</a:t>
            </a:r>
            <a:r>
              <a:rPr lang="sk-SK" sz="2800" i="1" dirty="0"/>
              <a:t> </a:t>
            </a:r>
            <a:r>
              <a:rPr lang="sk-SK" sz="2800" i="1" dirty="0" err="1"/>
              <a:t>apron</a:t>
            </a:r>
            <a:r>
              <a:rPr lang="sk-SK" sz="2800" i="1" dirty="0"/>
              <a:t> </a:t>
            </a:r>
            <a:r>
              <a:rPr lang="sk-SK" sz="2800" i="1" dirty="0" err="1"/>
              <a:t>was</a:t>
            </a:r>
            <a:r>
              <a:rPr lang="sk-SK" sz="2800" i="1" dirty="0"/>
              <a:t> </a:t>
            </a:r>
            <a:r>
              <a:rPr lang="sk-SK" sz="2800" i="1" dirty="0" err="1"/>
              <a:t>an</a:t>
            </a:r>
            <a:r>
              <a:rPr lang="sk-SK" sz="2800" i="1" dirty="0"/>
              <a:t> </a:t>
            </a:r>
            <a:r>
              <a:rPr lang="sk-SK" sz="2800" i="1" dirty="0" err="1"/>
              <a:t>indispensable</a:t>
            </a:r>
            <a:r>
              <a:rPr lang="sk-SK" sz="2800" i="1" dirty="0"/>
              <a:t> </a:t>
            </a:r>
            <a:r>
              <a:rPr lang="sk-SK" sz="2800" i="1" dirty="0" err="1"/>
              <a:t>clothing</a:t>
            </a:r>
            <a:r>
              <a:rPr lang="sk-SK" sz="2800" i="1" dirty="0"/>
              <a:t> </a:t>
            </a:r>
            <a:r>
              <a:rPr lang="sk-SK" sz="2800" i="1" dirty="0" err="1"/>
              <a:t>article</a:t>
            </a:r>
            <a:r>
              <a:rPr lang="sk-SK" sz="2800" i="1" dirty="0"/>
              <a:t> </a:t>
            </a:r>
            <a:r>
              <a:rPr lang="sk-SK" sz="2800" i="1" dirty="0" err="1"/>
              <a:t>constituting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basic</a:t>
            </a:r>
            <a:r>
              <a:rPr lang="sk-SK" sz="2800" i="1" dirty="0"/>
              <a:t> </a:t>
            </a:r>
            <a:r>
              <a:rPr lang="sk-SK" sz="2800" i="1" dirty="0" err="1"/>
              <a:t>tradiotional</a:t>
            </a:r>
            <a:r>
              <a:rPr lang="sk-SK" sz="2800" i="1" dirty="0"/>
              <a:t>  </a:t>
            </a:r>
            <a:r>
              <a:rPr lang="sk-SK" sz="2800" i="1" dirty="0" err="1"/>
              <a:t>women´s</a:t>
            </a:r>
            <a:r>
              <a:rPr lang="sk-SK" sz="2800" i="1" dirty="0"/>
              <a:t> </a:t>
            </a:r>
            <a:r>
              <a:rPr lang="sk-SK" sz="2800" i="1" dirty="0" err="1"/>
              <a:t>clothing</a:t>
            </a:r>
            <a:r>
              <a:rPr lang="sk-SK" sz="2800" i="1" dirty="0"/>
              <a:t> </a:t>
            </a:r>
            <a:r>
              <a:rPr lang="sk-SK" sz="2800" i="1" dirty="0" err="1"/>
              <a:t>almost</a:t>
            </a:r>
            <a:r>
              <a:rPr lang="sk-SK" sz="2800" i="1" dirty="0"/>
              <a:t> </a:t>
            </a:r>
            <a:r>
              <a:rPr lang="sk-SK" sz="2800" i="1" dirty="0" err="1"/>
              <a:t>asross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whole</a:t>
            </a:r>
            <a:r>
              <a:rPr lang="sk-SK" sz="2800" i="1" dirty="0"/>
              <a:t> </a:t>
            </a:r>
            <a:r>
              <a:rPr lang="sk-SK" sz="2800" i="1" dirty="0" err="1"/>
              <a:t>of</a:t>
            </a:r>
            <a:r>
              <a:rPr lang="sk-SK" sz="2800" i="1" dirty="0"/>
              <a:t> Slovakia.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err="1" smtClean="0"/>
              <a:t>At</a:t>
            </a:r>
            <a:r>
              <a:rPr lang="sk-SK" sz="2800" i="1" dirty="0" smtClean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turn</a:t>
            </a:r>
            <a:r>
              <a:rPr lang="sk-SK" sz="2800" i="1" dirty="0"/>
              <a:t> </a:t>
            </a:r>
            <a:r>
              <a:rPr lang="sk-SK" sz="2800" i="1" dirty="0" err="1"/>
              <a:t>of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19th and 20th </a:t>
            </a:r>
            <a:r>
              <a:rPr lang="sk-SK" sz="2800" i="1" dirty="0" err="1"/>
              <a:t>century</a:t>
            </a:r>
            <a:r>
              <a:rPr lang="sk-SK" sz="2800" i="1" dirty="0"/>
              <a:t>, </a:t>
            </a:r>
            <a:r>
              <a:rPr lang="sk-SK" sz="2800" i="1" dirty="0" err="1"/>
              <a:t>there</a:t>
            </a:r>
            <a:r>
              <a:rPr lang="sk-SK" sz="2800" i="1" dirty="0"/>
              <a:t> </a:t>
            </a:r>
            <a:r>
              <a:rPr lang="sk-SK" sz="2800" i="1" dirty="0" err="1"/>
              <a:t>were</a:t>
            </a:r>
            <a:r>
              <a:rPr lang="sk-SK" sz="2800" i="1" dirty="0"/>
              <a:t> </a:t>
            </a:r>
            <a:r>
              <a:rPr lang="sk-SK" sz="2800" i="1" dirty="0" err="1"/>
              <a:t>two</a:t>
            </a:r>
            <a:r>
              <a:rPr lang="sk-SK" sz="2800" i="1" dirty="0"/>
              <a:t> </a:t>
            </a:r>
            <a:r>
              <a:rPr lang="sk-SK" sz="2800" i="1" dirty="0" err="1"/>
              <a:t>kinds</a:t>
            </a:r>
            <a:r>
              <a:rPr lang="sk-SK" sz="2800" i="1" dirty="0"/>
              <a:t> </a:t>
            </a:r>
            <a:r>
              <a:rPr lang="sk-SK" sz="2800" i="1" dirty="0" err="1"/>
              <a:t>of</a:t>
            </a:r>
            <a:r>
              <a:rPr lang="sk-SK" sz="2800" i="1" dirty="0"/>
              <a:t> </a:t>
            </a:r>
            <a:r>
              <a:rPr lang="sk-SK" sz="2800" i="1" dirty="0" err="1"/>
              <a:t>women´s</a:t>
            </a:r>
            <a:r>
              <a:rPr lang="sk-SK" sz="2800" i="1" dirty="0"/>
              <a:t>  </a:t>
            </a:r>
            <a:r>
              <a:rPr lang="sk-SK" sz="2800" i="1" dirty="0" err="1"/>
              <a:t>aprons</a:t>
            </a:r>
            <a:r>
              <a:rPr lang="sk-SK" sz="2800" i="1" dirty="0"/>
              <a:t> </a:t>
            </a:r>
            <a:r>
              <a:rPr lang="sk-SK" sz="2800" i="1" dirty="0" err="1"/>
              <a:t>worn</a:t>
            </a:r>
            <a:r>
              <a:rPr lang="sk-SK" sz="2800" i="1" dirty="0"/>
              <a:t> </a:t>
            </a:r>
            <a:r>
              <a:rPr lang="sk-SK" sz="2800" i="1" dirty="0" err="1"/>
              <a:t>across</a:t>
            </a:r>
            <a:r>
              <a:rPr lang="sk-SK" sz="2800" i="1" dirty="0"/>
              <a:t> Slovakia,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differents</a:t>
            </a:r>
            <a:r>
              <a:rPr lang="sk-SK" sz="2800" i="1" dirty="0"/>
              <a:t> </a:t>
            </a:r>
            <a:r>
              <a:rPr lang="sk-SK" sz="2800" i="1" dirty="0" err="1"/>
              <a:t>being</a:t>
            </a:r>
            <a:r>
              <a:rPr lang="sk-SK" sz="2800" i="1" dirty="0"/>
              <a:t> </a:t>
            </a:r>
            <a:r>
              <a:rPr lang="sk-SK" sz="2800" i="1" dirty="0" err="1"/>
              <a:t>not</a:t>
            </a:r>
            <a:r>
              <a:rPr lang="sk-SK" sz="2800" i="1" dirty="0"/>
              <a:t> </a:t>
            </a:r>
            <a:r>
              <a:rPr lang="sk-SK" sz="2800" i="1" dirty="0" err="1"/>
              <a:t>only</a:t>
            </a:r>
            <a:r>
              <a:rPr lang="sk-SK" sz="2800" i="1" dirty="0"/>
              <a:t> </a:t>
            </a:r>
            <a:r>
              <a:rPr lang="sk-SK" sz="2800" i="1" dirty="0" err="1"/>
              <a:t>their</a:t>
            </a:r>
            <a:r>
              <a:rPr lang="sk-SK" sz="2800" i="1" dirty="0"/>
              <a:t> </a:t>
            </a:r>
            <a:r>
              <a:rPr lang="sk-SK" sz="2800" i="1" dirty="0" err="1"/>
              <a:t>form</a:t>
            </a:r>
            <a:r>
              <a:rPr lang="sk-SK" sz="2800" i="1" dirty="0"/>
              <a:t> </a:t>
            </a:r>
            <a:r>
              <a:rPr lang="sk-SK" sz="2800" i="1" dirty="0" err="1"/>
              <a:t>but</a:t>
            </a:r>
            <a:r>
              <a:rPr lang="sk-SK" sz="2800" i="1" dirty="0"/>
              <a:t> </a:t>
            </a:r>
            <a:r>
              <a:rPr lang="sk-SK" sz="2800" i="1" dirty="0" err="1"/>
              <a:t>their</a:t>
            </a:r>
            <a:r>
              <a:rPr lang="sk-SK" sz="2800" i="1" dirty="0"/>
              <a:t> </a:t>
            </a:r>
            <a:r>
              <a:rPr lang="sk-SK" sz="2800" i="1" dirty="0" err="1"/>
              <a:t>function</a:t>
            </a:r>
            <a:r>
              <a:rPr lang="sk-SK" sz="2800" i="1" dirty="0"/>
              <a:t> and </a:t>
            </a:r>
            <a:r>
              <a:rPr lang="sk-SK" sz="2800" i="1" dirty="0" err="1"/>
              <a:t>name</a:t>
            </a:r>
            <a:r>
              <a:rPr lang="sk-SK" sz="2800" i="1" dirty="0"/>
              <a:t> </a:t>
            </a:r>
            <a:r>
              <a:rPr lang="sk-SK" sz="2800" i="1" dirty="0" err="1"/>
              <a:t>as</a:t>
            </a:r>
            <a:r>
              <a:rPr lang="sk-SK" sz="2800" i="1" dirty="0"/>
              <a:t> </a:t>
            </a:r>
            <a:r>
              <a:rPr lang="sk-SK" sz="2800" i="1" dirty="0" err="1"/>
              <a:t>well</a:t>
            </a:r>
            <a:r>
              <a:rPr lang="sk-SK" sz="2800" i="1" dirty="0"/>
              <a:t> – a </a:t>
            </a:r>
            <a:r>
              <a:rPr lang="sk-SK" sz="2800" i="1" dirty="0" err="1"/>
              <a:t>narrow</a:t>
            </a:r>
            <a:r>
              <a:rPr lang="sk-SK" sz="2800" i="1" dirty="0"/>
              <a:t> </a:t>
            </a:r>
            <a:r>
              <a:rPr lang="sk-SK" sz="2800" i="1" dirty="0" err="1"/>
              <a:t>apron</a:t>
            </a:r>
            <a:r>
              <a:rPr lang="sk-SK" sz="2800" i="1" dirty="0"/>
              <a:t> </a:t>
            </a:r>
            <a:r>
              <a:rPr lang="sk-SK" sz="2800" i="1" dirty="0" err="1"/>
              <a:t>used</a:t>
            </a:r>
            <a:r>
              <a:rPr lang="sk-SK" sz="2800" i="1" dirty="0"/>
              <a:t> </a:t>
            </a:r>
            <a:r>
              <a:rPr lang="sk-SK" sz="2800" i="1" dirty="0" err="1"/>
              <a:t>for</a:t>
            </a:r>
            <a:r>
              <a:rPr lang="sk-SK" sz="2800" i="1" dirty="0"/>
              <a:t> </a:t>
            </a:r>
            <a:r>
              <a:rPr lang="sk-SK" sz="2800" i="1" dirty="0" err="1"/>
              <a:t>work</a:t>
            </a:r>
            <a:r>
              <a:rPr lang="sk-SK" sz="2800" i="1" dirty="0"/>
              <a:t> and a </a:t>
            </a:r>
            <a:r>
              <a:rPr lang="sk-SK" sz="2800" i="1" dirty="0" err="1"/>
              <a:t>wide</a:t>
            </a:r>
            <a:r>
              <a:rPr lang="sk-SK" sz="2800" i="1" dirty="0"/>
              <a:t> </a:t>
            </a:r>
            <a:r>
              <a:rPr lang="sk-SK" sz="2800" i="1" dirty="0" err="1"/>
              <a:t>apron</a:t>
            </a:r>
            <a:r>
              <a:rPr lang="sk-SK" sz="2800" i="1" dirty="0"/>
              <a:t>  </a:t>
            </a:r>
            <a:r>
              <a:rPr lang="sk-SK" sz="2800" i="1" dirty="0" err="1"/>
              <a:t>used</a:t>
            </a:r>
            <a:r>
              <a:rPr lang="sk-SK" sz="2800" i="1" dirty="0"/>
              <a:t> </a:t>
            </a:r>
            <a:r>
              <a:rPr lang="sk-SK" sz="2800" i="1" dirty="0" err="1"/>
              <a:t>as</a:t>
            </a:r>
            <a:r>
              <a:rPr lang="sk-SK" sz="2800" i="1" dirty="0"/>
              <a:t> part </a:t>
            </a:r>
            <a:r>
              <a:rPr lang="sk-SK" sz="2800" i="1" dirty="0" err="1"/>
              <a:t>of</a:t>
            </a:r>
            <a:r>
              <a:rPr lang="sk-SK" sz="2800" i="1" dirty="0"/>
              <a:t> </a:t>
            </a:r>
            <a:r>
              <a:rPr lang="sk-SK" sz="2800" i="1" dirty="0" err="1"/>
              <a:t>women´s</a:t>
            </a:r>
            <a:r>
              <a:rPr lang="sk-SK" sz="2800" i="1" dirty="0"/>
              <a:t> </a:t>
            </a:r>
            <a:r>
              <a:rPr lang="sk-SK" sz="2800" i="1" dirty="0" err="1"/>
              <a:t>festive</a:t>
            </a:r>
            <a:r>
              <a:rPr lang="sk-SK" sz="2800" i="1" dirty="0"/>
              <a:t> </a:t>
            </a:r>
            <a:r>
              <a:rPr lang="sk-SK" sz="2800" i="1" dirty="0" err="1"/>
              <a:t>clothing</a:t>
            </a:r>
            <a:r>
              <a:rPr lang="sk-SK" sz="2800" i="1" dirty="0"/>
              <a:t>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sk-SK" sz="28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77" y="2492896"/>
            <a:ext cx="39258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639573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35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96" y="-60548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Sukňa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873497"/>
            <a:ext cx="5112568" cy="4968552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/>
              <a:t> </a:t>
            </a:r>
            <a:r>
              <a:rPr lang="sk-SK" sz="2600" i="1" dirty="0"/>
              <a:t>Základná odevná súčiastka ženského odevu, ktorá zahaľovala telo od pása nadol, bola sukňa. Všeobecne platilo, že slobodné dievčatá a mladé ženy nosili biele sukne alebo sukne zo svetlejších materiálov. </a:t>
            </a:r>
            <a:endParaRPr lang="sk-SK" sz="26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Ženy </a:t>
            </a:r>
            <a:r>
              <a:rPr lang="sk-SK" sz="2600" i="1" dirty="0"/>
              <a:t>stredného a staršieho veku mali sukne z materiálov tmavších farieb. Koncom 19. a na začiatku 20. storočia sa nosili dlhé sukne, ktoré siahali niečo nad členky.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73497"/>
            <a:ext cx="3221292" cy="472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5429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04466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skirt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44824"/>
            <a:ext cx="5122912" cy="492514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sk-SK" sz="2800" i="1" dirty="0"/>
              <a:t>A </a:t>
            </a:r>
            <a:r>
              <a:rPr lang="sk-SK" sz="2800" i="1" dirty="0" err="1"/>
              <a:t>skirt</a:t>
            </a:r>
            <a:r>
              <a:rPr lang="sk-SK" sz="2800" i="1" dirty="0"/>
              <a:t> </a:t>
            </a:r>
            <a:r>
              <a:rPr lang="sk-SK" sz="2800" i="1" dirty="0" err="1"/>
              <a:t>was</a:t>
            </a:r>
            <a:r>
              <a:rPr lang="sk-SK" sz="2800" i="1" dirty="0"/>
              <a:t> </a:t>
            </a:r>
            <a:r>
              <a:rPr lang="sk-SK" sz="2800" i="1" dirty="0" err="1"/>
              <a:t>a</a:t>
            </a:r>
            <a:r>
              <a:rPr lang="sk-SK" sz="2800" i="1" dirty="0"/>
              <a:t> </a:t>
            </a:r>
            <a:r>
              <a:rPr lang="sk-SK" sz="2800" i="1" dirty="0" err="1"/>
              <a:t>basic</a:t>
            </a:r>
            <a:r>
              <a:rPr lang="sk-SK" sz="2800" i="1" dirty="0"/>
              <a:t> </a:t>
            </a:r>
            <a:r>
              <a:rPr lang="sk-SK" sz="2800" i="1" dirty="0" err="1"/>
              <a:t>clouthing</a:t>
            </a:r>
            <a:r>
              <a:rPr lang="sk-SK" sz="2800" i="1" dirty="0"/>
              <a:t> </a:t>
            </a:r>
            <a:r>
              <a:rPr lang="sk-SK" sz="2800" i="1" dirty="0" err="1"/>
              <a:t>article</a:t>
            </a:r>
            <a:r>
              <a:rPr lang="sk-SK" sz="2800" i="1" dirty="0"/>
              <a:t> in </a:t>
            </a:r>
            <a:r>
              <a:rPr lang="sk-SK" sz="2800" i="1" dirty="0" err="1"/>
              <a:t>woman´s</a:t>
            </a:r>
            <a:r>
              <a:rPr lang="sk-SK" sz="2800" i="1" dirty="0"/>
              <a:t> </a:t>
            </a:r>
            <a:r>
              <a:rPr lang="sk-SK" sz="2800" i="1" dirty="0" err="1"/>
              <a:t>clothing</a:t>
            </a:r>
            <a:r>
              <a:rPr lang="sk-SK" sz="2800" i="1" dirty="0"/>
              <a:t> , </a:t>
            </a:r>
            <a:r>
              <a:rPr lang="sk-SK" sz="2800" i="1" dirty="0" err="1"/>
              <a:t>covering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body </a:t>
            </a:r>
            <a:r>
              <a:rPr lang="sk-SK" sz="2800" i="1" dirty="0" err="1"/>
              <a:t>from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waist</a:t>
            </a:r>
            <a:r>
              <a:rPr lang="sk-SK" sz="2800" i="1" dirty="0"/>
              <a:t> </a:t>
            </a:r>
            <a:r>
              <a:rPr lang="sk-SK" sz="2800" i="1" dirty="0" err="1"/>
              <a:t>down</a:t>
            </a:r>
            <a:r>
              <a:rPr lang="sk-SK" sz="2800" i="1" dirty="0"/>
              <a:t>.     </a:t>
            </a:r>
            <a:r>
              <a:rPr lang="sk-SK" sz="2800" i="1" dirty="0" err="1"/>
              <a:t>As</a:t>
            </a:r>
            <a:r>
              <a:rPr lang="sk-SK" sz="2800" i="1" dirty="0"/>
              <a:t> a </a:t>
            </a:r>
            <a:r>
              <a:rPr lang="sk-SK" sz="2800" i="1" dirty="0" err="1"/>
              <a:t>general</a:t>
            </a:r>
            <a:r>
              <a:rPr lang="sk-SK" sz="2800" i="1" dirty="0"/>
              <a:t> rule, </a:t>
            </a:r>
            <a:r>
              <a:rPr lang="sk-SK" sz="2800" i="1" dirty="0" err="1"/>
              <a:t>maidens</a:t>
            </a:r>
            <a:r>
              <a:rPr lang="sk-SK" sz="2800" i="1" dirty="0"/>
              <a:t> and </a:t>
            </a:r>
            <a:r>
              <a:rPr lang="sk-SK" sz="2800" i="1" dirty="0" err="1"/>
              <a:t>young</a:t>
            </a:r>
            <a:r>
              <a:rPr lang="sk-SK" sz="2800" i="1" dirty="0"/>
              <a:t> </a:t>
            </a:r>
            <a:r>
              <a:rPr lang="sk-SK" sz="2800" i="1" dirty="0" err="1"/>
              <a:t>woman</a:t>
            </a:r>
            <a:r>
              <a:rPr lang="sk-SK" sz="2800" i="1" dirty="0"/>
              <a:t> </a:t>
            </a:r>
            <a:r>
              <a:rPr lang="sk-SK" sz="2800" i="1" dirty="0" err="1"/>
              <a:t>wore</a:t>
            </a:r>
            <a:r>
              <a:rPr lang="sk-SK" sz="2800" i="1" dirty="0"/>
              <a:t> </a:t>
            </a:r>
            <a:r>
              <a:rPr lang="sk-SK" sz="2800" i="1" dirty="0" err="1"/>
              <a:t>white</a:t>
            </a:r>
            <a:r>
              <a:rPr lang="sk-SK" sz="2800" i="1" dirty="0"/>
              <a:t> </a:t>
            </a:r>
            <a:r>
              <a:rPr lang="sk-SK" sz="2800" i="1" dirty="0" err="1"/>
              <a:t>skirts</a:t>
            </a:r>
            <a:r>
              <a:rPr lang="sk-SK" sz="2800" i="1" dirty="0"/>
              <a:t> or </a:t>
            </a:r>
            <a:r>
              <a:rPr lang="sk-SK" sz="2800" i="1" dirty="0" err="1"/>
              <a:t>skirts</a:t>
            </a:r>
            <a:r>
              <a:rPr lang="sk-SK" sz="2800" i="1" dirty="0"/>
              <a:t> </a:t>
            </a:r>
            <a:r>
              <a:rPr lang="sk-SK" sz="2800" i="1" dirty="0" err="1"/>
              <a:t>from</a:t>
            </a:r>
            <a:r>
              <a:rPr lang="sk-SK" sz="2800" i="1" dirty="0"/>
              <a:t> </a:t>
            </a:r>
            <a:r>
              <a:rPr lang="sk-SK" sz="2800" i="1" dirty="0" err="1"/>
              <a:t>lighter</a:t>
            </a:r>
            <a:r>
              <a:rPr lang="sk-SK" sz="2800" i="1" dirty="0"/>
              <a:t> </a:t>
            </a:r>
            <a:r>
              <a:rPr lang="sk-SK" sz="2800" i="1" dirty="0" err="1"/>
              <a:t>colour</a:t>
            </a:r>
            <a:r>
              <a:rPr lang="sk-SK" sz="2800" i="1" dirty="0"/>
              <a:t> </a:t>
            </a:r>
            <a:r>
              <a:rPr lang="sk-SK" sz="2800" i="1" dirty="0" err="1"/>
              <a:t>fabrics</a:t>
            </a:r>
            <a:r>
              <a:rPr lang="sk-SK" sz="2800" i="1" dirty="0"/>
              <a:t>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err="1" smtClean="0"/>
              <a:t>Middle</a:t>
            </a:r>
            <a:r>
              <a:rPr lang="sk-SK" sz="2800" i="1" dirty="0" smtClean="0"/>
              <a:t> </a:t>
            </a:r>
            <a:r>
              <a:rPr lang="sk-SK" sz="2800" i="1" dirty="0"/>
              <a:t>– </a:t>
            </a:r>
            <a:r>
              <a:rPr lang="sk-SK" sz="2800" i="1" dirty="0" err="1"/>
              <a:t>aged</a:t>
            </a:r>
            <a:r>
              <a:rPr lang="sk-SK" sz="2800" i="1" dirty="0"/>
              <a:t> and </a:t>
            </a:r>
            <a:r>
              <a:rPr lang="sk-SK" sz="2800" i="1" dirty="0" err="1"/>
              <a:t>older</a:t>
            </a:r>
            <a:r>
              <a:rPr lang="sk-SK" sz="2800" i="1" dirty="0"/>
              <a:t> </a:t>
            </a:r>
            <a:r>
              <a:rPr lang="sk-SK" sz="2800" i="1" dirty="0" err="1"/>
              <a:t>woman</a:t>
            </a:r>
            <a:r>
              <a:rPr lang="sk-SK" sz="2800" i="1" dirty="0"/>
              <a:t> </a:t>
            </a:r>
            <a:r>
              <a:rPr lang="sk-SK" sz="2800" i="1" dirty="0" err="1"/>
              <a:t>wore</a:t>
            </a:r>
            <a:r>
              <a:rPr lang="sk-SK" sz="2800" i="1" dirty="0"/>
              <a:t> </a:t>
            </a:r>
            <a:r>
              <a:rPr lang="sk-SK" sz="2800" i="1" dirty="0" err="1"/>
              <a:t>skirts</a:t>
            </a:r>
            <a:r>
              <a:rPr lang="sk-SK" sz="2800" i="1" dirty="0"/>
              <a:t> </a:t>
            </a:r>
            <a:r>
              <a:rPr lang="sk-SK" sz="2800" i="1" dirty="0" err="1"/>
              <a:t>from</a:t>
            </a:r>
            <a:r>
              <a:rPr lang="sk-SK" sz="2800" i="1" dirty="0"/>
              <a:t> </a:t>
            </a:r>
            <a:r>
              <a:rPr lang="sk-SK" sz="2800" i="1" dirty="0" err="1"/>
              <a:t>darker</a:t>
            </a:r>
            <a:r>
              <a:rPr lang="sk-SK" sz="2800" i="1" dirty="0"/>
              <a:t> </a:t>
            </a:r>
            <a:r>
              <a:rPr lang="sk-SK" sz="2800" i="1" dirty="0" err="1"/>
              <a:t>colour</a:t>
            </a:r>
            <a:r>
              <a:rPr lang="sk-SK" sz="2800" i="1" dirty="0"/>
              <a:t> </a:t>
            </a:r>
            <a:r>
              <a:rPr lang="sk-SK" sz="2800" i="1" dirty="0" err="1"/>
              <a:t>fabrics</a:t>
            </a:r>
            <a:r>
              <a:rPr lang="sk-SK" sz="2800" i="1" dirty="0"/>
              <a:t>. </a:t>
            </a:r>
            <a:r>
              <a:rPr lang="sk-SK" sz="2800" i="1" dirty="0" err="1"/>
              <a:t>At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end </a:t>
            </a:r>
            <a:r>
              <a:rPr lang="sk-SK" sz="2800" i="1" dirty="0" err="1"/>
              <a:t>of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19th and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begining</a:t>
            </a:r>
            <a:r>
              <a:rPr lang="sk-SK" sz="2800" i="1" dirty="0"/>
              <a:t> </a:t>
            </a:r>
            <a:r>
              <a:rPr lang="sk-SK" sz="2800" i="1" dirty="0" err="1"/>
              <a:t>of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20th </a:t>
            </a:r>
            <a:r>
              <a:rPr lang="sk-SK" sz="2800" i="1" dirty="0" err="1"/>
              <a:t>century</a:t>
            </a:r>
            <a:r>
              <a:rPr lang="sk-SK" sz="2800" i="1" dirty="0"/>
              <a:t>, </a:t>
            </a:r>
            <a:r>
              <a:rPr lang="sk-SK" sz="2800" i="1" dirty="0" err="1"/>
              <a:t>long</a:t>
            </a:r>
            <a:r>
              <a:rPr lang="sk-SK" sz="2800" i="1" dirty="0"/>
              <a:t> </a:t>
            </a:r>
            <a:r>
              <a:rPr lang="sk-SK" sz="2800" i="1" dirty="0" err="1"/>
              <a:t>skirts</a:t>
            </a:r>
            <a:r>
              <a:rPr lang="sk-SK" sz="2800" i="1" dirty="0"/>
              <a:t> </a:t>
            </a:r>
            <a:r>
              <a:rPr lang="sk-SK" sz="2800" i="1" dirty="0" err="1"/>
              <a:t>were</a:t>
            </a:r>
            <a:r>
              <a:rPr lang="sk-SK" sz="2800" i="1" dirty="0"/>
              <a:t> </a:t>
            </a:r>
            <a:r>
              <a:rPr lang="sk-SK" sz="2800" i="1" dirty="0" err="1"/>
              <a:t>worn</a:t>
            </a:r>
            <a:r>
              <a:rPr lang="sk-SK" sz="2800" i="1" dirty="0"/>
              <a:t>, </a:t>
            </a:r>
            <a:r>
              <a:rPr lang="sk-SK" sz="2800" i="1" dirty="0" err="1"/>
              <a:t>reaching</a:t>
            </a:r>
            <a:r>
              <a:rPr lang="sk-SK" sz="2800" i="1" dirty="0"/>
              <a:t> just </a:t>
            </a:r>
            <a:r>
              <a:rPr lang="sk-SK" sz="2800" i="1" dirty="0" err="1"/>
              <a:t>above</a:t>
            </a:r>
            <a:r>
              <a:rPr lang="sk-SK" sz="2800" i="1" dirty="0"/>
              <a:t>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ankles</a:t>
            </a:r>
            <a:r>
              <a:rPr lang="sk-SK" sz="2800" i="1" dirty="0"/>
              <a:t>.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sk-SK" sz="28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2194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06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54" y="-45943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Čepiec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2060848"/>
            <a:ext cx="4762872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sk-SK" sz="2600" i="1" dirty="0"/>
              <a:t>Základnou súčasťou tradičnej úpravy hlavy vydatých žien, na všedné i sviatočné  príležitostí, bol čepiec. Na Slovensku prevládali len dve formy čepca – </a:t>
            </a:r>
            <a:r>
              <a:rPr lang="sk-SK" sz="2600" i="1" dirty="0" err="1"/>
              <a:t>dienkový</a:t>
            </a:r>
            <a:r>
              <a:rPr lang="sk-SK" sz="2600" i="1" dirty="0"/>
              <a:t> a </a:t>
            </a:r>
            <a:r>
              <a:rPr lang="sk-SK" sz="2600" i="1" dirty="0" err="1"/>
              <a:t>čelenkový</a:t>
            </a:r>
            <a:r>
              <a:rPr lang="sk-SK" sz="2600" i="1" dirty="0"/>
              <a:t> čepiec. </a:t>
            </a:r>
            <a:endParaRPr lang="sk-SK" sz="26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Rozdiel </a:t>
            </a:r>
            <a:r>
              <a:rPr lang="sk-SK" sz="2600" i="1" dirty="0"/>
              <a:t>medzi nimi bol v tom, že </a:t>
            </a:r>
            <a:r>
              <a:rPr lang="sk-SK" sz="2600" i="1" dirty="0" err="1"/>
              <a:t>dienkový</a:t>
            </a:r>
            <a:r>
              <a:rPr lang="sk-SK" sz="2600" i="1" dirty="0"/>
              <a:t> čepiec mal základné švíky umiestnené v </a:t>
            </a:r>
            <a:r>
              <a:rPr lang="sk-SK" sz="2600" i="1" dirty="0" err="1"/>
              <a:t>zátylkovej</a:t>
            </a:r>
            <a:r>
              <a:rPr lang="sk-SK" sz="2600" i="1" dirty="0"/>
              <a:t> časti hlavy a </a:t>
            </a:r>
            <a:r>
              <a:rPr lang="sk-SK" sz="2600" i="1" dirty="0" err="1"/>
              <a:t>čelenkový</a:t>
            </a:r>
            <a:r>
              <a:rPr lang="sk-SK" sz="2600" i="1" dirty="0"/>
              <a:t> čepiec v temennej.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endParaRPr lang="sk-SK" sz="2600" i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27" y="1916832"/>
            <a:ext cx="3239573" cy="454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2164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92" y="-45943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bonnet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958617"/>
            <a:ext cx="4978896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 </a:t>
            </a:r>
            <a:r>
              <a:rPr lang="sk-SK" sz="2600" i="1" dirty="0" err="1"/>
              <a:t>An</a:t>
            </a:r>
            <a:r>
              <a:rPr lang="sk-SK" sz="2600" i="1" dirty="0"/>
              <a:t> </a:t>
            </a:r>
            <a:r>
              <a:rPr lang="sk-SK" sz="2600" i="1" dirty="0" err="1"/>
              <a:t>essential</a:t>
            </a:r>
            <a:r>
              <a:rPr lang="sk-SK" sz="2600" i="1" dirty="0"/>
              <a:t> part </a:t>
            </a:r>
            <a:r>
              <a:rPr lang="sk-SK" sz="2600" i="1" dirty="0" err="1"/>
              <a:t>of</a:t>
            </a:r>
            <a:r>
              <a:rPr lang="sk-SK" sz="2600" i="1" dirty="0"/>
              <a:t> a </a:t>
            </a:r>
            <a:r>
              <a:rPr lang="sk-SK" sz="2600" i="1" dirty="0" err="1"/>
              <a:t>traditional</a:t>
            </a:r>
            <a:r>
              <a:rPr lang="sk-SK" sz="2600" i="1" dirty="0"/>
              <a:t> </a:t>
            </a:r>
            <a:r>
              <a:rPr lang="sk-SK" sz="2600" i="1" dirty="0" err="1"/>
              <a:t>head</a:t>
            </a:r>
            <a:r>
              <a:rPr lang="sk-SK" sz="2600" i="1" dirty="0"/>
              <a:t> </a:t>
            </a:r>
            <a:r>
              <a:rPr lang="sk-SK" sz="2600" i="1" dirty="0" err="1"/>
              <a:t>cover</a:t>
            </a:r>
            <a:r>
              <a:rPr lang="sk-SK" sz="2600" i="1" dirty="0"/>
              <a:t> </a:t>
            </a:r>
            <a:r>
              <a:rPr lang="sk-SK" sz="2600" i="1" dirty="0" err="1"/>
              <a:t>fort</a:t>
            </a:r>
            <a:r>
              <a:rPr lang="sk-SK" sz="2600" i="1" dirty="0"/>
              <a:t> </a:t>
            </a:r>
            <a:r>
              <a:rPr lang="sk-SK" sz="2600" i="1" dirty="0" err="1"/>
              <a:t>both</a:t>
            </a:r>
            <a:r>
              <a:rPr lang="sk-SK" sz="2600" i="1" dirty="0"/>
              <a:t> </a:t>
            </a:r>
            <a:r>
              <a:rPr lang="sk-SK" sz="2600" i="1" dirty="0" err="1"/>
              <a:t>everyday</a:t>
            </a:r>
            <a:r>
              <a:rPr lang="sk-SK" sz="2600" i="1" dirty="0"/>
              <a:t> and </a:t>
            </a:r>
            <a:r>
              <a:rPr lang="sk-SK" sz="2600" i="1" dirty="0" err="1"/>
              <a:t>festive</a:t>
            </a:r>
            <a:r>
              <a:rPr lang="sk-SK" sz="2600" i="1" dirty="0"/>
              <a:t> </a:t>
            </a:r>
            <a:r>
              <a:rPr lang="sk-SK" sz="2600" i="1" dirty="0" err="1"/>
              <a:t>occasions</a:t>
            </a:r>
            <a:r>
              <a:rPr lang="sk-SK" sz="2600" i="1" dirty="0"/>
              <a:t> </a:t>
            </a:r>
            <a:r>
              <a:rPr lang="sk-SK" sz="2600" i="1" dirty="0" err="1"/>
              <a:t>was</a:t>
            </a:r>
            <a:r>
              <a:rPr lang="sk-SK" sz="2600" i="1" dirty="0"/>
              <a:t> a </a:t>
            </a:r>
            <a:r>
              <a:rPr lang="sk-SK" sz="2600" i="1" dirty="0" err="1"/>
              <a:t>bonnet</a:t>
            </a:r>
            <a:r>
              <a:rPr lang="sk-SK" sz="2600" i="1" dirty="0"/>
              <a:t>. In Slovakia, </a:t>
            </a:r>
            <a:r>
              <a:rPr lang="sk-SK" sz="2600" i="1" dirty="0" err="1"/>
              <a:t>actually</a:t>
            </a:r>
            <a:r>
              <a:rPr lang="sk-SK" sz="2600" i="1" dirty="0"/>
              <a:t>, </a:t>
            </a:r>
            <a:r>
              <a:rPr lang="sk-SK" sz="2600" i="1" dirty="0" err="1"/>
              <a:t>only</a:t>
            </a:r>
            <a:r>
              <a:rPr lang="sk-SK" sz="2600" i="1" dirty="0"/>
              <a:t> </a:t>
            </a:r>
            <a:r>
              <a:rPr lang="sk-SK" sz="2600" i="1" dirty="0" err="1"/>
              <a:t>two</a:t>
            </a:r>
            <a:r>
              <a:rPr lang="sk-SK" sz="2600" i="1" dirty="0"/>
              <a:t> </a:t>
            </a:r>
            <a:r>
              <a:rPr lang="sk-SK" sz="2600" i="1" dirty="0" err="1"/>
              <a:t>forms</a:t>
            </a:r>
            <a:r>
              <a:rPr lang="sk-SK" sz="2600" i="1" dirty="0"/>
              <a:t> </a:t>
            </a:r>
            <a:r>
              <a:rPr lang="sk-SK" sz="2600" i="1" dirty="0" err="1"/>
              <a:t>of</a:t>
            </a:r>
            <a:r>
              <a:rPr lang="sk-SK" sz="2600" i="1" dirty="0"/>
              <a:t> </a:t>
            </a:r>
            <a:r>
              <a:rPr lang="sk-SK" sz="2600" i="1" dirty="0" err="1"/>
              <a:t>the</a:t>
            </a:r>
            <a:r>
              <a:rPr lang="sk-SK" sz="2600" i="1" dirty="0"/>
              <a:t> </a:t>
            </a:r>
            <a:r>
              <a:rPr lang="sk-SK" sz="2600" i="1" dirty="0" err="1"/>
              <a:t>bonnet</a:t>
            </a:r>
            <a:r>
              <a:rPr lang="sk-SK" sz="2600" i="1" dirty="0"/>
              <a:t> </a:t>
            </a:r>
            <a:r>
              <a:rPr lang="sk-SK" sz="2600" i="1" dirty="0" err="1"/>
              <a:t>occurred</a:t>
            </a:r>
            <a:r>
              <a:rPr lang="sk-SK" sz="2600" i="1" dirty="0"/>
              <a:t> – a </a:t>
            </a:r>
            <a:r>
              <a:rPr lang="sk-SK" sz="2600" i="1" dirty="0" err="1"/>
              <a:t>crown</a:t>
            </a:r>
            <a:r>
              <a:rPr lang="sk-SK" sz="2600" i="1" dirty="0"/>
              <a:t> </a:t>
            </a:r>
            <a:r>
              <a:rPr lang="sk-SK" sz="2600" i="1" dirty="0" err="1"/>
              <a:t>bonnet</a:t>
            </a:r>
            <a:r>
              <a:rPr lang="sk-SK" sz="2600" i="1" dirty="0"/>
              <a:t> and a </a:t>
            </a:r>
            <a:r>
              <a:rPr lang="sk-SK" sz="2600" i="1" dirty="0" err="1"/>
              <a:t>headband</a:t>
            </a:r>
            <a:r>
              <a:rPr lang="sk-SK" sz="2600" i="1" dirty="0"/>
              <a:t> </a:t>
            </a:r>
            <a:r>
              <a:rPr lang="sk-SK" sz="2600" i="1" dirty="0" err="1"/>
              <a:t>bonnet</a:t>
            </a:r>
            <a:r>
              <a:rPr lang="sk-SK" sz="2600" i="1" dirty="0"/>
              <a:t>. </a:t>
            </a:r>
            <a:endParaRPr lang="sk-SK" sz="26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600" i="1" dirty="0"/>
              <a:t> </a:t>
            </a:r>
            <a:r>
              <a:rPr lang="sk-SK" sz="2600" i="1" dirty="0" smtClean="0"/>
              <a:t> </a:t>
            </a:r>
            <a:r>
              <a:rPr lang="sk-SK" sz="2600" i="1" dirty="0"/>
              <a:t>In </a:t>
            </a:r>
            <a:r>
              <a:rPr lang="sk-SK" sz="2600" i="1" dirty="0" err="1"/>
              <a:t>both</a:t>
            </a:r>
            <a:r>
              <a:rPr lang="sk-SK" sz="2600" i="1" dirty="0"/>
              <a:t> </a:t>
            </a:r>
            <a:r>
              <a:rPr lang="sk-SK" sz="2600" i="1" dirty="0" err="1"/>
              <a:t>cases</a:t>
            </a:r>
            <a:r>
              <a:rPr lang="sk-SK" sz="2600" i="1" dirty="0"/>
              <a:t>, </a:t>
            </a:r>
            <a:r>
              <a:rPr lang="sk-SK" sz="2600" i="1" dirty="0" err="1"/>
              <a:t>the</a:t>
            </a:r>
            <a:r>
              <a:rPr lang="sk-SK" sz="2600" i="1" dirty="0"/>
              <a:t> </a:t>
            </a:r>
            <a:r>
              <a:rPr lang="sk-SK" sz="2600" i="1" dirty="0" err="1"/>
              <a:t>bonnet</a:t>
            </a:r>
            <a:r>
              <a:rPr lang="sk-SK" sz="2600" i="1" dirty="0"/>
              <a:t> </a:t>
            </a:r>
            <a:r>
              <a:rPr lang="sk-SK" sz="2600" i="1" dirty="0" err="1"/>
              <a:t>adjusted</a:t>
            </a:r>
            <a:r>
              <a:rPr lang="sk-SK" sz="2600" i="1" dirty="0"/>
              <a:t> </a:t>
            </a:r>
            <a:r>
              <a:rPr lang="sk-SK" sz="2600" i="1" dirty="0" err="1"/>
              <a:t>hairdo</a:t>
            </a:r>
            <a:r>
              <a:rPr lang="sk-SK" sz="2600" i="1" dirty="0"/>
              <a:t>, </a:t>
            </a:r>
            <a:r>
              <a:rPr lang="sk-SK" sz="2600" i="1" dirty="0" err="1"/>
              <a:t>being</a:t>
            </a:r>
            <a:r>
              <a:rPr lang="sk-SK" sz="2600" i="1" dirty="0"/>
              <a:t> </a:t>
            </a:r>
            <a:r>
              <a:rPr lang="sk-SK" sz="2600" i="1" dirty="0" err="1"/>
              <a:t>shirted</a:t>
            </a:r>
            <a:r>
              <a:rPr lang="sk-SK" sz="2600" i="1" dirty="0"/>
              <a:t>, </a:t>
            </a:r>
            <a:r>
              <a:rPr lang="sk-SK" sz="2600" i="1" dirty="0" err="1"/>
              <a:t>folded</a:t>
            </a:r>
            <a:r>
              <a:rPr lang="sk-SK" sz="2600" i="1" dirty="0"/>
              <a:t> or </a:t>
            </a:r>
            <a:r>
              <a:rPr lang="sk-SK" sz="2600" i="1" dirty="0" err="1"/>
              <a:t>amended</a:t>
            </a:r>
            <a:r>
              <a:rPr lang="sk-SK" sz="2600" i="1" dirty="0"/>
              <a:t> </a:t>
            </a:r>
            <a:r>
              <a:rPr lang="sk-SK" sz="2600" i="1" dirty="0" err="1"/>
              <a:t>with</a:t>
            </a:r>
            <a:r>
              <a:rPr lang="sk-SK" sz="2600" i="1" dirty="0"/>
              <a:t> </a:t>
            </a:r>
            <a:r>
              <a:rPr lang="sk-SK" sz="2600" i="1" dirty="0" err="1"/>
              <a:t>the</a:t>
            </a:r>
            <a:r>
              <a:rPr lang="sk-SK" sz="2600" i="1" dirty="0"/>
              <a:t> </a:t>
            </a:r>
            <a:r>
              <a:rPr lang="sk-SK" sz="2600" i="1" dirty="0" err="1"/>
              <a:t>help</a:t>
            </a:r>
            <a:r>
              <a:rPr lang="sk-SK" sz="2600" i="1" dirty="0"/>
              <a:t> on </a:t>
            </a:r>
            <a:r>
              <a:rPr lang="sk-SK" sz="2600" i="1" dirty="0" err="1"/>
              <a:t>the</a:t>
            </a:r>
            <a:r>
              <a:rPr lang="sk-SK" sz="2600" i="1" dirty="0"/>
              <a:t> </a:t>
            </a:r>
            <a:r>
              <a:rPr lang="sk-SK" sz="2600" i="1" dirty="0" err="1"/>
              <a:t>seams</a:t>
            </a:r>
            <a:r>
              <a:rPr lang="sk-SK" sz="2600" i="1" dirty="0"/>
              <a:t>. </a:t>
            </a:r>
          </a:p>
          <a:p>
            <a:pPr marL="0" indent="0">
              <a:buNone/>
            </a:pPr>
            <a:endParaRPr lang="sk-SK" dirty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3243263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08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751742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678716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Men´s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clothing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lnSpcReduction="1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 smtClean="0"/>
              <a:t> </a:t>
            </a:r>
            <a:r>
              <a:rPr lang="en-US" sz="2800" i="1" dirty="0" smtClean="0"/>
              <a:t>There were not many clothing articles in men´s basic clothing. It comprised </a:t>
            </a:r>
            <a:r>
              <a:rPr lang="sk-SK" sz="2800" i="1" dirty="0"/>
              <a:t> </a:t>
            </a:r>
            <a:r>
              <a:rPr lang="sk-SK" sz="2800" i="1" dirty="0" smtClean="0"/>
              <a:t> </a:t>
            </a:r>
            <a:r>
              <a:rPr lang="en-US" sz="2800" i="1" dirty="0" smtClean="0"/>
              <a:t>a shirt, a pair of loose trousers made of cloth, </a:t>
            </a:r>
            <a:r>
              <a:rPr lang="sk-SK" sz="2800" i="1" dirty="0" smtClean="0"/>
              <a:t>         </a:t>
            </a:r>
            <a:r>
              <a:rPr lang="en-US" sz="2800" i="1" dirty="0" smtClean="0"/>
              <a:t>a pair of wool cloth trousers, and a men´s apron.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en-US" sz="2800" i="1" dirty="0" smtClean="0"/>
              <a:t>Some more items, such as </a:t>
            </a:r>
            <a:r>
              <a:rPr lang="sk-SK" sz="2800" i="1" dirty="0" smtClean="0"/>
              <a:t>   </a:t>
            </a:r>
            <a:r>
              <a:rPr lang="en-US" sz="2800" i="1" dirty="0" smtClean="0"/>
              <a:t>a waistcoat and a </a:t>
            </a:r>
            <a:r>
              <a:rPr lang="en-US" sz="2800" i="1" dirty="0" err="1" smtClean="0"/>
              <a:t>furt</a:t>
            </a:r>
            <a:r>
              <a:rPr lang="en-US" sz="2800" i="1" dirty="0" smtClean="0"/>
              <a:t> vest, complemented the essential articles.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364013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51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357430"/>
            <a:ext cx="8229600" cy="1285884"/>
          </a:xfrm>
        </p:spPr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Ďakujem za pozornosť ♥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32656"/>
            <a:ext cx="7818713" cy="220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079104" y="3500438"/>
            <a:ext cx="83506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 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Thanks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for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watching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♥</a:t>
            </a:r>
          </a:p>
          <a:p>
            <a:endParaRPr lang="sk-SK" sz="60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          Barbora </a:t>
            </a:r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Polanská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 a  Diana </a:t>
            </a:r>
            <a:r>
              <a:rPr lang="sk-SK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Gombitová</a:t>
            </a:r>
            <a:endParaRPr lang="sk-SK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  <a:p>
            <a:endParaRPr lang="sk-SK" sz="60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  <a:p>
            <a:endParaRPr lang="sk-SK" sz="60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  <a:p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4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Košeľa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772816"/>
            <a:ext cx="4906888" cy="45259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dirty="0"/>
              <a:t> </a:t>
            </a:r>
            <a:r>
              <a:rPr lang="sk-SK" sz="2800" i="1" dirty="0"/>
              <a:t>Základnou odevnou súčiastkou, ktorú si muži obliekali na holé telo, bola košeľa. Košele sa šili z troch druhov textilného materiálu – z konopného, ľanového a bavlneného plátna.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Výzdoba </a:t>
            </a:r>
            <a:r>
              <a:rPr lang="sk-SK" sz="2800" i="1" dirty="0"/>
              <a:t>mužskej košele sa sústreďovala na golieri, hrudi a na rukávoch. Najrozšírenejším spôsobom výzdoby bola výšivka. Zdobené boli predovšetkým košele na sviatočné dni.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3680889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7" y="-684346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31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49494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shirt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sk-SK" dirty="0" smtClean="0"/>
              <a:t>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i="1" dirty="0" smtClean="0"/>
              <a:t>A </a:t>
            </a:r>
            <a:r>
              <a:rPr lang="en-US" sz="2800" i="1" dirty="0"/>
              <a:t>basic clothing article that men wore directly on the naked body was a shirt. Shirts were sewn from three types of fabric – hemp, linen and cotton cloth.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i="1" dirty="0" smtClean="0"/>
              <a:t>Decoration </a:t>
            </a:r>
            <a:r>
              <a:rPr lang="en-US" sz="2800" i="1" dirty="0"/>
              <a:t>of men´s shirts </a:t>
            </a:r>
            <a:r>
              <a:rPr lang="en-US" sz="2800" i="1" dirty="0" err="1"/>
              <a:t>occured</a:t>
            </a:r>
            <a:r>
              <a:rPr lang="en-US" sz="2800" i="1" dirty="0"/>
              <a:t> on the collar, chest and sleeves. </a:t>
            </a:r>
            <a:r>
              <a:rPr lang="en-US" sz="2800" i="1" dirty="0" err="1"/>
              <a:t>Orriginally</a:t>
            </a:r>
            <a:r>
              <a:rPr lang="en-US" sz="2800" i="1" dirty="0"/>
              <a:t>, the most </a:t>
            </a:r>
            <a:r>
              <a:rPr lang="en-US" sz="2800" i="1" dirty="0" err="1"/>
              <a:t>widespead</a:t>
            </a:r>
            <a:r>
              <a:rPr lang="en-US" sz="2800" i="1" dirty="0"/>
              <a:t> sort of decoration was embroidery. It was mostly festive shirts that were decorated.</a:t>
            </a:r>
            <a:endParaRPr lang="sk-SK" sz="28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00625"/>
            <a:ext cx="36830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87" y="-522520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70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482461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Gate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556792"/>
            <a:ext cx="4618856" cy="4525963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sk-SK" dirty="0"/>
              <a:t> </a:t>
            </a: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Plátenné </a:t>
            </a:r>
            <a:r>
              <a:rPr lang="sk-SK" sz="2800" i="1" dirty="0"/>
              <a:t>gate predstavujú popri súkenných či keprových nohaviciach druhú formu mužských nohavíc na Slovensku.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Nosili </a:t>
            </a:r>
            <a:r>
              <a:rPr lang="sk-SK" sz="2800" i="1" dirty="0"/>
              <a:t>sa na území celého západného Slovenska a v južných častiach stredného a východného Slovenska.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412776"/>
            <a:ext cx="34686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-532458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085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88" y="-459432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Loose</a:t>
            </a:r>
            <a:r>
              <a:rPr lang="sk-SK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trousers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i="1" dirty="0" smtClean="0"/>
              <a:t>Loose </a:t>
            </a:r>
            <a:r>
              <a:rPr lang="en-US" sz="2800" i="1" dirty="0"/>
              <a:t>trousers made of cloth, in addition to wool cloth trousers or twill trousers, represent the second form </a:t>
            </a:r>
            <a:r>
              <a:rPr lang="sk-SK" sz="2800" i="1" dirty="0"/>
              <a:t> </a:t>
            </a:r>
            <a:r>
              <a:rPr lang="sk-SK" sz="2800" i="1" dirty="0" smtClean="0"/>
              <a:t>    </a:t>
            </a:r>
            <a:r>
              <a:rPr lang="en-US" sz="2800" i="1" dirty="0" smtClean="0"/>
              <a:t>of </a:t>
            </a:r>
            <a:r>
              <a:rPr lang="en-US" sz="2800" i="1" dirty="0"/>
              <a:t>men´s trousers in Slovakia.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en-US" sz="2800" i="1" dirty="0" smtClean="0"/>
              <a:t>They </a:t>
            </a:r>
            <a:r>
              <a:rPr lang="en-US" sz="2800" i="1" dirty="0"/>
              <a:t>were worn across the whole of Western Slovakia and in southern regions </a:t>
            </a:r>
            <a:r>
              <a:rPr lang="en-US" sz="2800" i="1" dirty="0" smtClean="0"/>
              <a:t>of </a:t>
            </a:r>
            <a:r>
              <a:rPr lang="en-US" sz="2800" i="1" dirty="0"/>
              <a:t>Central and Eastern </a:t>
            </a:r>
            <a:r>
              <a:rPr lang="en-US" sz="2800" i="1" dirty="0" smtClean="0"/>
              <a:t>Slovakia</a:t>
            </a:r>
            <a:r>
              <a:rPr lang="sk-SK" sz="2800" i="1" dirty="0" smtClean="0"/>
              <a:t>.</a:t>
            </a:r>
            <a:endParaRPr lang="sk-SK" sz="28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4686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11" y="-573517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20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522501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31440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Lajblík</a:t>
            </a:r>
            <a:endParaRPr lang="sk-SK" sz="6000" dirty="0">
              <a:solidFill>
                <a:schemeClr val="tx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 smtClean="0"/>
              <a:t>Je </a:t>
            </a:r>
            <a:r>
              <a:rPr lang="sk-SK" sz="2800" i="1" dirty="0"/>
              <a:t>to krátka odevná súčiastka bez rukávov, obliekajúca sa na košeľu a kryjúca hruď a chrbát. Na väčšine Slovenska sa lajblíky šili z jemnejšieho súkna, najčastejšie čiernej farby. </a:t>
            </a:r>
            <a:endParaRPr lang="sk-SK" sz="2800" i="1" dirty="0" smtClean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sk-SK" sz="2800" i="1" dirty="0" smtClean="0"/>
              <a:t>Nosili </a:t>
            </a:r>
            <a:r>
              <a:rPr lang="sk-SK" sz="2800" i="1" dirty="0"/>
              <a:t>sa aj lajblíky z bieleho alebo modrého súkna. Nosili sa nezapnuté. Zdobené boli výšivkou a šnurovaním.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endParaRPr lang="sk-SK" dirty="0"/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v"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16224"/>
            <a:ext cx="3448936" cy="484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447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05" y="-460450"/>
            <a:ext cx="3389313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87424"/>
            <a:ext cx="32432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waistcoat</a:t>
            </a:r>
            <a:endParaRPr lang="sk-SK" sz="60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4676506" cy="4925144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sk-SK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800" i="1" dirty="0" smtClean="0"/>
              <a:t>I </a:t>
            </a:r>
            <a:r>
              <a:rPr lang="en-US" sz="2800" i="1" dirty="0"/>
              <a:t>tis a short sleeveless clothing article worn over the shirt, covering the chest and the back. In most part of Slovakia, waistcoats were sewn from finer wool cloth, most often </a:t>
            </a:r>
            <a:r>
              <a:rPr lang="sk-SK" sz="2800" i="1" dirty="0" smtClean="0"/>
              <a:t>  </a:t>
            </a:r>
            <a:r>
              <a:rPr lang="en-US" sz="2800" i="1" dirty="0" smtClean="0"/>
              <a:t>in </a:t>
            </a:r>
            <a:r>
              <a:rPr lang="en-US" sz="2800" i="1" dirty="0"/>
              <a:t>black. </a:t>
            </a:r>
            <a:endParaRPr lang="sk-SK" sz="2800" i="1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sk-SK" sz="2800" i="1" dirty="0"/>
              <a:t> </a:t>
            </a:r>
            <a:r>
              <a:rPr lang="en-US" sz="2800" i="1" dirty="0" smtClean="0"/>
              <a:t>However</a:t>
            </a:r>
            <a:r>
              <a:rPr lang="en-US" sz="2800" i="1" dirty="0"/>
              <a:t>, waistcoats from white or blue wool cloth were worn, too. They were worn undone. The decoration featured embroidery or decorative strings. </a:t>
            </a:r>
            <a:endParaRPr lang="sk-SK" sz="28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06" y="1916832"/>
            <a:ext cx="3451225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4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1548</Words>
  <Application>Microsoft Office PowerPoint</Application>
  <PresentationFormat>Předvádění na obrazovce (4:3)</PresentationFormat>
  <Paragraphs>105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Motív Office</vt:lpstr>
      <vt:lpstr>Súčiastky slovenského ľudového kroja</vt:lpstr>
      <vt:lpstr>Mužský odev</vt:lpstr>
      <vt:lpstr>Men´s clothing</vt:lpstr>
      <vt:lpstr>Košeľa</vt:lpstr>
      <vt:lpstr>A shirt</vt:lpstr>
      <vt:lpstr>Gate</vt:lpstr>
      <vt:lpstr>Loose trousers</vt:lpstr>
      <vt:lpstr>Lajblík</vt:lpstr>
      <vt:lpstr>A waistcoat</vt:lpstr>
      <vt:lpstr>Klobúk</vt:lpstr>
      <vt:lpstr>A hat</vt:lpstr>
      <vt:lpstr>Čižmy</vt:lpstr>
      <vt:lpstr>High-leg boots</vt:lpstr>
      <vt:lpstr>Kabátik</vt:lpstr>
      <vt:lpstr>A camisole</vt:lpstr>
      <vt:lpstr>Ženský odev</vt:lpstr>
      <vt:lpstr>Women´s clothing </vt:lpstr>
      <vt:lpstr>Rubáš</vt:lpstr>
      <vt:lpstr>A petticoat</vt:lpstr>
      <vt:lpstr>Rukávce</vt:lpstr>
      <vt:lpstr>A short top with  puffed sleeves</vt:lpstr>
      <vt:lpstr>Živôtik</vt:lpstr>
      <vt:lpstr>A bodice</vt:lpstr>
      <vt:lpstr>Zástera</vt:lpstr>
      <vt:lpstr>An apron </vt:lpstr>
      <vt:lpstr>Sukňa</vt:lpstr>
      <vt:lpstr>A skirt</vt:lpstr>
      <vt:lpstr>Čepiec</vt:lpstr>
      <vt:lpstr>A bonnet</vt:lpstr>
      <vt:lpstr>Ďakujem za pozornosť ♥</vt:lpstr>
    </vt:vector>
  </TitlesOfParts>
  <Company>ZŠ Pugačevova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Žiak</dc:creator>
  <cp:lastModifiedBy>hp</cp:lastModifiedBy>
  <cp:revision>22</cp:revision>
  <dcterms:created xsi:type="dcterms:W3CDTF">2017-01-24T07:49:07Z</dcterms:created>
  <dcterms:modified xsi:type="dcterms:W3CDTF">2017-04-06T18:01:05Z</dcterms:modified>
</cp:coreProperties>
</file>