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9D2096D-4F0D-4C92-B6B4-645D1A225D44}" type="datetimeFigureOut">
              <a:rPr lang="cs-CZ" smtClean="0"/>
              <a:t>7. 10. 2016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97774BD9-08F4-4315-9DDB-E38C01494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31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96D-4F0D-4C92-B6B4-645D1A225D44}" type="datetimeFigureOut">
              <a:rPr lang="cs-CZ" smtClean="0"/>
              <a:t>7. 10. 2016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4BD9-08F4-4315-9DDB-E38C01494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1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96D-4F0D-4C92-B6B4-645D1A225D44}" type="datetimeFigureOut">
              <a:rPr lang="cs-CZ" smtClean="0"/>
              <a:t>7. 10. 2016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4BD9-08F4-4315-9DDB-E38C01494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94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96D-4F0D-4C92-B6B4-645D1A225D44}" type="datetimeFigureOut">
              <a:rPr lang="cs-CZ" smtClean="0"/>
              <a:t>7. 10. 2016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4BD9-08F4-4315-9DDB-E38C01494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14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96D-4F0D-4C92-B6B4-645D1A225D44}" type="datetimeFigureOut">
              <a:rPr lang="cs-CZ" smtClean="0"/>
              <a:t>7. 10. 2016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4BD9-08F4-4315-9DDB-E38C01494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038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96D-4F0D-4C92-B6B4-645D1A225D44}" type="datetimeFigureOut">
              <a:rPr lang="cs-CZ" smtClean="0"/>
              <a:t>7. 10. 2016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4BD9-08F4-4315-9DDB-E38C01494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418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96D-4F0D-4C92-B6B4-645D1A225D44}" type="datetimeFigureOut">
              <a:rPr lang="cs-CZ" smtClean="0"/>
              <a:t>7. 10. 2016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4BD9-08F4-4315-9DDB-E38C01494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53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96D-4F0D-4C92-B6B4-645D1A225D44}" type="datetimeFigureOut">
              <a:rPr lang="cs-CZ" smtClean="0"/>
              <a:t>7. 10. 2016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4BD9-08F4-4315-9DDB-E38C01494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976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96D-4F0D-4C92-B6B4-645D1A225D44}" type="datetimeFigureOut">
              <a:rPr lang="cs-CZ" smtClean="0"/>
              <a:t>7. 10. 2016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4BD9-08F4-4315-9DDB-E38C01494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91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96D-4F0D-4C92-B6B4-645D1A225D44}" type="datetimeFigureOut">
              <a:rPr lang="cs-CZ" smtClean="0"/>
              <a:t>7. 10. 2016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4BD9-08F4-4315-9DDB-E38C01494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22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96D-4F0D-4C92-B6B4-645D1A225D44}" type="datetimeFigureOut">
              <a:rPr lang="cs-CZ" smtClean="0"/>
              <a:t>7. 10. 2016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4BD9-08F4-4315-9DDB-E38C01494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1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96D-4F0D-4C92-B6B4-645D1A225D44}" type="datetimeFigureOut">
              <a:rPr lang="cs-CZ" smtClean="0"/>
              <a:t>7. 10. 2016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4BD9-08F4-4315-9DDB-E38C01494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59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96D-4F0D-4C92-B6B4-645D1A225D44}" type="datetimeFigureOut">
              <a:rPr lang="cs-CZ" smtClean="0"/>
              <a:t>7. 10. 2016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4BD9-08F4-4315-9DDB-E38C01494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57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96D-4F0D-4C92-B6B4-645D1A225D44}" type="datetimeFigureOut">
              <a:rPr lang="cs-CZ" smtClean="0"/>
              <a:t>7. 10. 2016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4BD9-08F4-4315-9DDB-E38C01494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89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96D-4F0D-4C92-B6B4-645D1A225D44}" type="datetimeFigureOut">
              <a:rPr lang="cs-CZ" smtClean="0"/>
              <a:t>7. 10. 2016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4BD9-08F4-4315-9DDB-E38C01494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78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96D-4F0D-4C92-B6B4-645D1A225D44}" type="datetimeFigureOut">
              <a:rPr lang="cs-CZ" smtClean="0"/>
              <a:t>7. 10. 2016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4BD9-08F4-4315-9DDB-E38C01494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03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096D-4F0D-4C92-B6B4-645D1A225D44}" type="datetimeFigureOut">
              <a:rPr lang="cs-CZ" smtClean="0"/>
              <a:t>7. 10. 2016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4BD9-08F4-4315-9DDB-E38C01494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94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9D2096D-4F0D-4C92-B6B4-645D1A225D44}" type="datetimeFigureOut">
              <a:rPr lang="cs-CZ" smtClean="0"/>
              <a:t>7. 10. 2016</a:t>
            </a:fld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7774BD9-08F4-4315-9DDB-E38C01494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08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4532681"/>
            <a:ext cx="8825658" cy="1082508"/>
          </a:xfrm>
        </p:spPr>
        <p:txBody>
          <a:bodyPr>
            <a:normAutofit fontScale="92500" lnSpcReduction="20000"/>
          </a:bodyPr>
          <a:lstStyle/>
          <a:p>
            <a:r>
              <a:rPr lang="cs-CZ" sz="4800" b="1" dirty="0" smtClean="0">
                <a:solidFill>
                  <a:schemeClr val="bg1"/>
                </a:solidFill>
              </a:rPr>
              <a:t>ZŠ HELLO A BILINGVNÍ VÝUKA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Mgr. Lenka Balarinová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1" t="28524" r="2612" b="26485"/>
          <a:stretch/>
        </p:blipFill>
        <p:spPr bwMode="auto">
          <a:xfrm>
            <a:off x="1154955" y="906839"/>
            <a:ext cx="8928946" cy="3227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65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944" y="947920"/>
            <a:ext cx="10547796" cy="1112700"/>
          </a:xfrm>
        </p:spPr>
        <p:txBody>
          <a:bodyPr/>
          <a:lstStyle/>
          <a:p>
            <a:pPr algn="ctr"/>
            <a:r>
              <a:rPr lang="cs-CZ" sz="4000" b="1" dirty="0" smtClean="0"/>
              <a:t>		 Výuka angličtiny a v angličtině 			na 1. stupni ZŠ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3285" y="2333042"/>
            <a:ext cx="10335135" cy="4136772"/>
          </a:xfrm>
        </p:spPr>
        <p:txBody>
          <a:bodyPr>
            <a:normAutofit lnSpcReduction="10000"/>
          </a:bodyPr>
          <a:lstStyle/>
          <a:p>
            <a:r>
              <a:rPr lang="cs-CZ" sz="2800" b="1" dirty="0"/>
              <a:t>Zvýšená dotace hodin jazyka anglického od 1. </a:t>
            </a:r>
            <a:r>
              <a:rPr lang="cs-CZ" sz="2800" b="1" dirty="0" smtClean="0"/>
              <a:t>ročníku</a:t>
            </a:r>
          </a:p>
          <a:p>
            <a:r>
              <a:rPr lang="cs-CZ" sz="2800" b="1" dirty="0" smtClean="0"/>
              <a:t>Výuka s rodilými mluvčími od 1. ročníku</a:t>
            </a:r>
          </a:p>
          <a:p>
            <a:r>
              <a:rPr lang="cs-CZ" sz="2800" b="1" dirty="0" smtClean="0"/>
              <a:t>Výuka v anglickém jazyce i v jiných předmětech – hudební výchova, výtvarná výchova, pracovní činnosti, tělesná výchova a matematika</a:t>
            </a:r>
          </a:p>
          <a:p>
            <a:r>
              <a:rPr lang="cs-CZ" sz="2800" b="1" dirty="0" smtClean="0"/>
              <a:t>Díky každodennímu intenzivnímu kontaktu                        s angličtinou se naše děti seznamují 					              s jazykem postupně a přirozeně a angličtiny 				  se nebojí </a:t>
            </a:r>
          </a:p>
          <a:p>
            <a:endParaRPr lang="cs-CZ" sz="2800" b="1" dirty="0" smtClean="0"/>
          </a:p>
          <a:p>
            <a:endParaRPr lang="cs-CZ" sz="2800" b="1" dirty="0"/>
          </a:p>
          <a:p>
            <a:endParaRPr lang="cs-CZ" dirty="0"/>
          </a:p>
        </p:txBody>
      </p:sp>
      <p:pic>
        <p:nvPicPr>
          <p:cNvPr id="1028" name="Picture 4" descr="Výsledek obrázku pro smiley thumb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423" y="4546890"/>
            <a:ext cx="2593840" cy="17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 smtClean="0"/>
              <a:t>CAMBRIDGE EXAMS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499"/>
            <a:ext cx="7795863" cy="3539723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Díky intenzivní přípravě jsou naše děti		                                          	schopné absolvovat již ve 2. ročníku			YLE cambridgeské zkoušky </a:t>
            </a:r>
            <a:r>
              <a:rPr lang="cs-CZ" sz="2800" b="1" dirty="0" err="1" smtClean="0"/>
              <a:t>Starters</a:t>
            </a:r>
            <a:endParaRPr lang="cs-CZ" sz="2800" b="1" dirty="0" smtClean="0"/>
          </a:p>
          <a:p>
            <a:r>
              <a:rPr lang="cs-CZ" sz="2800" b="1" dirty="0" smtClean="0"/>
              <a:t>Následují </a:t>
            </a:r>
            <a:r>
              <a:rPr lang="cs-CZ" sz="2800" b="1" dirty="0" err="1" smtClean="0"/>
              <a:t>Movers</a:t>
            </a:r>
            <a:r>
              <a:rPr lang="cs-CZ" sz="2800" b="1" dirty="0" smtClean="0"/>
              <a:t> ve 4. ročníku, které			jsou klasifikovány jako úroveň A1</a:t>
            </a:r>
          </a:p>
          <a:p>
            <a:r>
              <a:rPr lang="cs-CZ" sz="2800" b="1" dirty="0" smtClean="0"/>
              <a:t>Na 2. stupni KET, PET </a:t>
            </a:r>
            <a:r>
              <a:rPr lang="cs-CZ" sz="2800" b="1" dirty="0" err="1" smtClean="0"/>
              <a:t>for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schools</a:t>
            </a:r>
            <a:r>
              <a:rPr lang="cs-CZ" sz="2800" b="1" dirty="0" smtClean="0"/>
              <a:t>, 					někteří zvládnou FCE (úroveň B2)</a:t>
            </a:r>
          </a:p>
          <a:p>
            <a:endParaRPr lang="cs-CZ" sz="2800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80" y="3151631"/>
            <a:ext cx="3732974" cy="26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6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135266" cy="728480"/>
          </a:xfrm>
        </p:spPr>
        <p:txBody>
          <a:bodyPr/>
          <a:lstStyle/>
          <a:p>
            <a:pPr algn="ctr"/>
            <a:r>
              <a:rPr lang="cs-CZ" sz="4000" b="1" dirty="0" smtClean="0"/>
              <a:t>Matematika prof. Hejného bilingvně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5" y="2603500"/>
            <a:ext cx="7782983" cy="37973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Děti se seznamují s matematikou i matematikou v angličtině postupně</a:t>
            </a:r>
          </a:p>
          <a:p>
            <a:r>
              <a:rPr lang="cs-CZ" sz="2800" b="1" dirty="0" smtClean="0"/>
              <a:t>Pomocí her a zábavnou formou si upevňují matematické pojmy a povely v angličtině potřebné   k další práci – čísla, odpovědi na jednoduché otázky, reakce na jednoduché povely – </a:t>
            </a:r>
            <a:r>
              <a:rPr lang="cs-CZ" sz="2800" b="1" dirty="0" err="1" smtClean="0"/>
              <a:t>match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colour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write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draw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e.g</a:t>
            </a:r>
            <a:r>
              <a:rPr lang="cs-CZ" sz="2800" b="1" dirty="0" smtClean="0"/>
              <a:t>.</a:t>
            </a:r>
          </a:p>
          <a:p>
            <a:endParaRPr lang="cs-CZ" sz="2800" b="1" dirty="0"/>
          </a:p>
        </p:txBody>
      </p:sp>
      <p:pic>
        <p:nvPicPr>
          <p:cNvPr id="2050" name="Picture 2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603500"/>
            <a:ext cx="2511380" cy="37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0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 smtClean="0"/>
              <a:t>Bilingvní matematika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5" y="2603499"/>
            <a:ext cx="7847378" cy="3600517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Děti angličtinu zpočátku hlavně vnímají a učí se na ni reagovat, postupně se sami aktivně zapojují, používají matematické pojmy a povely anglicky</a:t>
            </a:r>
          </a:p>
          <a:p>
            <a:r>
              <a:rPr lang="cs-CZ" sz="2800" b="1" dirty="0" smtClean="0"/>
              <a:t>Díky každodennímu procvičování dochází k trvalému upevňování matematických pojmů a povelů</a:t>
            </a:r>
          </a:p>
          <a:p>
            <a:endParaRPr lang="cs-CZ" sz="2800" b="1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7" t="12939" r="50397" b="13252"/>
          <a:stretch/>
        </p:blipFill>
        <p:spPr bwMode="auto">
          <a:xfrm>
            <a:off x="9201955" y="2487590"/>
            <a:ext cx="2595093" cy="3716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318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9044" y="947920"/>
            <a:ext cx="9212539" cy="728480"/>
          </a:xfrm>
        </p:spPr>
        <p:txBody>
          <a:bodyPr/>
          <a:lstStyle/>
          <a:p>
            <a:r>
              <a:rPr lang="cs-CZ" sz="4000" b="1" dirty="0"/>
              <a:t>Výuka v matematických prostředích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9044" y="2680773"/>
            <a:ext cx="8761413" cy="391321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Autobus</a:t>
            </a:r>
          </a:p>
          <a:p>
            <a:r>
              <a:rPr lang="cs-CZ" sz="2800" b="1" dirty="0" smtClean="0"/>
              <a:t>Pavučiny</a:t>
            </a:r>
          </a:p>
          <a:p>
            <a:r>
              <a:rPr lang="cs-CZ" sz="2800" b="1" dirty="0" smtClean="0"/>
              <a:t>Součtové trojúhelníky</a:t>
            </a:r>
          </a:p>
          <a:p>
            <a:r>
              <a:rPr lang="cs-CZ" sz="2800" b="1" dirty="0" smtClean="0"/>
              <a:t>Hadi</a:t>
            </a:r>
          </a:p>
          <a:p>
            <a:r>
              <a:rPr lang="cs-CZ" sz="2800" b="1" dirty="0" smtClean="0"/>
              <a:t>Zvířátka Dědy </a:t>
            </a:r>
            <a:r>
              <a:rPr lang="cs-CZ" sz="2800" b="1" dirty="0" err="1" smtClean="0"/>
              <a:t>Lesoně</a:t>
            </a:r>
            <a:endParaRPr lang="cs-CZ" sz="2800" b="1" dirty="0" smtClean="0"/>
          </a:p>
          <a:p>
            <a:r>
              <a:rPr lang="cs-CZ" sz="2800" b="1" dirty="0" smtClean="0"/>
              <a:t>Násobilkové obdélníky</a:t>
            </a:r>
          </a:p>
          <a:p>
            <a:r>
              <a:rPr lang="cs-CZ" sz="2800" b="1" dirty="0" smtClean="0"/>
              <a:t>Krychlové stavby a další …</a:t>
            </a:r>
          </a:p>
          <a:p>
            <a:endParaRPr lang="cs-CZ" sz="2800" b="1" dirty="0"/>
          </a:p>
        </p:txBody>
      </p:sp>
      <p:pic>
        <p:nvPicPr>
          <p:cNvPr id="6" name="Obrázek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4" t="46393" r="8095" b="11091"/>
          <a:stretch/>
        </p:blipFill>
        <p:spPr bwMode="auto">
          <a:xfrm>
            <a:off x="6806009" y="5561192"/>
            <a:ext cx="4391696" cy="1132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25097" r="68813" b="29240"/>
          <a:stretch/>
        </p:blipFill>
        <p:spPr bwMode="auto">
          <a:xfrm>
            <a:off x="9775205" y="4249636"/>
            <a:ext cx="1447753" cy="1355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t="15031" r="55062" b="16029"/>
          <a:stretch/>
        </p:blipFill>
        <p:spPr bwMode="auto">
          <a:xfrm>
            <a:off x="7067813" y="4114524"/>
            <a:ext cx="1921641" cy="1603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2" t="20007" r="66408" b="53704"/>
          <a:stretch/>
        </p:blipFill>
        <p:spPr bwMode="auto">
          <a:xfrm>
            <a:off x="10459242" y="2859110"/>
            <a:ext cx="1196138" cy="1199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9" t="21635" r="37127" b="23010"/>
          <a:stretch/>
        </p:blipFill>
        <p:spPr bwMode="auto">
          <a:xfrm>
            <a:off x="8318524" y="2529465"/>
            <a:ext cx="1676148" cy="1516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8" t="29749" r="19645" b="39515"/>
          <a:stretch/>
        </p:blipFill>
        <p:spPr bwMode="auto">
          <a:xfrm>
            <a:off x="3670479" y="2581188"/>
            <a:ext cx="4005329" cy="1256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/>
          <a:srcRect l="19777" t="31294" r="20536" b="47784"/>
          <a:stretch/>
        </p:blipFill>
        <p:spPr>
          <a:xfrm>
            <a:off x="3375862" y="4277233"/>
            <a:ext cx="3480652" cy="6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4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Čerství druháci v akci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5592" t="44928" r="27990" b="16886"/>
          <a:stretch/>
        </p:blipFill>
        <p:spPr>
          <a:xfrm>
            <a:off x="2498500" y="2369715"/>
            <a:ext cx="6400801" cy="377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348" y="2841112"/>
            <a:ext cx="10204212" cy="2246041"/>
          </a:xfrm>
        </p:spPr>
        <p:txBody>
          <a:bodyPr/>
          <a:lstStyle/>
          <a:p>
            <a:r>
              <a:rPr lang="cs-CZ" sz="6000" b="1" dirty="0" smtClean="0">
                <a:solidFill>
                  <a:schemeClr val="accent1"/>
                </a:solidFill>
              </a:rPr>
              <a:t>DĚKUJI  ZA  POZORNOST!</a:t>
            </a:r>
            <a:endParaRPr lang="cs-CZ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ový efekt">
  <a:themeElements>
    <a:clrScheme name="Iontový efekt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tový efekt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tový efekt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168</TotalTime>
  <Words>184</Words>
  <Application>Microsoft Office PowerPoint</Application>
  <PresentationFormat>Širokoúhlá obrazovka</PresentationFormat>
  <Paragraphs>28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Iontový efekt</vt:lpstr>
      <vt:lpstr>Prezentace aplikace PowerPoint</vt:lpstr>
      <vt:lpstr>   Výuka angličtiny a v angličtině    na 1. stupni ZŠ</vt:lpstr>
      <vt:lpstr>CAMBRIDGE EXAMS</vt:lpstr>
      <vt:lpstr>Matematika prof. Hejného bilingvně</vt:lpstr>
      <vt:lpstr>Bilingvní matematika</vt:lpstr>
      <vt:lpstr>Výuka v matematických prostředích</vt:lpstr>
      <vt:lpstr>Čerství druháci v akci</vt:lpstr>
      <vt:lpstr>DĚKUJI  ZA  POZORNOST!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Balarinová</dc:creator>
  <cp:lastModifiedBy>Lenka Balarinová</cp:lastModifiedBy>
  <cp:revision>22</cp:revision>
  <dcterms:created xsi:type="dcterms:W3CDTF">2016-09-30T16:50:08Z</dcterms:created>
  <dcterms:modified xsi:type="dcterms:W3CDTF">2016-10-07T18:45:16Z</dcterms:modified>
</cp:coreProperties>
</file>