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Heat transfer mechanisms</a:t>
            </a:r>
            <a:endParaRPr lang="en-GB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b="1" dirty="0" smtClean="0"/>
              <a:t>How can we keep our drink hot for a longer period of time?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298" y="1447800"/>
            <a:ext cx="7156902" cy="46482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90600" y="838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Double-wall paper cup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xmlns="" val="33387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01861"/>
            <a:ext cx="9144000" cy="29845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5656" y="762001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Testing the heat transfer mechanisms</a:t>
            </a:r>
          </a:p>
          <a:p>
            <a:endParaRPr lang="en-GB" sz="3600" dirty="0" smtClean="0"/>
          </a:p>
          <a:p>
            <a:r>
              <a:rPr lang="en-GB" sz="3600" dirty="0" smtClean="0"/>
              <a:t>Control     </a:t>
            </a:r>
            <a:r>
              <a:rPr lang="en-GB" sz="3600" dirty="0" smtClean="0"/>
              <a:t>Conduction    Convection   Radiation</a:t>
            </a:r>
          </a:p>
          <a:p>
            <a:r>
              <a:rPr lang="en-GB" sz="3600" dirty="0" smtClean="0"/>
              <a:t>	 	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128394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Conduction</a:t>
            </a:r>
            <a:endParaRPr lang="en-GB" sz="36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77880" y="1905000"/>
            <a:ext cx="3151720" cy="41147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14399" y="1905001"/>
            <a:ext cx="3151721" cy="4114800"/>
          </a:xfrm>
          <a:prstGeom prst="rect">
            <a:avLst/>
          </a:prstGeom>
        </p:spPr>
      </p:pic>
      <p:cxnSp>
        <p:nvCxnSpPr>
          <p:cNvPr id="7" name="Conexão reta unidirecional 6"/>
          <p:cNvCxnSpPr/>
          <p:nvPr/>
        </p:nvCxnSpPr>
        <p:spPr>
          <a:xfrm>
            <a:off x="2895600" y="4191000"/>
            <a:ext cx="1524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unidirecional 7"/>
          <p:cNvCxnSpPr/>
          <p:nvPr/>
        </p:nvCxnSpPr>
        <p:spPr>
          <a:xfrm>
            <a:off x="7010400" y="4191000"/>
            <a:ext cx="1524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Convection</a:t>
            </a:r>
            <a:endParaRPr lang="en-GB" sz="36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81600" y="2057401"/>
            <a:ext cx="3046663" cy="41148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0600" y="2093331"/>
            <a:ext cx="3124200" cy="4078870"/>
          </a:xfrm>
          <a:prstGeom prst="rect">
            <a:avLst/>
          </a:prstGeom>
        </p:spPr>
      </p:pic>
      <p:sp>
        <p:nvSpPr>
          <p:cNvPr id="4" name="Seta em U 3"/>
          <p:cNvSpPr/>
          <p:nvPr/>
        </p:nvSpPr>
        <p:spPr>
          <a:xfrm>
            <a:off x="2743200" y="3365401"/>
            <a:ext cx="533400" cy="1600200"/>
          </a:xfrm>
          <a:prstGeom prst="uturnArrow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Seta em U 8"/>
          <p:cNvSpPr/>
          <p:nvPr/>
        </p:nvSpPr>
        <p:spPr>
          <a:xfrm flipH="1">
            <a:off x="1752600" y="3352800"/>
            <a:ext cx="571500" cy="1600200"/>
          </a:xfrm>
          <a:prstGeom prst="uturnArrow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0" name="Seta em U 9"/>
          <p:cNvSpPr/>
          <p:nvPr/>
        </p:nvSpPr>
        <p:spPr>
          <a:xfrm>
            <a:off x="7848600" y="1371600"/>
            <a:ext cx="533400" cy="16002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69857"/>
            </a:avLst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Seta em U 10"/>
          <p:cNvSpPr/>
          <p:nvPr/>
        </p:nvSpPr>
        <p:spPr>
          <a:xfrm flipH="1">
            <a:off x="5257800" y="1371600"/>
            <a:ext cx="533400" cy="1600200"/>
          </a:xfrm>
          <a:prstGeom prst="uturnArrow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Radiation</a:t>
            </a:r>
            <a:endParaRPr lang="en-GB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62000" y="1642477"/>
            <a:ext cx="3352800" cy="4377324"/>
          </a:xfrm>
          <a:prstGeom prst="rect">
            <a:avLst/>
          </a:prstGeom>
        </p:spPr>
      </p:pic>
      <p:cxnSp>
        <p:nvCxnSpPr>
          <p:cNvPr id="6" name="Conexão curva 5"/>
          <p:cNvCxnSpPr/>
          <p:nvPr/>
        </p:nvCxnSpPr>
        <p:spPr>
          <a:xfrm flipV="1">
            <a:off x="2895600" y="3962400"/>
            <a:ext cx="1638300" cy="205582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curva 7"/>
          <p:cNvCxnSpPr/>
          <p:nvPr/>
        </p:nvCxnSpPr>
        <p:spPr>
          <a:xfrm flipV="1">
            <a:off x="6565392" y="4800600"/>
            <a:ext cx="800100" cy="152400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53000" y="1676400"/>
            <a:ext cx="3308139" cy="4319016"/>
          </a:xfrm>
          <a:prstGeom prst="rect">
            <a:avLst/>
          </a:prstGeom>
        </p:spPr>
      </p:pic>
      <p:cxnSp>
        <p:nvCxnSpPr>
          <p:cNvPr id="11" name="Conexão curva 10"/>
          <p:cNvCxnSpPr/>
          <p:nvPr/>
        </p:nvCxnSpPr>
        <p:spPr>
          <a:xfrm flipV="1">
            <a:off x="7086600" y="4267200"/>
            <a:ext cx="800100" cy="152400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curva 15"/>
          <p:cNvCxnSpPr/>
          <p:nvPr/>
        </p:nvCxnSpPr>
        <p:spPr>
          <a:xfrm rot="10800000" flipV="1">
            <a:off x="7467600" y="3733800"/>
            <a:ext cx="541782" cy="252984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/>
          <a:srcRect l="40000" t="30741" r="45000" b="7037"/>
          <a:stretch/>
        </p:blipFill>
        <p:spPr>
          <a:xfrm>
            <a:off x="4648200" y="304800"/>
            <a:ext cx="2667000" cy="6223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4800" y="44958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The experimental set-up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xmlns="" val="81262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90600" y="533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Procedure</a:t>
            </a:r>
            <a:endParaRPr lang="en-GB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62000" y="1371600"/>
            <a:ext cx="769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/>
              <a:t>Each group has a control cup and a test cup.</a:t>
            </a:r>
          </a:p>
          <a:p>
            <a:pPr algn="just">
              <a:buFontTx/>
              <a:buChar char="-"/>
            </a:pPr>
            <a:endParaRPr lang="en-US" sz="2800" dirty="0" smtClean="0"/>
          </a:p>
          <a:p>
            <a:pPr algn="just">
              <a:buFontTx/>
              <a:buChar char="-"/>
            </a:pPr>
            <a:r>
              <a:rPr lang="en-US" sz="2800" dirty="0" smtClean="0"/>
              <a:t>First the control cup is filled with hot water and the thermometer is inserted through a hole in the lid until its tip reaches approximately the centre of the cup. </a:t>
            </a:r>
          </a:p>
          <a:p>
            <a:pPr algn="just">
              <a:buFontTx/>
              <a:buChar char="-"/>
            </a:pPr>
            <a:endParaRPr lang="en-US" sz="2800" dirty="0" smtClean="0"/>
          </a:p>
          <a:p>
            <a:pPr algn="just">
              <a:buFontTx/>
              <a:buChar char="-"/>
            </a:pPr>
            <a:r>
              <a:rPr lang="en-US" sz="2800" dirty="0" smtClean="0"/>
              <a:t> Once the water reaches a temperature of 85°C, measure the water’s temperature every minute for 20 minutes.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xmlns="" val="33387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000" y="8382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- </a:t>
            </a:r>
            <a:r>
              <a:rPr lang="en-US" sz="2800" dirty="0" smtClean="0"/>
              <a:t>Repeat the procedure with the test cup, using the same volume of hot water and the thermometer inserted in the same way as before. </a:t>
            </a:r>
            <a:endParaRPr lang="pt-PT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125</Words>
  <Application>Microsoft Office PowerPoint</Application>
  <PresentationFormat>Apresentação no Ecrã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Tema do Office</vt:lpstr>
      <vt:lpstr>Heat transfer mechanisms</vt:lpstr>
      <vt:lpstr>Diapositivo 2</vt:lpstr>
      <vt:lpstr>Diapositivo 3</vt:lpstr>
      <vt:lpstr>Conduction</vt:lpstr>
      <vt:lpstr>Convection</vt:lpstr>
      <vt:lpstr>Radiation</vt:lpstr>
      <vt:lpstr>Diapositivo 7</vt:lpstr>
      <vt:lpstr>Diapositivo 8</vt:lpstr>
      <vt:lpstr>Diapositivo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Mecanismos de transferência de calor</dc:title>
  <dc:creator>Carla</dc:creator>
  <cp:lastModifiedBy>Carla</cp:lastModifiedBy>
  <cp:revision>18</cp:revision>
  <dcterms:created xsi:type="dcterms:W3CDTF">2019-09-25T08:03:16Z</dcterms:created>
  <dcterms:modified xsi:type="dcterms:W3CDTF">2019-11-15T10:51:19Z</dcterms:modified>
</cp:coreProperties>
</file>