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4" r:id="rId2"/>
    <p:sldId id="264" r:id="rId3"/>
    <p:sldId id="268" r:id="rId4"/>
    <p:sldId id="269" r:id="rId5"/>
    <p:sldId id="285" r:id="rId6"/>
    <p:sldId id="277" r:id="rId7"/>
    <p:sldId id="270" r:id="rId8"/>
    <p:sldId id="286" r:id="rId9"/>
    <p:sldId id="287" r:id="rId10"/>
    <p:sldId id="288" r:id="rId11"/>
    <p:sldId id="279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-18"/>
      <p:regular r:id="rId20"/>
      <p:bold r:id="rId21"/>
    </p:embeddedFont>
    <p:embeddedFont>
      <p:font typeface="Twinkl SemiBold" charset="-18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84"/>
    <a:srgbClr val="9B9BCE"/>
    <a:srgbClr val="4A3582"/>
    <a:srgbClr val="2CB7BC"/>
    <a:srgbClr val="7768AD"/>
    <a:srgbClr val="653B90"/>
    <a:srgbClr val="85CDC0"/>
    <a:srgbClr val="C7B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0" autoAdjust="0"/>
  </p:normalViewPr>
  <p:slideViewPr>
    <p:cSldViewPr snapToGrid="0">
      <p:cViewPr varScale="1">
        <p:scale>
          <a:sx n="63" d="100"/>
          <a:sy n="63" d="100"/>
        </p:scale>
        <p:origin x="1364" y="5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A1006F-8D48-4ECC-B380-9CA507195B02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BB2FF2-732E-48C7-AD4B-4D6E3E125C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8B90C3-D801-4F68-9F52-065134216F9A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33A461-F030-485E-BDDF-41DE4F989F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38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5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17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219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58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hr.wikipedia.org/wiki/Apollo_1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676173-6BC6-4C0F-961A-1236B185506F}"/>
              </a:ext>
            </a:extLst>
          </p:cNvPr>
          <p:cNvSpPr/>
          <p:nvPr/>
        </p:nvSpPr>
        <p:spPr>
          <a:xfrm>
            <a:off x="1170717" y="549254"/>
            <a:ext cx="70080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ASTRONAUTI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5CE5677E-3321-4006-8187-C69B4720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17" y="1743856"/>
            <a:ext cx="2211387" cy="45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80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4EDC43-22FD-4EFB-B2B6-14844DE9C5DC}"/>
              </a:ext>
            </a:extLst>
          </p:cNvPr>
          <p:cNvSpPr txBox="1"/>
          <p:nvPr/>
        </p:nvSpPr>
        <p:spPr>
          <a:xfrm>
            <a:off x="650240" y="732135"/>
            <a:ext cx="28244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0" i="0" dirty="0">
                <a:solidFill>
                  <a:srgbClr val="FF0000"/>
                </a:solidFill>
                <a:effectLst/>
                <a:latin typeface="+mn-lt"/>
              </a:rPr>
              <a:t>VALENTINA TERJEŠKOVA je prva žena koja je</a:t>
            </a:r>
            <a:r>
              <a:rPr lang="hr-HR" sz="2000" b="0" i="0" dirty="0">
                <a:solidFill>
                  <a:srgbClr val="13036D"/>
                </a:solidFill>
                <a:effectLst/>
                <a:latin typeface="+mn-lt"/>
              </a:rPr>
              <a:t> 16. lipnja 1963., brodom Vostok 6, 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+mn-lt"/>
              </a:rPr>
              <a:t>lansirana u svemir.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6" name="Picture 4" descr="Malo poznate činjenice o letu Valentina Terješkova">
            <a:extLst>
              <a:ext uri="{FF2B5EF4-FFF2-40B4-BE49-F238E27FC236}">
                <a16:creationId xmlns:a16="http://schemas.microsoft.com/office/drawing/2014/main" id="{BB330E6A-C409-4274-9AE7-E5C9C6000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39" y="584448"/>
            <a:ext cx="2702561" cy="210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ace travel: Beware of the health risks">
            <a:extLst>
              <a:ext uri="{FF2B5EF4-FFF2-40B4-BE49-F238E27FC236}">
                <a16:creationId xmlns:a16="http://schemas.microsoft.com/office/drawing/2014/main" id="{3AABF48D-5754-4EA0-A7C0-7928F393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2914008"/>
            <a:ext cx="5645150" cy="31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3319F0-8127-47DE-80B1-48548341A155}"/>
              </a:ext>
            </a:extLst>
          </p:cNvPr>
          <p:cNvSpPr/>
          <p:nvPr/>
        </p:nvSpPr>
        <p:spPr>
          <a:xfrm>
            <a:off x="863600" y="725517"/>
            <a:ext cx="7416800" cy="476250"/>
          </a:xfrm>
          <a:prstGeom prst="roundRect">
            <a:avLst>
              <a:gd name="adj" fmla="val 32134"/>
            </a:avLst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</a:rPr>
              <a:t>          </a:t>
            </a:r>
            <a:r>
              <a:rPr lang="hr-HR" sz="1600" b="1" dirty="0">
                <a:solidFill>
                  <a:schemeClr val="bg1"/>
                </a:solidFill>
              </a:rPr>
              <a:t>                                JESTE LI ZNALI I OVO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1B597F-569F-425B-BB21-75C7B6B1925A}"/>
              </a:ext>
            </a:extLst>
          </p:cNvPr>
          <p:cNvSpPr/>
          <p:nvPr/>
        </p:nvSpPr>
        <p:spPr>
          <a:xfrm>
            <a:off x="497681" y="1457354"/>
            <a:ext cx="4501039" cy="4750405"/>
          </a:xfrm>
          <a:prstGeom prst="roundRect">
            <a:avLst>
              <a:gd name="adj" fmla="val 7771"/>
            </a:avLst>
          </a:prstGeom>
          <a:noFill/>
          <a:ln w="28575">
            <a:solidFill>
              <a:srgbClr val="65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333333"/>
                </a:solidFill>
              </a:rPr>
              <a:t>OSIM ZEMLJE, ČOVJEK JE HODAO JOŠ SAMO PO MJESECU</a:t>
            </a:r>
          </a:p>
          <a:p>
            <a:endParaRPr lang="hr-HR" sz="16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333333"/>
                </a:solidFill>
              </a:rPr>
              <a:t>MEĐUNARODNA SVEMIRSKA POSTAJA JE NAJVEĆA IKAD SAGRAĐENA I MOŽE PRIMITI 6 LJUDI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333333"/>
                </a:solidFill>
              </a:rPr>
              <a:t>U SVEMIRU NEMA ZRAKA PA ASTONAUTI MORAJU UZETI ZRAK SA ZEMLJE DA BI PREŽIVJELI U SVEMIRU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333333"/>
                </a:solidFill>
              </a:rPr>
              <a:t>PRVI SATELIT LANSIRAN U SVEMIR SE ZVAO SPUTNIK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333333"/>
                </a:solidFill>
              </a:rPr>
              <a:t>2012. GODINE STROJ NAZVAN CURIOSITY JE LANSIRAN NA MARS DA TRAŽI TRAGOVE ŽIVOTA</a:t>
            </a:r>
            <a:endParaRPr lang="en-US" sz="1600" dirty="0">
              <a:solidFill>
                <a:srgbClr val="333333"/>
              </a:solidFill>
            </a:endParaRPr>
          </a:p>
        </p:txBody>
      </p:sp>
      <p:grpSp>
        <p:nvGrpSpPr>
          <p:cNvPr id="10" name="Question Mark Button">
            <a:extLst>
              <a:ext uri="{FF2B5EF4-FFF2-40B4-BE49-F238E27FC236}">
                <a16:creationId xmlns:a16="http://schemas.microsoft.com/office/drawing/2014/main" id="{B7795394-BA90-4B79-BBFA-8423B5BB2E44}"/>
              </a:ext>
            </a:extLst>
          </p:cNvPr>
          <p:cNvGrpSpPr>
            <a:grpSpLocks/>
          </p:cNvGrpSpPr>
          <p:nvPr/>
        </p:nvGrpSpPr>
        <p:grpSpPr bwMode="auto">
          <a:xfrm>
            <a:off x="497681" y="449915"/>
            <a:ext cx="731837" cy="831850"/>
            <a:chOff x="569913" y="2271713"/>
            <a:chExt cx="731837" cy="831850"/>
          </a:xfrm>
        </p:grpSpPr>
        <p:sp>
          <p:nvSpPr>
            <p:cNvPr id="11" name="Question Mark">
              <a:extLst>
                <a:ext uri="{FF2B5EF4-FFF2-40B4-BE49-F238E27FC236}">
                  <a16:creationId xmlns:a16="http://schemas.microsoft.com/office/drawing/2014/main" id="{5BDC32C9-C363-4C80-AED6-4D9B1643F98B}"/>
                </a:ext>
              </a:extLst>
            </p:cNvPr>
            <p:cNvSpPr/>
            <p:nvPr/>
          </p:nvSpPr>
          <p:spPr>
            <a:xfrm>
              <a:off x="569913" y="2320925"/>
              <a:ext cx="731837" cy="731838"/>
            </a:xfrm>
            <a:prstGeom prst="ellipse">
              <a:avLst/>
            </a:prstGeom>
            <a:solidFill>
              <a:srgbClr val="2DB6BC"/>
            </a:solidFill>
            <a:ln w="28575">
              <a:solidFill>
                <a:srgbClr val="0091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B121F87-F96F-4104-ADF3-265823251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388" y="2271713"/>
              <a:ext cx="363537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800" b="1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026" name="Picture 2" descr="Home | Curiosity – NASA's Mars Exploration Program">
            <a:extLst>
              <a:ext uri="{FF2B5EF4-FFF2-40B4-BE49-F238E27FC236}">
                <a16:creationId xmlns:a16="http://schemas.microsoft.com/office/drawing/2014/main" id="{99480D26-9E9E-4D3B-9A92-E120E05BB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53" y="3660172"/>
            <a:ext cx="3401161" cy="254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ould Neil Armstrong's Bootprints Be on the Moon Forever? - The New York  Times">
            <a:extLst>
              <a:ext uri="{FF2B5EF4-FFF2-40B4-BE49-F238E27FC236}">
                <a16:creationId xmlns:a16="http://schemas.microsoft.com/office/drawing/2014/main" id="{6458C4F9-BA12-4007-B399-181715B2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53" y="1378185"/>
            <a:ext cx="3401162" cy="226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0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phy">
            <a:hlinkClick r:id="" action="ppaction://media"/>
            <a:extLst>
              <a:ext uri="{FF2B5EF4-FFF2-40B4-BE49-F238E27FC236}">
                <a16:creationId xmlns:a16="http://schemas.microsoft.com/office/drawing/2014/main" id="{53AD06C3-776E-45DD-AF06-5F81D235EC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191" y="436880"/>
            <a:ext cx="8597618" cy="483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90550" y="3900488"/>
            <a:ext cx="2549525" cy="2381250"/>
          </a:xfrm>
          <a:prstGeom prst="roundRect">
            <a:avLst>
              <a:gd name="adj" fmla="val 7771"/>
            </a:avLst>
          </a:prstGeom>
          <a:noFill/>
          <a:ln w="28575">
            <a:solidFill>
              <a:srgbClr val="65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solidFill>
                  <a:schemeClr val="tx1"/>
                </a:solidFill>
              </a:rPr>
              <a:t>Pojam astronaut znači "zvijezda mornar„ odnosno </a:t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hr-HR" sz="2000" dirty="0">
                <a:solidFill>
                  <a:schemeClr val="tx1"/>
                </a:solidFill>
              </a:rPr>
              <a:t> „mornar među zvijezdama”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24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hr-HR" sz="3200" b="1" i="0" dirty="0">
                <a:solidFill>
                  <a:srgbClr val="13036D"/>
                </a:solidFill>
                <a:effectLst/>
                <a:latin typeface="+mn-lt"/>
              </a:rPr>
              <a:t>TKO JE ASTRONAUT?</a:t>
            </a:r>
            <a:endParaRPr lang="en-GB" altLang="en-US" sz="3200" dirty="0">
              <a:latin typeface="+mn-lt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0887" y="1191388"/>
            <a:ext cx="7632700" cy="16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sz="2400" b="0" i="0" dirty="0">
                <a:solidFill>
                  <a:srgbClr val="13036D"/>
                </a:solidFill>
                <a:effectLst/>
                <a:latin typeface="+mn-lt"/>
              </a:rPr>
              <a:t>Astronaut je osoba koja je prošla posebnu obuku za putovanje u svemir. Iako se naziv </a:t>
            </a:r>
            <a:r>
              <a:rPr lang="hr-HR" sz="2400" b="0" i="1" dirty="0">
                <a:solidFill>
                  <a:srgbClr val="13036D"/>
                </a:solidFill>
                <a:effectLst/>
                <a:latin typeface="+mn-lt"/>
              </a:rPr>
              <a:t>astronaut</a:t>
            </a:r>
            <a:r>
              <a:rPr lang="hr-HR" sz="2400" b="0" i="0" dirty="0">
                <a:solidFill>
                  <a:srgbClr val="13036D"/>
                </a:solidFill>
                <a:effectLst/>
                <a:latin typeface="+mn-lt"/>
              </a:rPr>
              <a:t> uglavnom koristi za profesionalne letače kojima je to zanimanje, ponekad se koristi za bilo koga tko putuje u svemir.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569913" y="3498438"/>
            <a:ext cx="2549525" cy="476250"/>
          </a:xfrm>
          <a:prstGeom prst="roundRect">
            <a:avLst>
              <a:gd name="adj" fmla="val 32134"/>
            </a:avLst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</a:rPr>
              <a:t>     </a:t>
            </a:r>
            <a:r>
              <a:rPr lang="hr-HR" sz="1600" b="1" dirty="0">
                <a:solidFill>
                  <a:schemeClr val="bg1"/>
                </a:solidFill>
              </a:rPr>
              <a:t>Jeste li znali</a:t>
            </a:r>
            <a:r>
              <a:rPr lang="en-GB" b="1" dirty="0">
                <a:solidFill>
                  <a:schemeClr val="bg1"/>
                </a:solidFill>
              </a:rPr>
              <a:t>?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7" name="Question Mark Button"/>
          <p:cNvGrpSpPr>
            <a:grpSpLocks/>
          </p:cNvGrpSpPr>
          <p:nvPr/>
        </p:nvGrpSpPr>
        <p:grpSpPr bwMode="auto">
          <a:xfrm>
            <a:off x="549276" y="2954719"/>
            <a:ext cx="731837" cy="831850"/>
            <a:chOff x="549276" y="2954719"/>
            <a:chExt cx="731837" cy="831850"/>
          </a:xfrm>
        </p:grpSpPr>
        <p:sp>
          <p:nvSpPr>
            <p:cNvPr id="2" name="Question Mark"/>
            <p:cNvSpPr/>
            <p:nvPr/>
          </p:nvSpPr>
          <p:spPr>
            <a:xfrm>
              <a:off x="549276" y="3004725"/>
              <a:ext cx="731837" cy="731838"/>
            </a:xfrm>
            <a:prstGeom prst="ellipse">
              <a:avLst/>
            </a:prstGeom>
            <a:solidFill>
              <a:srgbClr val="2DB6BC"/>
            </a:solidFill>
            <a:ln w="28575">
              <a:solidFill>
                <a:srgbClr val="0091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250" name="TextBox 12"/>
            <p:cNvSpPr txBox="1">
              <a:spLocks noChangeArrowheads="1"/>
            </p:cNvSpPr>
            <p:nvPr/>
          </p:nvSpPr>
          <p:spPr bwMode="auto">
            <a:xfrm>
              <a:off x="665162" y="2954719"/>
              <a:ext cx="363537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3074" name="Picture 2" descr="Majstori izolacije: Savjet astronauta za lakše &quot;preživljavanje&quot; karantene">
            <a:extLst>
              <a:ext uri="{FF2B5EF4-FFF2-40B4-BE49-F238E27FC236}">
                <a16:creationId xmlns:a16="http://schemas.microsoft.com/office/drawing/2014/main" id="{ED777AC7-B7CD-4AF3-87C5-9EF94D16F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89" y="2803208"/>
            <a:ext cx="4730486" cy="35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784225" y="628650"/>
            <a:ext cx="7137400" cy="558800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altLang="en-US" dirty="0"/>
              <a:t>Potrebno je nekoliko godina treninga i školovanja da se postane astronaut</a:t>
            </a:r>
            <a:r>
              <a:rPr lang="en-GB" altLang="en-US" dirty="0"/>
              <a:t>. </a:t>
            </a:r>
          </a:p>
        </p:txBody>
      </p:sp>
      <p:pic>
        <p:nvPicPr>
          <p:cNvPr id="1126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2" y="1593708"/>
            <a:ext cx="2140267" cy="441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712470" y="1424037"/>
            <a:ext cx="578929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en-US" sz="2000" dirty="0">
                <a:solidFill>
                  <a:schemeClr val="tx1"/>
                </a:solidFill>
              </a:rPr>
              <a:t>Za to vrijeme astronauti uče o znanosti, svemirskim tehnologijama i kako radi Međunarodna svemirska postaja (ISS). Također moraju načuiti prvu pomoć, naučiti kako roniti i također moraju naučiti ruski jezik.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11272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NASA(@Wikimedia Commons.com) - granted under creative commons licence – attribution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79F4D-922A-4CDB-BAAE-DA608FDB7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715">
            <a:off x="909429" y="3790062"/>
            <a:ext cx="2750096" cy="15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hr-HR" altLang="en-US" sz="3600" dirty="0"/>
              <a:t>Gdje astronauti žive u svemiru</a:t>
            </a:r>
            <a:r>
              <a:rPr lang="en-GB" altLang="en-US" sz="3600" dirty="0"/>
              <a:t>?</a:t>
            </a:r>
            <a:endParaRPr lang="en-GB" altLang="en-US" sz="32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674688" y="1423988"/>
            <a:ext cx="7473632" cy="719137"/>
          </a:xfrm>
          <a:prstGeom prst="roundRect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altLang="en-US" dirty="0"/>
              <a:t>Astronauti u svemiru žive na Međunarodnoj svemirskoj postaji </a:t>
            </a:r>
            <a:r>
              <a:rPr lang="en-GB" altLang="en-US" dirty="0"/>
              <a:t>(ISS). </a:t>
            </a:r>
          </a:p>
          <a:p>
            <a:pPr>
              <a:defRPr/>
            </a:pPr>
            <a:r>
              <a:rPr lang="hr-HR" altLang="en-US" dirty="0"/>
              <a:t>To je velika svemirska letjelica koja kruži oko planeta Zemlje.</a:t>
            </a:r>
            <a:r>
              <a:rPr lang="en-GB" altLang="en-US" dirty="0"/>
              <a:t>. 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92163" y="5537523"/>
            <a:ext cx="7416800" cy="757238"/>
          </a:xfrm>
          <a:prstGeom prst="roundRect">
            <a:avLst>
              <a:gd name="adj" fmla="val 7771"/>
            </a:avLst>
          </a:prstGeom>
          <a:noFill/>
          <a:ln w="28575">
            <a:solidFill>
              <a:srgbClr val="65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ISS </a:t>
            </a:r>
            <a:r>
              <a:rPr lang="hr-HR" altLang="en-US" sz="2000" dirty="0">
                <a:solidFill>
                  <a:schemeClr val="tx1"/>
                </a:solidFill>
              </a:rPr>
              <a:t>putuje oko Zemlje brzinom od</a:t>
            </a:r>
            <a:r>
              <a:rPr lang="en-GB" altLang="en-US" sz="2000" dirty="0">
                <a:solidFill>
                  <a:schemeClr val="tx1"/>
                </a:solidFill>
              </a:rPr>
              <a:t> 27,700 km/h.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en-US" sz="2000" dirty="0">
                <a:solidFill>
                  <a:schemeClr val="tx1"/>
                </a:solidFill>
              </a:rPr>
              <a:t>Svaki dan prođe oko Zemlje 16 puta.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792163" y="5062859"/>
            <a:ext cx="7416800" cy="476250"/>
          </a:xfrm>
          <a:prstGeom prst="roundRect">
            <a:avLst>
              <a:gd name="adj" fmla="val 32134"/>
            </a:avLst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</a:rPr>
              <a:t>          </a:t>
            </a:r>
            <a:r>
              <a:rPr lang="hr-HR" sz="1600" b="1" dirty="0">
                <a:solidFill>
                  <a:schemeClr val="bg1"/>
                </a:solidFill>
              </a:rPr>
              <a:t>Jeste li znali</a:t>
            </a:r>
            <a:r>
              <a:rPr lang="en-GB" b="1" dirty="0">
                <a:solidFill>
                  <a:schemeClr val="bg1"/>
                </a:solidFill>
              </a:rPr>
              <a:t>?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25" name="Question Mark Button"/>
          <p:cNvGrpSpPr>
            <a:grpSpLocks/>
          </p:cNvGrpSpPr>
          <p:nvPr/>
        </p:nvGrpSpPr>
        <p:grpSpPr bwMode="auto">
          <a:xfrm>
            <a:off x="426244" y="4944074"/>
            <a:ext cx="731837" cy="831850"/>
            <a:chOff x="569913" y="2271713"/>
            <a:chExt cx="731837" cy="831850"/>
          </a:xfrm>
        </p:grpSpPr>
        <p:sp>
          <p:nvSpPr>
            <p:cNvPr id="26" name="Question Mark"/>
            <p:cNvSpPr/>
            <p:nvPr/>
          </p:nvSpPr>
          <p:spPr>
            <a:xfrm>
              <a:off x="569913" y="2320925"/>
              <a:ext cx="731837" cy="731838"/>
            </a:xfrm>
            <a:prstGeom prst="ellipse">
              <a:avLst/>
            </a:prstGeom>
            <a:solidFill>
              <a:srgbClr val="2DB6BC"/>
            </a:solidFill>
            <a:ln w="28575">
              <a:solidFill>
                <a:srgbClr val="0091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2300" name="TextBox 12"/>
            <p:cNvSpPr txBox="1">
              <a:spLocks noChangeArrowheads="1"/>
            </p:cNvSpPr>
            <p:nvPr/>
          </p:nvSpPr>
          <p:spPr bwMode="auto">
            <a:xfrm>
              <a:off x="687388" y="2271713"/>
              <a:ext cx="363537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800" b="1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4098" name="Picture 2" descr="Spot astronauts in space - Destination Space">
            <a:extLst>
              <a:ext uri="{FF2B5EF4-FFF2-40B4-BE49-F238E27FC236}">
                <a16:creationId xmlns:a16="http://schemas.microsoft.com/office/drawing/2014/main" id="{9EFCFDDE-91F2-4E9E-9499-763E5525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8" y="2266727"/>
            <a:ext cx="3860436" cy="25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udents Experience the Power of Controlling Satellites in Space | NASA">
            <a:extLst>
              <a:ext uri="{FF2B5EF4-FFF2-40B4-BE49-F238E27FC236}">
                <a16:creationId xmlns:a16="http://schemas.microsoft.com/office/drawing/2014/main" id="{FDF00765-3B7D-4996-B98C-F2E0B3A6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292953"/>
            <a:ext cx="3845170" cy="25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E8F8EF-A850-478D-B2BB-9D87FEE90EBC}"/>
              </a:ext>
            </a:extLst>
          </p:cNvPr>
          <p:cNvSpPr txBox="1"/>
          <p:nvPr/>
        </p:nvSpPr>
        <p:spPr>
          <a:xfrm>
            <a:off x="608967" y="777022"/>
            <a:ext cx="82296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dirty="0">
                <a:solidFill>
                  <a:srgbClr val="13036D"/>
                </a:solidFill>
                <a:effectLst/>
                <a:latin typeface="+mn-lt"/>
              </a:rPr>
              <a:t>Profesionalni astronauti ukrcani na svemirski brod, mogu imati različite odgovornosti; zapovjednik vodi misiju u svemir, pilot upravlja letjelicom, a posadu čine inženjeri, stručnjaci i znanstvenici.</a:t>
            </a:r>
            <a:endParaRPr lang="hr-HR" sz="2400" dirty="0">
              <a:latin typeface="+mn-lt"/>
            </a:endParaRPr>
          </a:p>
        </p:txBody>
      </p:sp>
      <p:pic>
        <p:nvPicPr>
          <p:cNvPr id="6" name="Picture 2" descr="Međunarodna svemirska postaja ISS - Blog - LiveCamCroatia, Istraži Hrvatsku">
            <a:extLst>
              <a:ext uri="{FF2B5EF4-FFF2-40B4-BE49-F238E27FC236}">
                <a16:creationId xmlns:a16="http://schemas.microsoft.com/office/drawing/2014/main" id="{FEEF1574-FFA5-4FFB-9876-7287055D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2641660"/>
            <a:ext cx="5754216" cy="33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BE2D2E-0531-4469-9660-D6EB89202708}"/>
              </a:ext>
            </a:extLst>
          </p:cNvPr>
          <p:cNvSpPr/>
          <p:nvPr/>
        </p:nvSpPr>
        <p:spPr>
          <a:xfrm>
            <a:off x="608967" y="3057475"/>
            <a:ext cx="2091690" cy="2511009"/>
          </a:xfrm>
          <a:prstGeom prst="roundRect">
            <a:avLst>
              <a:gd name="adj" fmla="val 7771"/>
            </a:avLst>
          </a:prstGeom>
          <a:noFill/>
          <a:ln w="28575">
            <a:solidFill>
              <a:srgbClr val="653B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>
                <a:solidFill>
                  <a:schemeClr val="tx1"/>
                </a:solidFill>
              </a:rPr>
              <a:t>ISS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20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solidFill>
                  <a:schemeClr val="tx1"/>
                </a:solidFill>
              </a:rPr>
              <a:t> Međunarodna svemirska postaja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9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17A2A-D2B5-4FA2-A5CC-3D3F0524F705}"/>
              </a:ext>
            </a:extLst>
          </p:cNvPr>
          <p:cNvSpPr txBox="1"/>
          <p:nvPr/>
        </p:nvSpPr>
        <p:spPr>
          <a:xfrm>
            <a:off x="731520" y="1280160"/>
            <a:ext cx="7843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0" i="0" dirty="0">
                <a:solidFill>
                  <a:srgbClr val="13036D"/>
                </a:solidFill>
                <a:effectLst/>
                <a:latin typeface="+mn-lt"/>
              </a:rPr>
              <a:t>Astronauti imaju posebnu opremu koja se naziva svemirsko odijelo. Tu opremu koriste za boravak izvan svemirskog broda. Svemirska odijela astronaute opskrbljuju sa zrakom, štite ih od ekstremnih temperatura svemira i zračenja Sunca.</a:t>
            </a:r>
            <a:endParaRPr lang="hr-HR" sz="2000" dirty="0">
              <a:latin typeface="+mn-lt"/>
            </a:endParaRP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DC47E417-87F3-4A3C-A67D-FC508AEE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hr-HR" sz="3200" dirty="0">
                <a:solidFill>
                  <a:srgbClr val="13036D"/>
                </a:solidFill>
                <a:latin typeface="+mn-lt"/>
              </a:rPr>
              <a:t>SVEMIRSKA ODIJELA</a:t>
            </a:r>
            <a:endParaRPr lang="en-GB" altLang="en-US" sz="32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18B9F-331A-4A26-B09E-84C5DDA9EAC6}"/>
              </a:ext>
            </a:extLst>
          </p:cNvPr>
          <p:cNvSpPr txBox="1"/>
          <p:nvPr/>
        </p:nvSpPr>
        <p:spPr>
          <a:xfrm>
            <a:off x="731520" y="2911792"/>
            <a:ext cx="37947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0" i="0" dirty="0">
                <a:solidFill>
                  <a:srgbClr val="13036D"/>
                </a:solidFill>
                <a:effectLst/>
                <a:latin typeface="+mn-lt"/>
              </a:rPr>
              <a:t>Ponekad su svemirska odijela pričvršćena za svemirske letjelice, kako astronauti ne bi "otplovili". Isto tako, u nekim su slučajevima svemirska odijela opremljena s raketnim potisnicima, koji omogućavaju astronautu da se kreće i leti oko svemirskog broda.</a:t>
            </a:r>
            <a:endParaRPr lang="hr-HR" sz="2000" dirty="0"/>
          </a:p>
        </p:txBody>
      </p:sp>
      <p:pic>
        <p:nvPicPr>
          <p:cNvPr id="3074" name="Picture 2" descr="New 'Take Me Home' button could guide astronauts to safety during  spacewalks - The Verge">
            <a:extLst>
              <a:ext uri="{FF2B5EF4-FFF2-40B4-BE49-F238E27FC236}">
                <a16:creationId xmlns:a16="http://schemas.microsoft.com/office/drawing/2014/main" id="{A68418BD-2353-47F7-8891-123C764E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64" y="2603599"/>
            <a:ext cx="3774976" cy="37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8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73" y="591187"/>
            <a:ext cx="2947054" cy="557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one"/>
          <p:cNvSpPr>
            <a:spLocks noChangeArrowheads="1"/>
          </p:cNvSpPr>
          <p:nvPr/>
        </p:nvSpPr>
        <p:spPr bwMode="auto">
          <a:xfrm>
            <a:off x="5954011" y="451961"/>
            <a:ext cx="2752725" cy="1021556"/>
          </a:xfrm>
          <a:prstGeom prst="roundRect">
            <a:avLst>
              <a:gd name="adj" fmla="val 17468"/>
            </a:avLst>
          </a:prstGeom>
          <a:noFill/>
          <a:ln w="28575">
            <a:solidFill>
              <a:srgbClr val="7768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en-US" b="1" dirty="0">
                <a:solidFill>
                  <a:schemeClr val="tx1"/>
                </a:solidFill>
              </a:rPr>
              <a:t>Kaciga</a:t>
            </a:r>
            <a:r>
              <a:rPr lang="en-GB" altLang="en-US" dirty="0">
                <a:solidFill>
                  <a:schemeClr val="tx1"/>
                </a:solidFill>
              </a:rPr>
              <a:t> – </a:t>
            </a:r>
            <a:r>
              <a:rPr lang="hr-HR" altLang="en-US" dirty="0">
                <a:solidFill>
                  <a:schemeClr val="tx1"/>
                </a:solidFill>
              </a:rPr>
              <a:t>štiti astronauta od jakih Sunčevih zraka.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5" name="textbox two"/>
          <p:cNvSpPr>
            <a:spLocks noChangeArrowheads="1"/>
          </p:cNvSpPr>
          <p:nvPr/>
        </p:nvSpPr>
        <p:spPr bwMode="auto">
          <a:xfrm>
            <a:off x="1366203" y="453868"/>
            <a:ext cx="2670175" cy="715089"/>
          </a:xfrm>
          <a:prstGeom prst="roundRect">
            <a:avLst>
              <a:gd name="adj" fmla="val 17468"/>
            </a:avLst>
          </a:prstGeom>
          <a:noFill/>
          <a:ln w="28575">
            <a:solidFill>
              <a:srgbClr val="7768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en-US" b="1" dirty="0">
                <a:solidFill>
                  <a:schemeClr val="tx1"/>
                </a:solidFill>
              </a:rPr>
              <a:t>K</a:t>
            </a:r>
            <a:r>
              <a:rPr lang="en-GB" altLang="en-US" b="1" dirty="0" err="1">
                <a:solidFill>
                  <a:schemeClr val="tx1"/>
                </a:solidFill>
              </a:rPr>
              <a:t>amera</a:t>
            </a:r>
            <a:r>
              <a:rPr lang="en-GB" altLang="en-US" b="1" dirty="0">
                <a:solidFill>
                  <a:schemeClr val="tx1"/>
                </a:solidFill>
              </a:rPr>
              <a:t> (</a:t>
            </a:r>
            <a:r>
              <a:rPr lang="hr-HR" altLang="en-US" b="1" dirty="0">
                <a:solidFill>
                  <a:schemeClr val="tx1"/>
                </a:solidFill>
              </a:rPr>
              <a:t>na kacigi</a:t>
            </a:r>
            <a:r>
              <a:rPr lang="en-GB" altLang="en-US" b="1" dirty="0">
                <a:solidFill>
                  <a:schemeClr val="tx1"/>
                </a:solidFill>
              </a:rPr>
              <a:t>) – </a:t>
            </a:r>
            <a:r>
              <a:rPr lang="hr-HR" altLang="en-US" dirty="0">
                <a:solidFill>
                  <a:schemeClr val="tx1"/>
                </a:solidFill>
              </a:rPr>
              <a:t>za snimanje fotografija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8" name="textbox three"/>
          <p:cNvSpPr>
            <a:spLocks noChangeArrowheads="1"/>
          </p:cNvSpPr>
          <p:nvPr/>
        </p:nvSpPr>
        <p:spPr bwMode="auto">
          <a:xfrm>
            <a:off x="5586730" y="4830564"/>
            <a:ext cx="2671763" cy="1021556"/>
          </a:xfrm>
          <a:prstGeom prst="roundRect">
            <a:avLst>
              <a:gd name="adj" fmla="val 17468"/>
            </a:avLst>
          </a:prstGeom>
          <a:noFill/>
          <a:ln w="28575">
            <a:solidFill>
              <a:srgbClr val="7768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Radio </a:t>
            </a:r>
            <a:r>
              <a:rPr lang="en-GB" altLang="en-US" dirty="0">
                <a:solidFill>
                  <a:schemeClr val="tx1"/>
                </a:solidFill>
              </a:rPr>
              <a:t>– </a:t>
            </a:r>
            <a:r>
              <a:rPr lang="hr-HR" altLang="en-US" dirty="0">
                <a:solidFill>
                  <a:schemeClr val="tx1"/>
                </a:solidFill>
              </a:rPr>
              <a:t>koristi se za komunikaciju s ostalim astronautima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9" name="textbox four"/>
          <p:cNvSpPr>
            <a:spLocks noChangeArrowheads="1"/>
          </p:cNvSpPr>
          <p:nvPr/>
        </p:nvSpPr>
        <p:spPr bwMode="auto">
          <a:xfrm>
            <a:off x="602928" y="4997805"/>
            <a:ext cx="3359150" cy="1328023"/>
          </a:xfrm>
          <a:prstGeom prst="roundRect">
            <a:avLst>
              <a:gd name="adj" fmla="val 17468"/>
            </a:avLst>
          </a:prstGeom>
          <a:noFill/>
          <a:ln w="28575">
            <a:solidFill>
              <a:srgbClr val="7768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en-US" b="1" dirty="0">
                <a:solidFill>
                  <a:schemeClr val="tx1"/>
                </a:solidFill>
              </a:rPr>
              <a:t>Svemirsko odijelo</a:t>
            </a:r>
            <a:r>
              <a:rPr lang="en-GB" altLang="en-US" b="1" dirty="0">
                <a:solidFill>
                  <a:schemeClr val="tx1"/>
                </a:solidFill>
              </a:rPr>
              <a:t> </a:t>
            </a:r>
            <a:r>
              <a:rPr lang="en-GB" altLang="en-US" dirty="0">
                <a:solidFill>
                  <a:schemeClr val="tx1"/>
                </a:solidFill>
              </a:rPr>
              <a:t>– </a:t>
            </a:r>
            <a:r>
              <a:rPr lang="hr-HR" altLang="en-US" dirty="0">
                <a:solidFill>
                  <a:schemeClr val="tx1"/>
                </a:solidFill>
              </a:rPr>
              <a:t>održava tjelesnu temperaturu na pravoj temperaturi jer je u Svemiru jako hladno</a:t>
            </a:r>
            <a:r>
              <a:rPr lang="en-GB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textbox five"/>
          <p:cNvSpPr>
            <a:spLocks noChangeArrowheads="1"/>
          </p:cNvSpPr>
          <p:nvPr/>
        </p:nvSpPr>
        <p:spPr bwMode="auto">
          <a:xfrm>
            <a:off x="700976" y="1212037"/>
            <a:ext cx="2670175" cy="1940957"/>
          </a:xfrm>
          <a:prstGeom prst="roundRect">
            <a:avLst>
              <a:gd name="adj" fmla="val 17468"/>
            </a:avLst>
          </a:prstGeom>
          <a:noFill/>
          <a:ln w="28575">
            <a:solidFill>
              <a:srgbClr val="7768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en-US" b="1" dirty="0">
                <a:solidFill>
                  <a:schemeClr val="tx1"/>
                </a:solidFill>
              </a:rPr>
              <a:t>Rukavice</a:t>
            </a:r>
            <a:r>
              <a:rPr lang="en-GB" altLang="en-US" dirty="0">
                <a:solidFill>
                  <a:schemeClr val="tx1"/>
                </a:solidFill>
              </a:rPr>
              <a:t> – </a:t>
            </a:r>
            <a:r>
              <a:rPr lang="hr-HR" altLang="en-US" dirty="0">
                <a:solidFill>
                  <a:schemeClr val="tx1"/>
                </a:solidFill>
              </a:rPr>
              <a:t>jako su debele i astronauti moraju trenirati kako bi u njima mogli obavljati različite poslove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1" name="textbox seven"/>
          <p:cNvSpPr>
            <a:spLocks noChangeArrowheads="1"/>
          </p:cNvSpPr>
          <p:nvPr/>
        </p:nvSpPr>
        <p:spPr bwMode="auto">
          <a:xfrm>
            <a:off x="602928" y="3196074"/>
            <a:ext cx="3357562" cy="1634490"/>
          </a:xfrm>
          <a:prstGeom prst="roundRect">
            <a:avLst>
              <a:gd name="adj" fmla="val 17468"/>
            </a:avLst>
          </a:prstGeom>
          <a:noFill/>
          <a:ln w="28575">
            <a:solidFill>
              <a:srgbClr val="7768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en-US" b="1" dirty="0">
                <a:solidFill>
                  <a:schemeClr val="tx1"/>
                </a:solidFill>
              </a:rPr>
              <a:t>Kontrolni modul - </a:t>
            </a:r>
            <a:r>
              <a:rPr lang="hr-HR" altLang="en-US" dirty="0">
                <a:solidFill>
                  <a:schemeClr val="tx1"/>
                </a:solidFill>
              </a:rPr>
              <a:t>astronaut može kontrolirati postavke odijela sa prekidačima na prednjem dijelu svemirskog odijela</a:t>
            </a:r>
            <a:r>
              <a:rPr lang="en-GB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" name="textbox six"/>
          <p:cNvSpPr>
            <a:spLocks noChangeArrowheads="1"/>
          </p:cNvSpPr>
          <p:nvPr/>
        </p:nvSpPr>
        <p:spPr bwMode="auto">
          <a:xfrm>
            <a:off x="6064572" y="1552277"/>
            <a:ext cx="2476500" cy="3111460"/>
          </a:xfrm>
          <a:prstGeom prst="roundRect">
            <a:avLst>
              <a:gd name="adj" fmla="val 17468"/>
            </a:avLst>
          </a:prstGeom>
          <a:noFill/>
          <a:ln w="28575">
            <a:solidFill>
              <a:srgbClr val="7768A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en-US" b="1" dirty="0">
                <a:solidFill>
                  <a:schemeClr val="tx1"/>
                </a:solidFill>
              </a:rPr>
              <a:t>Sustav za održavanje života </a:t>
            </a:r>
            <a:r>
              <a:rPr lang="en-GB" altLang="en-US" dirty="0">
                <a:solidFill>
                  <a:schemeClr val="tx1"/>
                </a:solidFill>
              </a:rPr>
              <a:t>(</a:t>
            </a:r>
            <a:r>
              <a:rPr lang="hr-HR" altLang="en-US" dirty="0">
                <a:solidFill>
                  <a:schemeClr val="tx1"/>
                </a:solidFill>
              </a:rPr>
              <a:t>na stražnjem dijelu odijela)</a:t>
            </a:r>
            <a:r>
              <a:rPr lang="en-GB" altLang="en-US" dirty="0">
                <a:solidFill>
                  <a:schemeClr val="tx1"/>
                </a:solidFill>
              </a:rPr>
              <a:t> – </a:t>
            </a:r>
            <a:r>
              <a:rPr lang="hr-HR" altLang="en-US" dirty="0">
                <a:solidFill>
                  <a:schemeClr val="tx1"/>
                </a:solidFill>
              </a:rPr>
              <a:t>u njemu se nalazi spremnik s kisikom da bi astronaut mogao disati. Također sadrži i spremnik s vodom.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56AC-7626-4D6A-AF39-33F4ADBC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Poznati astronauti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B3FB5-B954-49C3-9892-3A6F676BC077}"/>
              </a:ext>
            </a:extLst>
          </p:cNvPr>
          <p:cNvSpPr txBox="1"/>
          <p:nvPr/>
        </p:nvSpPr>
        <p:spPr>
          <a:xfrm>
            <a:off x="772160" y="1220877"/>
            <a:ext cx="333248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r-HR" sz="1800" dirty="0">
                <a:latin typeface="+mn-lt"/>
              </a:rPr>
            </a:br>
            <a:r>
              <a:rPr lang="hr-HR" sz="2000" b="0" i="0" dirty="0">
                <a:solidFill>
                  <a:srgbClr val="FF0000"/>
                </a:solidFill>
                <a:effectLst/>
                <a:latin typeface="+mn-lt"/>
              </a:rPr>
              <a:t>PAS LAJKA JE PRVO ŽIVO BIĆE U SVEMIRU</a:t>
            </a:r>
            <a:r>
              <a:rPr lang="hr-HR" sz="2000" b="0" i="0" dirty="0">
                <a:solidFill>
                  <a:srgbClr val="13036D"/>
                </a:solidFill>
                <a:effectLst/>
                <a:latin typeface="+mn-lt"/>
              </a:rPr>
              <a:t>, kojega je 3. studenog 1957. godine, SSSR lansirao u letjelici Sputnjik 2. Lajka je dokazala da je moguć život u bestežinskom stanju</a:t>
            </a:r>
            <a:endParaRPr lang="hr-HR" sz="2000" dirty="0"/>
          </a:p>
        </p:txBody>
      </p:sp>
      <p:pic>
        <p:nvPicPr>
          <p:cNvPr id="6" name="Picture 2" descr="Kako je Lajka odletjela u svemir: Zamolila sam je da mi oprosti, pomazila  je i zaplakala - Novi list">
            <a:extLst>
              <a:ext uri="{FF2B5EF4-FFF2-40B4-BE49-F238E27FC236}">
                <a16:creationId xmlns:a16="http://schemas.microsoft.com/office/drawing/2014/main" id="{C76AE2C9-1DB4-4B61-A384-4FCE3E1AC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22" y="1473202"/>
            <a:ext cx="3332480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B22099-8F5A-49E3-95AD-3CDD2B339270}"/>
              </a:ext>
            </a:extLst>
          </p:cNvPr>
          <p:cNvSpPr txBox="1"/>
          <p:nvPr/>
        </p:nvSpPr>
        <p:spPr>
          <a:xfrm>
            <a:off x="4297680" y="4483574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0" i="0" dirty="0">
                <a:solidFill>
                  <a:srgbClr val="FF0000"/>
                </a:solidFill>
                <a:effectLst/>
                <a:latin typeface="+mn-lt"/>
              </a:rPr>
              <a:t>JURIJ ALEKSEJEVIČ GAGARIN</a:t>
            </a:r>
            <a:r>
              <a:rPr lang="hr-HR" sz="2000" b="0" i="0" dirty="0">
                <a:solidFill>
                  <a:srgbClr val="13036D"/>
                </a:solidFill>
                <a:effectLst/>
                <a:latin typeface="+mn-lt"/>
              </a:rPr>
              <a:t>, ruski astronaut, bio 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+mn-lt"/>
              </a:rPr>
              <a:t>JE PRVI ČOVJEK KOJI JE OTPUTOVAO U SVEMIR</a:t>
            </a:r>
            <a:r>
              <a:rPr lang="hr-HR" sz="2000" b="0" i="0" dirty="0">
                <a:solidFill>
                  <a:srgbClr val="13036D"/>
                </a:solidFill>
                <a:effectLst/>
                <a:latin typeface="+mn-lt"/>
              </a:rPr>
              <a:t>, 12. travnja 1961. godine, u svemirskoj letjelici Vostok I. Let je trajao 1 sat i 48 minuta.</a:t>
            </a:r>
            <a:endParaRPr lang="hr-HR" sz="2000" dirty="0"/>
          </a:p>
        </p:txBody>
      </p:sp>
      <p:pic>
        <p:nvPicPr>
          <p:cNvPr id="10" name="Picture 2" descr="Who Was The First Astronaut? Yuri Gagarin Facts and Biography.">
            <a:extLst>
              <a:ext uri="{FF2B5EF4-FFF2-40B4-BE49-F238E27FC236}">
                <a16:creationId xmlns:a16="http://schemas.microsoft.com/office/drawing/2014/main" id="{86A72F6E-0C5E-4B18-B456-DE652A75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3" y="3972562"/>
            <a:ext cx="3646936" cy="24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3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AA5C79-D063-4613-868B-3434B7222783}"/>
              </a:ext>
            </a:extLst>
          </p:cNvPr>
          <p:cNvSpPr txBox="1"/>
          <p:nvPr/>
        </p:nvSpPr>
        <p:spPr>
          <a:xfrm>
            <a:off x="762000" y="658336"/>
            <a:ext cx="31597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0" i="0" dirty="0">
                <a:solidFill>
                  <a:srgbClr val="FF0000"/>
                </a:solidFill>
                <a:effectLst/>
                <a:latin typeface="+mn-lt"/>
              </a:rPr>
              <a:t>NEIL ARMSTRONG JE PRVI ČOVJEK KOJI JE </a:t>
            </a:r>
            <a:r>
              <a:rPr lang="hr-HR" sz="2000" b="0" i="0" dirty="0">
                <a:solidFill>
                  <a:srgbClr val="13036D"/>
                </a:solidFill>
                <a:effectLst/>
                <a:latin typeface="+mn-lt"/>
              </a:rPr>
              <a:t>21. srpnja 1969. godine, u misiji </a:t>
            </a:r>
            <a:r>
              <a:rPr lang="hr-HR" sz="2000" b="0" i="0" u="none" strike="noStrike" dirty="0">
                <a:solidFill>
                  <a:srgbClr val="1493FA"/>
                </a:solidFill>
                <a:effectLst/>
                <a:latin typeface="+mn-lt"/>
                <a:hlinkClick r:id="rId2"/>
              </a:rPr>
              <a:t>Apollo 11</a:t>
            </a:r>
            <a:r>
              <a:rPr lang="hr-HR" sz="2000" b="0" i="0" dirty="0">
                <a:solidFill>
                  <a:srgbClr val="13036D"/>
                </a:solidFill>
                <a:effectLst/>
                <a:latin typeface="+mn-lt"/>
              </a:rPr>
              <a:t>, </a:t>
            </a:r>
            <a:r>
              <a:rPr lang="hr-HR" sz="2000" b="0" i="0" dirty="0">
                <a:solidFill>
                  <a:srgbClr val="FF0000"/>
                </a:solidFill>
                <a:effectLst/>
                <a:latin typeface="+mn-lt"/>
              </a:rPr>
              <a:t>KROČIO NOGOM NA MJESEC</a:t>
            </a:r>
            <a:r>
              <a:rPr lang="hr-HR" sz="2000" b="0" i="0" dirty="0">
                <a:solidFill>
                  <a:srgbClr val="13036D"/>
                </a:solidFill>
                <a:effectLst/>
                <a:latin typeface="+mn-lt"/>
              </a:rPr>
              <a:t>. Tada je izrekao poznatu rečenicu:</a:t>
            </a:r>
            <a:endParaRPr lang="hr-HR" sz="2000" dirty="0">
              <a:solidFill>
                <a:srgbClr val="13036D"/>
              </a:solidFill>
              <a:latin typeface="+mn-lt"/>
            </a:endParaRPr>
          </a:p>
          <a:p>
            <a:r>
              <a:rPr lang="hr-HR" sz="2000" b="0" i="0" dirty="0">
                <a:solidFill>
                  <a:srgbClr val="FF0000"/>
                </a:solidFill>
                <a:effectLst/>
                <a:latin typeface="+mn-lt"/>
              </a:rPr>
              <a:t>"OVO JE MALI KORAK ZA ČOVJEKA, ALI VELIK ZA ČOVJEČANSTVO."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Neil Armstrong – Wikipedija">
            <a:extLst>
              <a:ext uri="{FF2B5EF4-FFF2-40B4-BE49-F238E27FC236}">
                <a16:creationId xmlns:a16="http://schemas.microsoft.com/office/drawing/2014/main" id="{F3C54462-2483-467C-84E5-B5F76B97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37" y="3919875"/>
            <a:ext cx="1960880" cy="244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Man on the Moon | 100 Photographs | The Most Influential Images of All  Time">
            <a:extLst>
              <a:ext uri="{FF2B5EF4-FFF2-40B4-BE49-F238E27FC236}">
                <a16:creationId xmlns:a16="http://schemas.microsoft.com/office/drawing/2014/main" id="{40262776-2B45-440E-AE9B-07346AC37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09" y="828909"/>
            <a:ext cx="4789671" cy="52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8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527</TotalTime>
  <Words>613</Words>
  <Application>Microsoft Office PowerPoint</Application>
  <PresentationFormat>On-screen Show (4:3)</PresentationFormat>
  <Paragraphs>47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Twinkl SemiBold</vt:lpstr>
      <vt:lpstr>Twinkl</vt:lpstr>
      <vt:lpstr>Arial</vt:lpstr>
      <vt:lpstr>Calibri</vt:lpstr>
      <vt:lpstr>Office Theme</vt:lpstr>
      <vt:lpstr>PowerPoint Presentation</vt:lpstr>
      <vt:lpstr>TKO JE ASTRONAUT?</vt:lpstr>
      <vt:lpstr>PowerPoint Presentation</vt:lpstr>
      <vt:lpstr>Gdje astronauti žive u svemiru?</vt:lpstr>
      <vt:lpstr>PowerPoint Presentation</vt:lpstr>
      <vt:lpstr>SVEMIRSKA ODIJELA</vt:lpstr>
      <vt:lpstr>PowerPoint Presentation</vt:lpstr>
      <vt:lpstr>Poznati astronauti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tomašić</dc:creator>
  <cp:lastModifiedBy>Ivan Tomašić</cp:lastModifiedBy>
  <cp:revision>51</cp:revision>
  <dcterms:created xsi:type="dcterms:W3CDTF">2017-08-29T07:32:53Z</dcterms:created>
  <dcterms:modified xsi:type="dcterms:W3CDTF">2020-10-03T15:42:43Z</dcterms:modified>
</cp:coreProperties>
</file>