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50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3F362BFE-22B1-43FC-B9B4-14AFBA37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088B3-CCDE-4C73-B6F2-CE9C12DD7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GB" err="1"/>
              <a:t>READing</a:t>
            </a:r>
            <a:r>
              <a:rPr lang="en-GB"/>
              <a:t>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EF59F-C7EE-4386-BF65-909C0CA5D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325" y="3953022"/>
            <a:ext cx="8835621" cy="1493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2019-1-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RO01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KA229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-063065_1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TOLERAN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Octombrie 2019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E5D535A-7602-4EFF-9223-97BD787C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30" y="5947795"/>
            <a:ext cx="2324139" cy="5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3CB-8E69-42D7-B17E-7438093B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914400"/>
            <a:ext cx="10264335" cy="5051311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Urcând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microbuz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buzunar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Şoferul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călătoresc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M-am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gândit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lecţii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microbuz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bătrânică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vroia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aşeze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Eu nu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picioarele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meciul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fotbal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Ştiu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am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Mi-e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ruşine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4C5E6-C5DA-4D6A-915B-F14C13AC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3" y="5803586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7F84-3EC9-4A6F-B43B-3239F5AD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534572"/>
            <a:ext cx="10888394" cy="583809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fotbal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jucau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V-a, a VI-a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IX-a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X-a.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alungau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le-au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insultat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reproşeze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neputincioşi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cedat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întristaţi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bucătarul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mâncare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mine.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ţigan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vroia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meargă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parastasul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alungat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Supărat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ţiganul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stradă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comenteze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n-a muri el, tata,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ţigane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ţigane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lumânare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de-oi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vreun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sa-i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 drum!”.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50A7B-D7A6-4AA0-8C85-8EEF3A77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809" y="5930770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A4F2-2AAD-499D-9604-D70C7B2F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498" y="1559768"/>
            <a:ext cx="9571502" cy="4207986"/>
          </a:xfrm>
        </p:spPr>
        <p:txBody>
          <a:bodyPr>
            <a:normAutofit/>
          </a:bodyPr>
          <a:lstStyle/>
          <a:p>
            <a:r>
              <a:rPr lang="ro-RO" sz="4600" dirty="0"/>
              <a:t>Activitatea 4:</a:t>
            </a:r>
            <a:br>
              <a:rPr lang="ro-RO" sz="4600" dirty="0"/>
            </a:br>
            <a:r>
              <a:rPr lang="ro-RO" sz="4600" dirty="0"/>
              <a:t>Prezentați o situație de toleranță și una de intoleranță din mediul vostru.</a:t>
            </a:r>
            <a:br>
              <a:rPr lang="ro-RO" sz="4600" dirty="0"/>
            </a:br>
            <a:r>
              <a:rPr lang="ro-RO" sz="4600" dirty="0"/>
              <a:t>Lucrați pe grupe de câte 4 elevi.</a:t>
            </a:r>
            <a:endParaRPr lang="en-GB" sz="4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DD03B5-F557-4F5D-AF0B-E2C00DC8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3" y="6212853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6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3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3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4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32BBF6-F05C-405B-8D57-CE1DA5E3D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06" b="11927"/>
          <a:stretch/>
        </p:blipFill>
        <p:spPr>
          <a:xfrm>
            <a:off x="1763974" y="645106"/>
            <a:ext cx="8651045" cy="3229275"/>
          </a:xfrm>
          <a:prstGeom prst="rect">
            <a:avLst/>
          </a:prstGeom>
        </p:spPr>
      </p:pic>
      <p:sp>
        <p:nvSpPr>
          <p:cNvPr id="64" name="Rectangle 4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03A6B-D185-4DA8-88AB-EF4FBD87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Xorg</a:t>
            </a:r>
            <a:r>
              <a:rPr lang="en-US" sz="48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48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48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</a:t>
            </a:r>
            <a:r>
              <a:rPr lang="en-US" sz="48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B48C1-E703-4B4D-A03B-0037A8231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222" y="6229837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166AE-846C-40AE-8ECE-988AC32B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03" y="1559768"/>
            <a:ext cx="2928771" cy="4307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br>
              <a:rPr lang="ro-RO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Imaginați-vă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noul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vostru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Care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reacția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voastră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30AE7-843C-4028-925E-C205802CA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938901"/>
            <a:ext cx="6202238" cy="2977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87172-4930-4E78-88AE-6778BC45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02" y="6142024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86E655-812D-4BAC-900D-452CB2A3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1659800"/>
            <a:ext cx="6202238" cy="3535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9DBB-C50B-4E29-9646-4649F58F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08" y="1535772"/>
            <a:ext cx="3057598" cy="4203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Încercați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înlocuiți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cuvântul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inacceptabil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sz="3200" cap="all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sz="2600" cap="all" spc="-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724D2F-80DE-4E2F-AEB7-6AA80C36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23" y="6130457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CE45-AEC4-41DE-9012-B596ACA6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851" y="2244830"/>
            <a:ext cx="8931047" cy="2777336"/>
          </a:xfrm>
        </p:spPr>
        <p:txBody>
          <a:bodyPr>
            <a:norm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7: Chestionar Online despre toleranță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8EF80-367A-4E41-AEBE-F095EF1E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75" y="5998204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1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291C-A321-4382-BB6C-D4F9DA30B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510" y="2278966"/>
            <a:ext cx="8916979" cy="2825127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8: Definirea Toleranței pe Twinspace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E94E9-324C-49D4-AADA-939FCB72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75" y="6040407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4C8F3-1BA7-4A42-9FEB-614C284ED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4" y="1446715"/>
            <a:ext cx="10283686" cy="4125135"/>
          </a:xfrm>
        </p:spPr>
        <p:txBody>
          <a:bodyPr>
            <a:noAutofit/>
          </a:bodyPr>
          <a:lstStyle/>
          <a:p>
            <a:pPr algn="l"/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acordat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publicații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constituie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conținutului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opiniile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autorilor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trasă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răspundere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conținute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89ABB3-954F-4E6A-A083-546237A5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3" y="5359652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B4EB5-61AB-44D7-BC21-A8661140D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40" y="1754659"/>
            <a:ext cx="9860547" cy="3005463"/>
          </a:xfrm>
        </p:spPr>
        <p:txBody>
          <a:bodyPr>
            <a:normAutofit/>
          </a:bodyPr>
          <a:lstStyle/>
          <a:p>
            <a:r>
              <a:rPr lang="en-GB" sz="6300">
                <a:solidFill>
                  <a:srgbClr val="FFFFFF"/>
                </a:solidFill>
              </a:rPr>
              <a:t>„Secretul înţelegerii în lume este toleranţa.” 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7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C145DB-E87F-4398-9221-46407666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0" y="5451881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EADE3-F96D-4A9E-8588-DDFCDBCA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7059-630F-4E3D-913D-DC31E738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73" y="5990928"/>
            <a:ext cx="1697188" cy="4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DBEB3-1EF3-4B2B-A18D-D04D0C9A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600" cap="all" spc="-100"/>
              <a:t>Activitatea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73F4-B1BA-408E-AF6B-5E494383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998" y="3852194"/>
            <a:ext cx="9678367" cy="1678863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8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Găsiți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câmpul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asociativ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termenului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3600" spc="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Toleranţă</a:t>
            </a:r>
            <a:r>
              <a:rPr lang="en-US" sz="3600" spc="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42CA33-C9A0-47C4-B5F2-0F6AE710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44" y="5293678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A6CBE-3ACD-4EAD-AC68-83A464851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 r="1" b="262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95147-84D4-443B-840C-FD4D2CEE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465" y="5594952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D5DB8-1859-443A-9427-5F5E220E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2:</a:t>
            </a:r>
            <a:b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Răspundeţi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adevărat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(A/F)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fiecăreia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afirmaţii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consideraţi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corectă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incorectă</a:t>
            </a: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B5C3-2F85-4C3A-9EA8-FF70847A1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889" y="438912"/>
            <a:ext cx="5585150" cy="598017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 tolerant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…a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răbdător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indulgent cu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 la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suflet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…a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îngăduinţă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situaţie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…a nu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înţelegător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nu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 cu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neplăcerile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alţii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calm;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…a fi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ierta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…a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respectuos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afectuos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…a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sunt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răbdător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…a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dreptate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…a fi calm,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înţelegător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îngăduitor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răbdător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tine.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427E8-01A6-456F-AC73-C17A67D1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95" y="6247347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EB2A3-B898-4BD0-BE0C-E6BE25DC4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txBody>
          <a:bodyPr>
            <a:normAutofit/>
          </a:bodyPr>
          <a:lstStyle/>
          <a:p>
            <a:r>
              <a:rPr lang="ro-RO" sz="360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3: </a:t>
            </a:r>
            <a:br>
              <a:rPr lang="ro-RO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>
                <a:latin typeface="Times New Roman" panose="02020603050405020304" pitchFamily="18" charset="0"/>
                <a:cs typeface="Times New Roman" panose="02020603050405020304" pitchFamily="18" charset="0"/>
              </a:rPr>
              <a:t>Identificaţi care din următoarele situaţii le consideraţi a fi situaţii de toleranţă respectiv de intoleranţă: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BC4FBEB-103F-434D-9951-623C29E7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5349162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41DC-DEE8-4444-BBA6-F1C29897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5" y="914400"/>
            <a:ext cx="10137726" cy="5051311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Papa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 al II-lea 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încercat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unească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pas mare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armoniei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popoare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jucau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făcând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Profesoara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m-a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învinuit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mine,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chemându-i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şcoală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tratându-mă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indiferenţă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neîncredere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DFFE3-7A15-48C3-92AA-A75C99EB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21" y="5905839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5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2B54-9CBD-4485-AB9F-3E7ED634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886265"/>
            <a:ext cx="10053320" cy="507944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Călătoream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rapid. La un moment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bătrână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„le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sine.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învăţa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tinerii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amabili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Auzind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nişte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băieţi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râdă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hohote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zâmbindu-i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bătrânei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trăit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n-are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plimba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drumuri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achitat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biletul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n-au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să-i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cedeze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băieţii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dispreţ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respect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bun”.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tot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înţelegători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pleacă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sâmbătă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sunt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mulţumiţi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Totuşi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răbdare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mine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ceartă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explică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7B7D6-B53D-4AC4-8911-04213DCD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24" y="5873978"/>
            <a:ext cx="23288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3A"/>
      </a:dk2>
      <a:lt2>
        <a:srgbClr val="E2E3E8"/>
      </a:lt2>
      <a:accent1>
        <a:srgbClr val="B49F4D"/>
      </a:accent1>
      <a:accent2>
        <a:srgbClr val="E28C57"/>
      </a:accent2>
      <a:accent3>
        <a:srgbClr val="E77579"/>
      </a:accent3>
      <a:accent4>
        <a:srgbClr val="E25795"/>
      </a:accent4>
      <a:accent5>
        <a:srgbClr val="E775D8"/>
      </a:accent5>
      <a:accent6>
        <a:srgbClr val="BB57E2"/>
      </a:accent6>
      <a:hlink>
        <a:srgbClr val="6977AE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749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Schoolbook</vt:lpstr>
      <vt:lpstr>Franklin Gothic Book</vt:lpstr>
      <vt:lpstr>Garamond</vt:lpstr>
      <vt:lpstr>Times New Roman</vt:lpstr>
      <vt:lpstr>SavonVTI</vt:lpstr>
      <vt:lpstr>READing for Life</vt:lpstr>
      <vt:lpstr>„Secretul înţelegerii în lume este toleranţa.” </vt:lpstr>
      <vt:lpstr>PowerPoint Presentation</vt:lpstr>
      <vt:lpstr>Activitatea 1:</vt:lpstr>
      <vt:lpstr>PowerPoint Presentation</vt:lpstr>
      <vt:lpstr>Activitatea 2: Răspundeţi prin „adevărat” sau „fals” (A/F) în dreptul fiecăreia din următoarele afirmaţii după cum consideraţi că este corectă sau incorectă. </vt:lpstr>
      <vt:lpstr>Activitatea 3:  Identificaţi care din următoarele situaţii le consideraţi a fi situaţii de toleranţă respectiv de intoleranţă:</vt:lpstr>
      <vt:lpstr>PowerPoint Presentation</vt:lpstr>
      <vt:lpstr>PowerPoint Presentation</vt:lpstr>
      <vt:lpstr>PowerPoint Presentation</vt:lpstr>
      <vt:lpstr>PowerPoint Presentation</vt:lpstr>
      <vt:lpstr>Activitatea 4: Prezentați o situație de toleranță și una de intoleranță din mediul vostru. Lucrați pe grupe de câte 4 elevi.</vt:lpstr>
      <vt:lpstr>Xorg este puțin diferit...</vt:lpstr>
      <vt:lpstr>Activitatea 5:  Imaginați-vă că el este noul vostru coleg. Care ar fi reacția voastră? </vt:lpstr>
      <vt:lpstr>Activitatea 6: Încercați să înlocuiți cuvântul inacceptabil cu unul pozitiv.</vt:lpstr>
      <vt:lpstr>Activitatea 7: Chestionar Online despre toleranță</vt:lpstr>
      <vt:lpstr>Activitatea 8: Definirea Toleranței pe Twinspace</vt:lpstr>
      <vt:lpstr>Sprijinul acordat de Comisia Europeană pentru elaborarea acestei publicații nu constituie o aprobare a conținutului, care reflectă doar opiniile autorilor, iar Comisia nu poate fi trasă la răspundere pentru orice utilizare a informațiilor conținute în aceasta.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Life</dc:title>
  <dc:creator>Melinda Nagy</dc:creator>
  <cp:lastModifiedBy>Melinda Nagy</cp:lastModifiedBy>
  <cp:revision>4</cp:revision>
  <dcterms:created xsi:type="dcterms:W3CDTF">2019-10-04T17:39:25Z</dcterms:created>
  <dcterms:modified xsi:type="dcterms:W3CDTF">2019-10-04T18:39:22Z</dcterms:modified>
</cp:coreProperties>
</file>