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2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87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1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4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61E27-5537-4B4E-9086-973624C4F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1"/>
          <a:stretch/>
        </p:blipFill>
        <p:spPr>
          <a:xfrm>
            <a:off x="643191" y="828883"/>
            <a:ext cx="5087521" cy="2861721"/>
          </a:xfrm>
          <a:prstGeom prst="rect">
            <a:avLst/>
          </a:prstGeom>
        </p:spPr>
      </p:pic>
      <p:sp>
        <p:nvSpPr>
          <p:cNvPr id="63" name="Rectangle 5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DB4D6-EC02-4DD1-AF42-0B038F836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032" y="4519486"/>
            <a:ext cx="10366743" cy="1054907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Reading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86D71-D4CC-4B10-BA09-B86F6C0D6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033" y="5576777"/>
            <a:ext cx="10366744" cy="3774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400">
                <a:solidFill>
                  <a:schemeClr val="bg1"/>
                </a:solidFill>
              </a:rPr>
              <a:t>2019-1-RO01-KA229-063065_1</a:t>
            </a:r>
          </a:p>
        </p:txBody>
      </p:sp>
      <p:cxnSp>
        <p:nvCxnSpPr>
          <p:cNvPr id="65" name="Straight Connector 55">
            <a:extLst>
              <a:ext uri="{FF2B5EF4-FFF2-40B4-BE49-F238E27FC236}">
                <a16:creationId xmlns:a16="http://schemas.microsoft.com/office/drawing/2014/main" id="{FEF09B21-45A0-42EE-9BDC-C4E0932E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52456" y="1386165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BDCDFD7-0FC0-4EC3-9D28-31D91C2A8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903" y="1738272"/>
            <a:ext cx="5087521" cy="10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C122E-8E16-49E1-88AD-FC62197F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A buszsofőr hirtelen fékez és te rádőlsz egy nénire. Mit teszel?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A32B6-7493-4412-9D8C-54FBD4CE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986" y="1364328"/>
            <a:ext cx="5223595" cy="4123257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 a) Elnézést kérek a hölgytől, megmondom neki, hogy a sofőr biztosan azért fékezett, mert valaki kilépett elé.</a:t>
            </a:r>
          </a:p>
          <a:p>
            <a:r>
              <a:rPr lang="en-GB" sz="2000">
                <a:solidFill>
                  <a:schemeClr val="bg1"/>
                </a:solidFill>
              </a:rPr>
              <a:t> b) Elnézést kérek a hölgytől, majd hangoztatom, hogy ez a sofőr nem tud vezetni.</a:t>
            </a:r>
          </a:p>
          <a:p>
            <a:r>
              <a:rPr lang="en-GB" sz="2000">
                <a:solidFill>
                  <a:schemeClr val="bg1"/>
                </a:solidFill>
              </a:rPr>
              <a:t> c) Megmondom a néninek, hogy minek állt, hozzám olyan közel, majd a vezetőt is elküldöm melegebb éghajlatra.</a:t>
            </a:r>
          </a:p>
        </p:txBody>
      </p:sp>
    </p:spTree>
    <p:extLst>
      <p:ext uri="{BB962C8B-B14F-4D97-AF65-F5344CB8AC3E}">
        <p14:creationId xmlns:p14="http://schemas.microsoft.com/office/powerpoint/2010/main" val="420351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BBDB0-7630-4A66-9147-A8C7DEDB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1168400"/>
            <a:ext cx="3620086" cy="4521200"/>
          </a:xfrm>
        </p:spPr>
        <p:txBody>
          <a:bodyPr>
            <a:normAutofit/>
          </a:bodyPr>
          <a:lstStyle/>
          <a:p>
            <a:r>
              <a:rPr lang="en-GB" sz="3100" dirty="0" err="1">
                <a:solidFill>
                  <a:schemeClr val="tx1"/>
                </a:solidFill>
              </a:rPr>
              <a:t>Egy</a:t>
            </a:r>
            <a:r>
              <a:rPr lang="en-GB" sz="3100" dirty="0">
                <a:solidFill>
                  <a:schemeClr val="tx1"/>
                </a:solidFill>
              </a:rPr>
              <a:t> </a:t>
            </a:r>
            <a:r>
              <a:rPr lang="en-GB" sz="3100" dirty="0" err="1">
                <a:solidFill>
                  <a:schemeClr val="tx1"/>
                </a:solidFill>
              </a:rPr>
              <a:t>háromgyerekes</a:t>
            </a:r>
            <a:r>
              <a:rPr lang="en-GB" sz="3100" dirty="0">
                <a:solidFill>
                  <a:schemeClr val="tx1"/>
                </a:solidFill>
              </a:rPr>
              <a:t> </a:t>
            </a:r>
            <a:r>
              <a:rPr lang="en-GB" sz="3100" dirty="0" err="1">
                <a:solidFill>
                  <a:schemeClr val="tx1"/>
                </a:solidFill>
              </a:rPr>
              <a:t>család</a:t>
            </a:r>
            <a:r>
              <a:rPr lang="en-GB" sz="3100" dirty="0">
                <a:solidFill>
                  <a:schemeClr val="tx1"/>
                </a:solidFill>
              </a:rPr>
              <a:t> </a:t>
            </a:r>
            <a:r>
              <a:rPr lang="en-GB" sz="3100" dirty="0" err="1">
                <a:solidFill>
                  <a:schemeClr val="tx1"/>
                </a:solidFill>
              </a:rPr>
              <a:t>költözik</a:t>
            </a:r>
            <a:r>
              <a:rPr lang="en-GB" sz="3100" dirty="0">
                <a:solidFill>
                  <a:schemeClr val="tx1"/>
                </a:solidFill>
              </a:rPr>
              <a:t> a </a:t>
            </a:r>
            <a:r>
              <a:rPr lang="en-GB" sz="3100" dirty="0" err="1">
                <a:solidFill>
                  <a:schemeClr val="tx1"/>
                </a:solidFill>
              </a:rPr>
              <a:t>szomszédotokban</a:t>
            </a:r>
            <a:r>
              <a:rPr lang="en-GB" sz="3100" dirty="0">
                <a:solidFill>
                  <a:schemeClr val="tx1"/>
                </a:solidFill>
              </a:rPr>
              <a:t>. </a:t>
            </a:r>
            <a:r>
              <a:rPr lang="en-GB" sz="3100" dirty="0" err="1">
                <a:solidFill>
                  <a:schemeClr val="tx1"/>
                </a:solidFill>
              </a:rPr>
              <a:t>Mit</a:t>
            </a:r>
            <a:r>
              <a:rPr lang="en-GB" sz="3100" dirty="0">
                <a:solidFill>
                  <a:schemeClr val="tx1"/>
                </a:solidFill>
              </a:rPr>
              <a:t> </a:t>
            </a:r>
            <a:r>
              <a:rPr lang="en-GB" sz="3100" dirty="0" err="1">
                <a:solidFill>
                  <a:schemeClr val="tx1"/>
                </a:solidFill>
              </a:rPr>
              <a:t>gondolsz</a:t>
            </a:r>
            <a:r>
              <a:rPr lang="en-GB" sz="31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B37B-DEEF-47F0-B9A1-E6D07FD1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986" y="1364328"/>
            <a:ext cx="5223595" cy="4123257"/>
          </a:xfrm>
        </p:spPr>
        <p:txBody>
          <a:bodyPr anchor="ctr">
            <a:normAutofit/>
          </a:bodyPr>
          <a:lstStyle/>
          <a:p>
            <a:endParaRPr lang="hu-HU" sz="2000">
              <a:solidFill>
                <a:schemeClr val="bg1"/>
              </a:solidFill>
            </a:endParaRPr>
          </a:p>
          <a:p>
            <a:r>
              <a:rPr lang="hu-HU" sz="2000">
                <a:solidFill>
                  <a:schemeClr val="bg1"/>
                </a:solidFill>
              </a:rPr>
              <a:t> a) Biztosan kedvesek lesznek, viszek át neki süteményt.</a:t>
            </a:r>
          </a:p>
          <a:p>
            <a:r>
              <a:rPr lang="hu-HU" sz="2000">
                <a:solidFill>
                  <a:schemeClr val="bg1"/>
                </a:solidFill>
              </a:rPr>
              <a:t> b) Nem foglalkozom a szomszédokkal, remélem, hogy nem lesznek hangosak.</a:t>
            </a:r>
          </a:p>
          <a:p>
            <a:r>
              <a:rPr lang="hu-HU" sz="2000">
                <a:solidFill>
                  <a:schemeClr val="bg1"/>
                </a:solidFill>
              </a:rPr>
              <a:t> c) Aláírásgyűjtésbe kezdek, hát nem játszótér a lakóház.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26E89-D0FF-4230-845B-F430C927E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3" r="15130" b="-1"/>
          <a:stretch/>
        </p:blipFill>
        <p:spPr>
          <a:xfrm>
            <a:off x="887205" y="727628"/>
            <a:ext cx="5048062" cy="54155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1722-72E2-4CBD-9C82-5EF71414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73" y="429088"/>
            <a:ext cx="4714531" cy="5999824"/>
          </a:xfrm>
        </p:spPr>
        <p:txBody>
          <a:bodyPr>
            <a:noAutofit/>
          </a:bodyPr>
          <a:lstStyle/>
          <a:p>
            <a:r>
              <a:rPr lang="en-GB" sz="2400" dirty="0"/>
              <a:t>A </a:t>
            </a:r>
            <a:r>
              <a:rPr lang="en-GB" sz="2400" dirty="0" err="1"/>
              <a:t>tolerancia</a:t>
            </a:r>
            <a:r>
              <a:rPr lang="en-GB" sz="2400" dirty="0"/>
              <a:t> </a:t>
            </a:r>
            <a:r>
              <a:rPr lang="en-GB" sz="2400" dirty="0" err="1"/>
              <a:t>elengedhetetlen</a:t>
            </a:r>
            <a:r>
              <a:rPr lang="en-GB" sz="2400" dirty="0"/>
              <a:t> a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világban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Szükségünk</a:t>
            </a:r>
            <a:r>
              <a:rPr lang="en-GB" sz="2400" dirty="0"/>
              <a:t> van </a:t>
            </a:r>
            <a:r>
              <a:rPr lang="en-GB" sz="2400" dirty="0" err="1"/>
              <a:t>rá</a:t>
            </a:r>
            <a:r>
              <a:rPr lang="en-GB" sz="2400" dirty="0"/>
              <a:t> a </a:t>
            </a:r>
            <a:r>
              <a:rPr lang="en-GB" sz="2400" dirty="0" err="1"/>
              <a:t>munkahelyen</a:t>
            </a:r>
            <a:r>
              <a:rPr lang="en-GB" sz="2400" dirty="0"/>
              <a:t>, a </a:t>
            </a:r>
            <a:r>
              <a:rPr lang="en-GB" sz="2400" dirty="0" err="1"/>
              <a:t>családunkban</a:t>
            </a:r>
            <a:r>
              <a:rPr lang="en-GB" sz="2400" dirty="0"/>
              <a:t>, </a:t>
            </a:r>
            <a:r>
              <a:rPr lang="en-GB" sz="2400" dirty="0" err="1"/>
              <a:t>párkapcsolatokban</a:t>
            </a:r>
            <a:r>
              <a:rPr lang="en-GB" sz="2400" dirty="0"/>
              <a:t>, de </a:t>
            </a:r>
            <a:r>
              <a:rPr lang="en-GB" sz="2400" dirty="0" err="1"/>
              <a:t>próbára</a:t>
            </a:r>
            <a:r>
              <a:rPr lang="en-GB" sz="2400" dirty="0"/>
              <a:t> </a:t>
            </a:r>
            <a:r>
              <a:rPr lang="en-GB" sz="2400" dirty="0" err="1"/>
              <a:t>teszik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utcán</a:t>
            </a:r>
            <a:r>
              <a:rPr lang="en-GB" sz="2400" dirty="0"/>
              <a:t>, </a:t>
            </a:r>
            <a:r>
              <a:rPr lang="en-GB" sz="2400" dirty="0" err="1"/>
              <a:t>villamoson</a:t>
            </a:r>
            <a:r>
              <a:rPr lang="en-GB" sz="2400" dirty="0"/>
              <a:t>, </a:t>
            </a:r>
            <a:r>
              <a:rPr lang="en-GB" sz="2400" dirty="0" err="1"/>
              <a:t>buszon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Toleranciát</a:t>
            </a:r>
            <a:r>
              <a:rPr lang="en-GB" sz="2400" dirty="0"/>
              <a:t> </a:t>
            </a:r>
            <a:r>
              <a:rPr lang="en-GB" sz="2400" dirty="0" err="1"/>
              <a:t>kell</a:t>
            </a:r>
            <a:r>
              <a:rPr lang="en-GB" sz="2400" dirty="0"/>
              <a:t> </a:t>
            </a:r>
            <a:r>
              <a:rPr lang="en-GB" sz="2400" dirty="0" err="1"/>
              <a:t>mutatnunk</a:t>
            </a:r>
            <a:r>
              <a:rPr lang="en-GB" sz="2400" dirty="0"/>
              <a:t> </a:t>
            </a:r>
            <a:r>
              <a:rPr lang="en-GB" sz="2400" dirty="0" err="1"/>
              <a:t>vallások</a:t>
            </a:r>
            <a:r>
              <a:rPr lang="en-GB" sz="2400" dirty="0"/>
              <a:t>, </a:t>
            </a:r>
            <a:r>
              <a:rPr lang="en-GB" sz="2400" dirty="0" err="1"/>
              <a:t>világnézetek</a:t>
            </a:r>
            <a:r>
              <a:rPr lang="en-GB" sz="2400" dirty="0"/>
              <a:t>, </a:t>
            </a:r>
            <a:r>
              <a:rPr lang="en-GB" sz="2400" dirty="0" err="1"/>
              <a:t>etnikai</a:t>
            </a:r>
            <a:r>
              <a:rPr lang="en-GB" sz="2400" dirty="0"/>
              <a:t> </a:t>
            </a:r>
            <a:r>
              <a:rPr lang="en-GB" sz="2400" dirty="0" err="1"/>
              <a:t>rétegek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nemzetiségek</a:t>
            </a:r>
            <a:r>
              <a:rPr lang="en-GB" sz="2400" dirty="0"/>
              <a:t> </a:t>
            </a:r>
            <a:r>
              <a:rPr lang="en-GB" sz="2400" dirty="0" err="1"/>
              <a:t>iránt</a:t>
            </a:r>
            <a:r>
              <a:rPr lang="en-GB" sz="2400" dirty="0"/>
              <a:t>.</a:t>
            </a:r>
          </a:p>
          <a:p>
            <a:r>
              <a:rPr lang="en-GB" sz="2400" dirty="0"/>
              <a:t> </a:t>
            </a:r>
            <a:r>
              <a:rPr lang="en-GB" sz="2400" dirty="0" err="1"/>
              <a:t>Ennek</a:t>
            </a:r>
            <a:r>
              <a:rPr lang="en-GB" sz="2400" dirty="0"/>
              <a:t> </a:t>
            </a:r>
            <a:r>
              <a:rPr lang="en-GB" sz="2400" dirty="0" err="1"/>
              <a:t>hiányát</a:t>
            </a:r>
            <a:r>
              <a:rPr lang="en-GB" sz="2400" dirty="0"/>
              <a:t> </a:t>
            </a:r>
            <a:r>
              <a:rPr lang="en-GB" sz="2400" dirty="0" err="1"/>
              <a:t>intoleranciának</a:t>
            </a:r>
            <a:r>
              <a:rPr lang="en-GB" sz="2400" dirty="0"/>
              <a:t> </a:t>
            </a:r>
            <a:r>
              <a:rPr lang="en-GB" sz="2400" dirty="0" err="1"/>
              <a:t>hívjuk</a:t>
            </a:r>
            <a:r>
              <a:rPr lang="en-GB" sz="2400" dirty="0"/>
              <a:t>, </a:t>
            </a:r>
            <a:r>
              <a:rPr lang="en-GB" sz="2400" dirty="0" err="1"/>
              <a:t>mely</a:t>
            </a:r>
            <a:r>
              <a:rPr lang="en-GB" sz="2400" dirty="0"/>
              <a:t> </a:t>
            </a:r>
            <a:r>
              <a:rPr lang="en-GB" sz="2400" dirty="0" err="1"/>
              <a:t>nagy</a:t>
            </a:r>
            <a:r>
              <a:rPr lang="en-GB" sz="2400" dirty="0"/>
              <a:t> </a:t>
            </a:r>
            <a:r>
              <a:rPr lang="en-GB" sz="2400" dirty="0" err="1"/>
              <a:t>konfliktust</a:t>
            </a:r>
            <a:r>
              <a:rPr lang="en-GB" sz="2400" dirty="0"/>
              <a:t> </a:t>
            </a:r>
            <a:r>
              <a:rPr lang="en-GB" sz="2400" dirty="0" err="1"/>
              <a:t>okozhat</a:t>
            </a:r>
            <a:r>
              <a:rPr lang="en-GB" sz="2400" dirty="0"/>
              <a:t> a </a:t>
            </a:r>
            <a:r>
              <a:rPr lang="en-GB" sz="2400" dirty="0" err="1"/>
              <a:t>mindennapjainkban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51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4450-9591-425A-B4EA-41863507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55" y="619330"/>
            <a:ext cx="4644018" cy="5595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0465A-A57D-4050-9F84-E867CC81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579" y="1487885"/>
            <a:ext cx="4965438" cy="10179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BD91-0AC8-4E2B-8C4A-7C50228A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579" y="3004817"/>
            <a:ext cx="4602152" cy="3209716"/>
          </a:xfrm>
        </p:spPr>
        <p:txBody>
          <a:bodyPr>
            <a:noAutofit/>
          </a:bodyPr>
          <a:lstStyle/>
          <a:p>
            <a:r>
              <a:rPr lang="hu-HU" sz="2000" b="1" i="1" dirty="0"/>
              <a:t>Az Európai Bizottság támogatása ezen kiadvány elkészítéséhez nem jelenti a tartalom jóváhagyását, amely</a:t>
            </a:r>
            <a:r>
              <a:rPr lang="en-GB" sz="2000" b="1" i="1" dirty="0"/>
              <a:t> </a:t>
            </a:r>
            <a:r>
              <a:rPr lang="hu-HU" sz="2000" b="1" i="1" dirty="0"/>
              <a:t>kizárólag a szerzők álláspontját tükrözi, valamint a Bizottság nem tehető felelőssé ezen információk</a:t>
            </a:r>
            <a:r>
              <a:rPr lang="en-GB" sz="2000" b="1" i="1" dirty="0"/>
              <a:t> </a:t>
            </a:r>
            <a:r>
              <a:rPr lang="hu-HU" sz="2000" b="1" i="1" dirty="0"/>
              <a:t>bárminemű felhasználásáért.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509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F4B9D-CCC6-4588-85C9-AE66AB9A5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7" b="17460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CDCD3-79F0-4B93-A46B-39ABCD2E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Mi az a tolerancia</a:t>
            </a:r>
          </a:p>
        </p:txBody>
      </p:sp>
    </p:spTree>
    <p:extLst>
      <p:ext uri="{BB962C8B-B14F-4D97-AF65-F5344CB8AC3E}">
        <p14:creationId xmlns:p14="http://schemas.microsoft.com/office/powerpoint/2010/main" val="197125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ADCC6C-EA5A-46A1-A5B3-8038EBF8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5250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8A36E-E126-4595-BA06-15894CD2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Szerinted mi a tolerancia?</a:t>
            </a:r>
          </a:p>
        </p:txBody>
      </p:sp>
    </p:spTree>
    <p:extLst>
      <p:ext uri="{BB962C8B-B14F-4D97-AF65-F5344CB8AC3E}">
        <p14:creationId xmlns:p14="http://schemas.microsoft.com/office/powerpoint/2010/main" val="338393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C4DBD-3984-4377-9499-08BF9573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Tolerancia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759-937E-4C1C-B52D-8EAD73BC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520" y="726948"/>
            <a:ext cx="6510528" cy="54041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</a:rPr>
              <a:t>A tolerancia az, amikor elfogad másokat, akik fajuk, kultúrájuk, szokásaik, sőt meggyőződésük szempontjából különböznek egymástól. 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</a:rPr>
              <a:t>Amikor elfogadta és eljátszotta a barátaival, akkor toleranciát mutatott és rájött, hogy tiszteletben akar lenni, meghallgatta ötleteit, és tisztességes bánásmódban részesül tőlük, ugyanúgy, ahogyan ők is ugyanazt akarták.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</a:rPr>
              <a:t> Azt is felismerte, hogy a különböző barátok új ötleteket és szórakoztató élményeket mutatnak be, miközben játszottál velük, akárcsak nekik. 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</a:rPr>
              <a:t>Elfogadta a barátait azért, hogy kik voltak, és élvezte a velük való játékot, még akkor is, ha sokszínűek vagy különböztek tőle az ön elfogadása miatt. 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chemeClr val="bg1"/>
                </a:solidFill>
              </a:rPr>
              <a:t>Ez a tolerancia.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8EE51-B7A4-42BF-8AFC-3BAB66E4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Tolerancia idézet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6CF2-F5CB-407A-92F3-9E228FB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986" y="1364328"/>
            <a:ext cx="5223595" cy="4123257"/>
          </a:xfrm>
        </p:spPr>
        <p:txBody>
          <a:bodyPr anchor="ctr">
            <a:normAutofit/>
          </a:bodyPr>
          <a:lstStyle/>
          <a:p>
            <a:r>
              <a:rPr lang="hu-HU" sz="2000">
                <a:solidFill>
                  <a:schemeClr val="bg1"/>
                </a:solidFill>
              </a:rPr>
              <a:t>Maya Angelou nevű híres afro-amerikai költő egyszer azt mondta: </a:t>
            </a:r>
            <a:endParaRPr lang="en-GB" sz="2000">
              <a:solidFill>
                <a:schemeClr val="bg1"/>
              </a:solidFill>
            </a:endParaRPr>
          </a:p>
          <a:p>
            <a:r>
              <a:rPr lang="hu-HU" sz="2000" b="1" i="1">
                <a:solidFill>
                  <a:schemeClr val="bg1"/>
                </a:solidFill>
              </a:rPr>
              <a:t>„A sokféleségben van szépség és erő”.</a:t>
            </a:r>
            <a:endParaRPr lang="en-GB" sz="2000" b="1" i="1">
              <a:solidFill>
                <a:schemeClr val="bg1"/>
              </a:solidFill>
            </a:endParaRPr>
          </a:p>
          <a:p>
            <a:r>
              <a:rPr lang="hu-HU" sz="2000">
                <a:solidFill>
                  <a:schemeClr val="bg1"/>
                </a:solidFill>
              </a:rPr>
              <a:t> Ez azt jelenti, hogy mindannyiunkban van szépség és együtt erősebbek vagyunk, mint a különválasztás.</a:t>
            </a:r>
            <a:endParaRPr lang="en-GB" sz="2000">
              <a:solidFill>
                <a:schemeClr val="bg1"/>
              </a:solidFill>
            </a:endParaRPr>
          </a:p>
          <a:p>
            <a:r>
              <a:rPr lang="hu-HU" sz="2000">
                <a:solidFill>
                  <a:schemeClr val="bg1"/>
                </a:solidFill>
              </a:rPr>
              <a:t> Gondolj arra, amikor a barátaiddal játszottál - együtt erősebb csapatad volt, mint hogy egyedül lenne.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5E341-5C6B-4911-A39D-38503E3A2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46" b="3163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943C2-6C66-4A52-B595-E1692607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Mutass be tolerancia/toleráns helyzeteket a környezetedből. </a:t>
            </a:r>
          </a:p>
        </p:txBody>
      </p:sp>
    </p:spTree>
    <p:extLst>
      <p:ext uri="{BB962C8B-B14F-4D97-AF65-F5344CB8AC3E}">
        <p14:creationId xmlns:p14="http://schemas.microsoft.com/office/powerpoint/2010/main" val="25808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4D0E94-8F51-4A46-945C-835713930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 b="1676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CD960-9AD4-4FA6-B936-360CD9EA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7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Milyen helyzetekben nem kell toleránsnak lennünk?</a:t>
            </a:r>
          </a:p>
        </p:txBody>
      </p:sp>
    </p:spTree>
    <p:extLst>
      <p:ext uri="{BB962C8B-B14F-4D97-AF65-F5344CB8AC3E}">
        <p14:creationId xmlns:p14="http://schemas.microsoft.com/office/powerpoint/2010/main" val="52290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2" y="643464"/>
            <a:ext cx="10905291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80" y="809244"/>
            <a:ext cx="10579608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6A9F2-50C8-4876-8905-4AAAD3BA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260389"/>
            <a:ext cx="6315562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0" kern="1200" cap="all" spc="-10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Mennyire vagy toleráns?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2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90DB48-571F-4555-8C4A-ADE03C0A6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46191-A138-49AD-9C9B-4369ED12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84" y="1168400"/>
            <a:ext cx="3270624" cy="4521200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chemeClr val="tx1"/>
                </a:solidFill>
              </a:rPr>
              <a:t>Hogyan reagálsz, ha a metrón veled szemben egy meleg pár foglal helyet, majd csókolózni kezdenek?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3D0E9-F0EC-4889-8704-20D62BD71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6D679-B037-43B8-A67C-D8D491F7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rgbClr val="FFFFFF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DD412-4B8E-4F4E-8164-15667C4E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B1AD-DF1B-4874-9587-F141ACFA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986" y="1364328"/>
            <a:ext cx="5223595" cy="4123257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 a) Nem foglalkoztat. Lehet, hogy észre sem venném, annyi ilyen van már a mai világban.</a:t>
            </a:r>
          </a:p>
          <a:p>
            <a:r>
              <a:rPr lang="en-GB" sz="2000">
                <a:solidFill>
                  <a:schemeClr val="bg1"/>
                </a:solidFill>
              </a:rPr>
              <a:t> b) Semmi bajom a melegekkel. A négy fal között azt csinálnak, amit akarnak, de a nyilvános csókolózás azt hiszem már sok. Nem néznék oda vagy arrébb ülnék.</a:t>
            </a:r>
          </a:p>
          <a:p>
            <a:r>
              <a:rPr lang="en-GB" sz="2000">
                <a:solidFill>
                  <a:schemeClr val="bg1"/>
                </a:solidFill>
              </a:rPr>
              <a:t> c) Felszólítanám őket, hogy fejezzék be! Biztosan felháborodnék. Nyilvánosan a heteroszexuálisak se csókolózzanak, nem hogy a melegek.</a:t>
            </a:r>
          </a:p>
        </p:txBody>
      </p:sp>
    </p:spTree>
    <p:extLst>
      <p:ext uri="{BB962C8B-B14F-4D97-AF65-F5344CB8AC3E}">
        <p14:creationId xmlns:p14="http://schemas.microsoft.com/office/powerpoint/2010/main" val="2682748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Avenir Next LT Pro</vt:lpstr>
      <vt:lpstr>Avenir Next LT Pro Light</vt:lpstr>
      <vt:lpstr>Garamond</vt:lpstr>
      <vt:lpstr>SavonVTI</vt:lpstr>
      <vt:lpstr>Reading for Life</vt:lpstr>
      <vt:lpstr>Mi az a tolerancia</vt:lpstr>
      <vt:lpstr>Szerinted mi a tolerancia?</vt:lpstr>
      <vt:lpstr>Tolerancia</vt:lpstr>
      <vt:lpstr>Tolerancia idézet</vt:lpstr>
      <vt:lpstr>Mutass be tolerancia/toleráns helyzeteket a környezetedből. </vt:lpstr>
      <vt:lpstr>Milyen helyzetekben nem kell toleránsnak lennünk?</vt:lpstr>
      <vt:lpstr>Mennyire vagy toleráns?</vt:lpstr>
      <vt:lpstr>Hogyan reagálsz, ha a metrón veled szemben egy meleg pár foglal helyet, majd csókolózni kezdenek?</vt:lpstr>
      <vt:lpstr>A buszsofőr hirtelen fékez és te rádőlsz egy nénire. Mit teszel? </vt:lpstr>
      <vt:lpstr>Egy háromgyerekes család költözik a szomszédotokban. Mit gondolsz?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Life</dc:title>
  <dc:creator>Melinda Nagy</dc:creator>
  <cp:lastModifiedBy>Melinda Nagy</cp:lastModifiedBy>
  <cp:revision>1</cp:revision>
  <dcterms:created xsi:type="dcterms:W3CDTF">2019-10-13T09:03:05Z</dcterms:created>
  <dcterms:modified xsi:type="dcterms:W3CDTF">2019-10-13T09:04:17Z</dcterms:modified>
</cp:coreProperties>
</file>