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2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32B1FA-22E6-4EB1-802B-4945DC7F70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ca-E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4B77A0B-49F8-4D53-B35E-87BE12AA34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  <a:endParaRPr lang="ca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7EF3874-7BA5-4827-BD5D-3B7EF606B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4DB3-1CF6-424A-9AB9-7AC247565C36}" type="datetimeFigureOut">
              <a:rPr lang="ca-ES" smtClean="0"/>
              <a:t>25/10/2021</a:t>
            </a:fld>
            <a:endParaRPr lang="ca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235157EC-FF1C-402B-A619-12895310F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1C9569A-121E-4D54-9499-9305DDCF8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999D-5569-498C-9002-7D270EBB0EA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965446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1E4AE6-5497-4801-AA5A-F448A9C01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ca-E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32C00A63-FC7D-4404-89FB-9D2CD2923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ca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BF99809-7C1D-406B-A80D-7357021F0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4DB3-1CF6-424A-9AB9-7AC247565C36}" type="datetimeFigureOut">
              <a:rPr lang="ca-ES" smtClean="0"/>
              <a:t>25/10/2021</a:t>
            </a:fld>
            <a:endParaRPr lang="ca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1511CA6-F85C-4621-9AC5-8A6C2881E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FB39EAE-3673-4DEC-A763-E1DEDC024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999D-5569-498C-9002-7D270EBB0EA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36594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A9C9F1D-C15D-4708-9075-4FAFA33C1B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ca-ES"/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712AB50B-BC22-4FB6-8E5B-B94694AD64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ca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376BC4E-6510-456C-BB60-DE36CE979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4DB3-1CF6-424A-9AB9-7AC247565C36}" type="datetimeFigureOut">
              <a:rPr lang="ca-ES" smtClean="0"/>
              <a:t>25/10/2021</a:t>
            </a:fld>
            <a:endParaRPr lang="ca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C015E74-1811-404C-9C63-5D29CB600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3643A44-5249-42FB-B136-0D71096C5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999D-5569-498C-9002-7D270EBB0EA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10279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135495-3A71-444E-B095-5069B86D7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ca-E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57175849-63FF-46F6-8E05-CD37924E4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ca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1A3203C-E9FA-4BB1-83CB-C2CE480C0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4DB3-1CF6-424A-9AB9-7AC247565C36}" type="datetimeFigureOut">
              <a:rPr lang="ca-ES" smtClean="0"/>
              <a:t>25/10/2021</a:t>
            </a:fld>
            <a:endParaRPr lang="ca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9D2963D-6E8A-4F50-89AD-496D48E4B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C2E6982-3C6B-4C50-B1DA-1939E7845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999D-5569-498C-9002-7D270EBB0EA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9874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E249B7-19B2-4D93-89ED-A8703F4E5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  <a:endParaRPr lang="ca-E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870DDD09-05DC-4E6E-89BC-531EDCE56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8951F23-E819-42DE-831A-EABBA0DBBC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4DB3-1CF6-424A-9AB9-7AC247565C36}" type="datetimeFigureOut">
              <a:rPr lang="ca-ES" smtClean="0"/>
              <a:t>25/10/2021</a:t>
            </a:fld>
            <a:endParaRPr lang="ca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EB31888-DD86-4777-989F-118857DDC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048F329-5021-4750-8F4D-CF7523646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999D-5569-498C-9002-7D270EBB0EA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7851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DB9F3F-CD66-4F58-B8EC-F343E7180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ca-E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C7C416A3-491D-460E-9960-827212E23B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ca-ES"/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F03C591C-812E-4AAD-B940-96E63E8469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ca-ES"/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49DC55B-5712-43E4-907C-EE4F2942B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4DB3-1CF6-424A-9AB9-7AC247565C36}" type="datetimeFigureOut">
              <a:rPr lang="ca-ES" smtClean="0"/>
              <a:t>25/10/2021</a:t>
            </a:fld>
            <a:endParaRPr lang="ca-E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EC510244-0775-4075-B6CF-1D9EE9F2A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5B880DA-61BD-496C-89A0-029208499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999D-5569-498C-9002-7D270EBB0EA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0075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F0899A-9F18-4AA0-975B-E10E4648A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ca-E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3DCCE790-30AF-48E9-9BED-73E9F25EC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A69EBBF-D7F6-4631-97D6-7F706CAD66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ca-ES"/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CB287CD9-F604-40AE-A3C6-2A7F80083D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4FE8A560-5D8C-4862-AEDA-B8BFE48D36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ca-ES"/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218E81E7-A93B-4019-A5A5-5AC273DBC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4DB3-1CF6-424A-9AB9-7AC247565C36}" type="datetimeFigureOut">
              <a:rPr lang="ca-ES" smtClean="0"/>
              <a:t>25/10/2021</a:t>
            </a:fld>
            <a:endParaRPr lang="ca-ES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53E3EE16-DD79-4B62-B30D-2102A978B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72FA0A81-6E10-4969-8F8B-FD83DD36A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999D-5569-498C-9002-7D270EBB0EA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70758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09ACA-2739-4CD0-8697-AF4D5D361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ca-ES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7139A3F0-CE21-4802-9C2B-BB4B94CDC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4DB3-1CF6-424A-9AB9-7AC247565C36}" type="datetimeFigureOut">
              <a:rPr lang="ca-ES" smtClean="0"/>
              <a:t>25/10/2021</a:t>
            </a:fld>
            <a:endParaRPr lang="ca-ES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BC08D3CD-A392-4486-9104-D9EA951FC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0C5C0D37-D1CB-46BD-B6BE-6450B2D16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999D-5569-498C-9002-7D270EBB0EA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7254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E3781591-EA61-4CB6-8F27-947237685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4DB3-1CF6-424A-9AB9-7AC247565C36}" type="datetimeFigureOut">
              <a:rPr lang="ca-ES" smtClean="0"/>
              <a:t>25/10/2021</a:t>
            </a:fld>
            <a:endParaRPr lang="ca-ES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53AA2608-027E-4688-8574-E31616247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A00BB3DD-11F7-4152-BC04-DF7B1C002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999D-5569-498C-9002-7D270EBB0EA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81321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79673B-4782-4408-8DB3-FFC81C09C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ca-ES"/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D2E41A3-131F-4087-900F-6C733AABD8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ca-E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BC65BDE7-50F9-4700-BF62-ACBD908408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8EACECA-7D9C-4BA0-B8C4-957BA5261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4DB3-1CF6-424A-9AB9-7AC247565C36}" type="datetimeFigureOut">
              <a:rPr lang="ca-ES" smtClean="0"/>
              <a:t>25/10/2021</a:t>
            </a:fld>
            <a:endParaRPr lang="ca-E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8F047BE-D5E3-4AA7-BD7F-04B44CA3A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1C278D36-D737-4CA5-A9CB-5FA213711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999D-5569-498C-9002-7D270EBB0EA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69316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B66572-D156-40B1-B994-5F36CC609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  <a:endParaRPr lang="ca-ES"/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0E6EDB47-D601-45AF-A966-920C81A9A6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16E72C2-4626-4C00-86E2-7104C69B1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5464DED-D702-4E6D-A266-9FA9A6124B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34DB3-1CF6-424A-9AB9-7AC247565C36}" type="datetimeFigureOut">
              <a:rPr lang="ca-ES" smtClean="0"/>
              <a:t>25/10/2021</a:t>
            </a:fld>
            <a:endParaRPr lang="ca-ES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F0B316F-9222-4F93-8B92-DDFA7CAA5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E88FABB-0398-467F-80B3-615E871B6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C999D-5569-498C-9002-7D270EBB0EA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50538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6ABD17FF-2B37-4E5F-804B-6AA7E4714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ca-ES"/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9187CEAA-4210-46C1-95BA-9CE1996F0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ca-ES"/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446331FD-012E-4F17-ABCA-481A931C84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34DB3-1CF6-424A-9AB9-7AC247565C36}" type="datetimeFigureOut">
              <a:rPr lang="ca-ES" smtClean="0"/>
              <a:t>25/10/2021</a:t>
            </a:fld>
            <a:endParaRPr lang="ca-ES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16C9E8B9-8A8A-4BB0-8469-11585B36BA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6E57C43F-4184-4CF2-928A-A36181C5B1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C999D-5569-498C-9002-7D270EBB0EA4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48833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2309ED-3639-4CF9-833B-6F8D69929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ca-ES" b="1" dirty="0"/>
              <a:t>A </a:t>
            </a:r>
            <a:r>
              <a:rPr lang="ca-ES" b="1" dirty="0" err="1"/>
              <a:t>stroll</a:t>
            </a:r>
            <a:r>
              <a:rPr lang="ca-ES" b="1" dirty="0"/>
              <a:t> </a:t>
            </a:r>
            <a:r>
              <a:rPr lang="ca-ES" b="1" dirty="0" err="1"/>
              <a:t>around</a:t>
            </a:r>
            <a:r>
              <a:rPr lang="ca-ES" b="1" dirty="0"/>
              <a:t> </a:t>
            </a:r>
            <a:r>
              <a:rPr lang="ca-ES" b="1" dirty="0" err="1"/>
              <a:t>the</a:t>
            </a:r>
            <a:r>
              <a:rPr lang="ca-ES" b="1" dirty="0"/>
              <a:t> Rambla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09A0CA2-3841-474D-A133-0747084317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1773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2172A0AC-3DCE-4672-BCAF-28FEF91F60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E6F1C77-EDC9-4C5F-8C1C-62DD46BDA3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D106C2E-A928-41CD-8231-A91AE31AC0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r="17751" b="-1"/>
          <a:stretch/>
        </p:blipFill>
        <p:spPr>
          <a:xfrm>
            <a:off x="20" y="10"/>
            <a:ext cx="8450297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795B6782-A8B4-43E4-BCC2-FF30EDC5A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5251316" cy="162763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700" dirty="0">
                <a:solidFill>
                  <a:srgbClr val="FFFFFF"/>
                </a:solidFill>
              </a:rPr>
              <a:t>The Rambla in terms of social change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(“bed of a river” in Arabic)</a:t>
            </a:r>
            <a:b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37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1CF574BC-0892-4D6E-B2D6-70FE206CB6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6992" y="2219785"/>
            <a:ext cx="5140829" cy="4273090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City wall and market until 18</a:t>
            </a:r>
            <a:r>
              <a:rPr lang="en-US" sz="2000" baseline="30000" dirty="0">
                <a:solidFill>
                  <a:srgbClr val="FFFFFF"/>
                </a:solidFill>
              </a:rPr>
              <a:t>th</a:t>
            </a:r>
            <a:r>
              <a:rPr lang="en-US" sz="2000" dirty="0">
                <a:solidFill>
                  <a:srgbClr val="FFFFFF"/>
                </a:solidFill>
              </a:rPr>
              <a:t> c.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Street in 1766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Florists and greengrocer’s stalls in the 19</a:t>
            </a:r>
            <a:r>
              <a:rPr lang="en-US" sz="2000" baseline="30000" dirty="0">
                <a:solidFill>
                  <a:srgbClr val="FFFFFF"/>
                </a:solidFill>
              </a:rPr>
              <a:t>th</a:t>
            </a:r>
            <a:r>
              <a:rPr lang="en-US" sz="2000" dirty="0">
                <a:solidFill>
                  <a:srgbClr val="FFFFFF"/>
                </a:solidFill>
              </a:rPr>
              <a:t> c.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First important example of foreigners taking over: US sailors (1950-1987)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Massive tourism. 2019: 125 million international visitors.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rgbClr val="FFFFFF"/>
                </a:solidFill>
              </a:rPr>
              <a:t>Commercialisation</a:t>
            </a:r>
            <a:r>
              <a:rPr lang="en-US" sz="1800" dirty="0">
                <a:solidFill>
                  <a:srgbClr val="FFFFFF"/>
                </a:solidFill>
              </a:rPr>
              <a:t> of public spaces (private interests to the detriment of public interest)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FFFF"/>
                </a:solidFill>
              </a:rPr>
              <a:t>Gentrification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FFFF"/>
                </a:solidFill>
              </a:rPr>
              <a:t>Tourist pressure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FFFFFF"/>
                </a:solidFill>
              </a:rPr>
              <a:t>Loss of character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marL="57150" indent="-2286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marL="285750" indent="-2286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</p:txBody>
      </p:sp>
      <p:pic>
        <p:nvPicPr>
          <p:cNvPr id="6" name="Marcador de Posição da Imagem 5" descr="Uma imagem com mapa&#10;&#10;Descrição gerada automaticamente">
            <a:extLst>
              <a:ext uri="{FF2B5EF4-FFF2-40B4-BE49-F238E27FC236}">
                <a16:creationId xmlns:a16="http://schemas.microsoft.com/office/drawing/2014/main" id="{E746A210-D95F-4676-A29F-61641E6988F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42" b="15065"/>
          <a:stretch/>
        </p:blipFill>
        <p:spPr>
          <a:xfrm>
            <a:off x="6225997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48271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6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232C88-718E-4790-BD86-E5AAD995FF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 err="1"/>
              <a:t>Activities</a:t>
            </a:r>
            <a:r>
              <a:rPr lang="ca-ES" dirty="0"/>
              <a:t>:</a:t>
            </a:r>
            <a:br>
              <a:rPr lang="ca-ES" dirty="0"/>
            </a:br>
            <a:endParaRPr lang="ca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2ACF03-8975-48E6-8231-317CC9E819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652458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ca-ES" dirty="0" err="1"/>
              <a:t>Are</a:t>
            </a:r>
            <a:r>
              <a:rPr lang="ca-ES" dirty="0"/>
              <a:t> </a:t>
            </a:r>
            <a:r>
              <a:rPr lang="ca-ES" dirty="0" err="1"/>
              <a:t>phenomena</a:t>
            </a:r>
            <a:r>
              <a:rPr lang="ca-ES" dirty="0"/>
              <a:t> similar to </a:t>
            </a:r>
            <a:r>
              <a:rPr lang="ca-ES" dirty="0" err="1"/>
              <a:t>these</a:t>
            </a:r>
            <a:r>
              <a:rPr lang="ca-ES" dirty="0"/>
              <a:t> happening in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area</a:t>
            </a:r>
            <a:r>
              <a:rPr lang="ca-ES" dirty="0"/>
              <a:t> </a:t>
            </a:r>
            <a:r>
              <a:rPr lang="ca-ES" dirty="0" err="1"/>
              <a:t>where</a:t>
            </a:r>
            <a:r>
              <a:rPr lang="ca-ES" dirty="0"/>
              <a:t> </a:t>
            </a:r>
            <a:r>
              <a:rPr lang="ca-ES" dirty="0" err="1"/>
              <a:t>you</a:t>
            </a:r>
            <a:r>
              <a:rPr lang="ca-ES" dirty="0"/>
              <a:t> </a:t>
            </a:r>
            <a:r>
              <a:rPr lang="ca-ES" dirty="0" err="1"/>
              <a:t>live</a:t>
            </a:r>
            <a:r>
              <a:rPr lang="ca-ES" dirty="0"/>
              <a:t> </a:t>
            </a:r>
            <a:r>
              <a:rPr lang="ca-ES" dirty="0" err="1"/>
              <a:t>too</a:t>
            </a:r>
            <a:r>
              <a:rPr lang="ca-ES" dirty="0"/>
              <a:t>?</a:t>
            </a:r>
          </a:p>
          <a:p>
            <a:pPr marL="457200" indent="-457200">
              <a:buAutoNum type="arabicParenR"/>
            </a:pPr>
            <a:r>
              <a:rPr lang="ca-ES" dirty="0" err="1"/>
              <a:t>Think</a:t>
            </a:r>
            <a:r>
              <a:rPr lang="ca-ES" dirty="0"/>
              <a:t> of </a:t>
            </a:r>
            <a:r>
              <a:rPr lang="ca-ES" dirty="0" err="1"/>
              <a:t>ways</a:t>
            </a:r>
            <a:r>
              <a:rPr lang="ca-ES" dirty="0"/>
              <a:t> </a:t>
            </a:r>
            <a:r>
              <a:rPr lang="ca-ES" dirty="0" err="1"/>
              <a:t>tourists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 locals can </a:t>
            </a:r>
            <a:r>
              <a:rPr lang="ca-ES" dirty="0" err="1"/>
              <a:t>live</a:t>
            </a:r>
            <a:r>
              <a:rPr lang="ca-ES" dirty="0"/>
              <a:t> </a:t>
            </a:r>
            <a:r>
              <a:rPr lang="ca-ES" dirty="0" err="1"/>
              <a:t>side</a:t>
            </a:r>
            <a:r>
              <a:rPr lang="ca-ES" dirty="0"/>
              <a:t> </a:t>
            </a:r>
            <a:r>
              <a:rPr lang="ca-ES" dirty="0" err="1"/>
              <a:t>by</a:t>
            </a:r>
            <a:r>
              <a:rPr lang="ca-ES" dirty="0"/>
              <a:t> </a:t>
            </a:r>
            <a:r>
              <a:rPr lang="ca-ES" dirty="0" err="1"/>
              <a:t>side</a:t>
            </a:r>
            <a:r>
              <a:rPr lang="ca-ES" dirty="0"/>
              <a:t>, </a:t>
            </a:r>
            <a:r>
              <a:rPr lang="ca-ES" dirty="0" err="1"/>
              <a:t>without</a:t>
            </a:r>
            <a:r>
              <a:rPr lang="ca-ES" dirty="0"/>
              <a:t> any of </a:t>
            </a:r>
            <a:r>
              <a:rPr lang="ca-ES" dirty="0" err="1"/>
              <a:t>them</a:t>
            </a:r>
            <a:r>
              <a:rPr lang="ca-ES" dirty="0"/>
              <a:t> </a:t>
            </a:r>
            <a:r>
              <a:rPr lang="ca-ES" dirty="0" err="1"/>
              <a:t>denying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needs</a:t>
            </a:r>
            <a:r>
              <a:rPr lang="ca-ES" dirty="0"/>
              <a:t> of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other</a:t>
            </a:r>
            <a:r>
              <a:rPr lang="ca-ES" dirty="0"/>
              <a:t>.</a:t>
            </a:r>
          </a:p>
          <a:p>
            <a:pPr marL="457200" indent="-457200">
              <a:buAutoNum type="arabicParenR"/>
            </a:pPr>
            <a:r>
              <a:rPr lang="ca-ES" dirty="0" err="1"/>
              <a:t>Take</a:t>
            </a:r>
            <a:r>
              <a:rPr lang="ca-ES" dirty="0"/>
              <a:t> </a:t>
            </a:r>
            <a:r>
              <a:rPr lang="ca-ES" dirty="0" err="1"/>
              <a:t>pictures</a:t>
            </a:r>
            <a:r>
              <a:rPr lang="ca-ES" dirty="0"/>
              <a:t> </a:t>
            </a:r>
            <a:r>
              <a:rPr lang="ca-ES" dirty="0" err="1"/>
              <a:t>during</a:t>
            </a:r>
            <a:r>
              <a:rPr lang="ca-ES" dirty="0"/>
              <a:t> </a:t>
            </a:r>
            <a:r>
              <a:rPr lang="ca-ES" dirty="0" err="1"/>
              <a:t>our</a:t>
            </a:r>
            <a:r>
              <a:rPr lang="ca-ES" dirty="0"/>
              <a:t> </a:t>
            </a:r>
            <a:r>
              <a:rPr lang="ca-ES" dirty="0" err="1"/>
              <a:t>walk</a:t>
            </a:r>
            <a:r>
              <a:rPr lang="ca-ES" dirty="0"/>
              <a:t> of </a:t>
            </a:r>
            <a:r>
              <a:rPr lang="ca-ES" dirty="0" err="1"/>
              <a:t>examples</a:t>
            </a:r>
            <a:r>
              <a:rPr lang="ca-ES" dirty="0"/>
              <a:t> of contrasts </a:t>
            </a:r>
            <a:r>
              <a:rPr lang="ca-ES" dirty="0" err="1"/>
              <a:t>old</a:t>
            </a:r>
            <a:r>
              <a:rPr lang="ca-ES" dirty="0"/>
              <a:t>/</a:t>
            </a:r>
            <a:r>
              <a:rPr lang="ca-ES" dirty="0" err="1"/>
              <a:t>new</a:t>
            </a:r>
            <a:r>
              <a:rPr lang="ca-ES" dirty="0"/>
              <a:t>, </a:t>
            </a:r>
            <a:r>
              <a:rPr lang="ca-ES" dirty="0" err="1"/>
              <a:t>rich</a:t>
            </a:r>
            <a:r>
              <a:rPr lang="ca-ES" dirty="0"/>
              <a:t>/</a:t>
            </a:r>
            <a:r>
              <a:rPr lang="ca-ES" dirty="0" err="1"/>
              <a:t>poor</a:t>
            </a:r>
            <a:r>
              <a:rPr lang="ca-ES" dirty="0"/>
              <a:t>, </a:t>
            </a:r>
            <a:r>
              <a:rPr lang="ca-ES" dirty="0" err="1"/>
              <a:t>public</a:t>
            </a:r>
            <a:r>
              <a:rPr lang="ca-ES" dirty="0"/>
              <a:t>/</a:t>
            </a:r>
            <a:r>
              <a:rPr lang="ca-ES" dirty="0" err="1"/>
              <a:t>private</a:t>
            </a:r>
            <a:r>
              <a:rPr lang="ca-ES" dirty="0"/>
              <a:t> </a:t>
            </a:r>
            <a:r>
              <a:rPr lang="ca-ES" dirty="0" err="1"/>
              <a:t>and</a:t>
            </a:r>
            <a:r>
              <a:rPr lang="ca-ES" dirty="0"/>
              <a:t> </a:t>
            </a:r>
            <a:r>
              <a:rPr lang="ca-ES" dirty="0" err="1"/>
              <a:t>shops</a:t>
            </a:r>
            <a:r>
              <a:rPr lang="ca-ES" dirty="0"/>
              <a:t> for </a:t>
            </a:r>
            <a:r>
              <a:rPr lang="ca-ES" dirty="0" err="1"/>
              <a:t>tourists</a:t>
            </a:r>
            <a:r>
              <a:rPr lang="ca-ES" dirty="0"/>
              <a:t>/</a:t>
            </a:r>
            <a:r>
              <a:rPr lang="ca-ES" dirty="0" err="1"/>
              <a:t>shops</a:t>
            </a:r>
            <a:r>
              <a:rPr lang="ca-ES" dirty="0"/>
              <a:t> for locals.</a:t>
            </a:r>
          </a:p>
        </p:txBody>
      </p:sp>
    </p:spTree>
    <p:extLst>
      <p:ext uri="{BB962C8B-B14F-4D97-AF65-F5344CB8AC3E}">
        <p14:creationId xmlns:p14="http://schemas.microsoft.com/office/powerpoint/2010/main" val="1165985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06C58F-BD84-4450-9001-CBCF1B6BB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b="1" dirty="0" err="1"/>
              <a:t>Today’s</a:t>
            </a:r>
            <a:r>
              <a:rPr lang="ca-ES" b="1" dirty="0"/>
              <a:t> </a:t>
            </a:r>
            <a:r>
              <a:rPr lang="ca-ES" b="1" dirty="0" err="1"/>
              <a:t>itinerary</a:t>
            </a:r>
            <a:r>
              <a:rPr lang="ca-ES" b="1" dirty="0"/>
              <a:t>. </a:t>
            </a:r>
            <a:r>
              <a:rPr lang="ca-ES" sz="2800" b="1" dirty="0" err="1"/>
              <a:t>Send</a:t>
            </a:r>
            <a:r>
              <a:rPr lang="ca-ES" sz="2800" b="1" dirty="0"/>
              <a:t> </a:t>
            </a:r>
            <a:r>
              <a:rPr lang="ca-ES" sz="2800" b="1" dirty="0" err="1"/>
              <a:t>pictures</a:t>
            </a:r>
            <a:r>
              <a:rPr lang="ca-ES" sz="2800" b="1" dirty="0"/>
              <a:t> to nuria.asghar@conselldecent.com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6292E1D5-E151-4919-A082-0AA8943DF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184"/>
            <a:ext cx="10515600" cy="4462271"/>
          </a:xfrm>
        </p:spPr>
        <p:txBody>
          <a:bodyPr>
            <a:normAutofit lnSpcReduction="10000"/>
          </a:bodyPr>
          <a:lstStyle/>
          <a:p>
            <a:r>
              <a:rPr lang="ca-ES" dirty="0"/>
              <a:t>Columbus monument</a:t>
            </a:r>
          </a:p>
          <a:p>
            <a:r>
              <a:rPr lang="ca-ES" dirty="0"/>
              <a:t>Rambla</a:t>
            </a:r>
          </a:p>
          <a:p>
            <a:r>
              <a:rPr lang="ca-ES" dirty="0"/>
              <a:t>Bosc de les Fades</a:t>
            </a:r>
          </a:p>
          <a:p>
            <a:r>
              <a:rPr lang="ca-ES" dirty="0"/>
              <a:t>Plaça Reial</a:t>
            </a:r>
          </a:p>
          <a:p>
            <a:r>
              <a:rPr lang="ca-ES" dirty="0"/>
              <a:t>Carrer Ferran</a:t>
            </a:r>
          </a:p>
          <a:p>
            <a:r>
              <a:rPr lang="ca-ES" dirty="0"/>
              <a:t>Plaça Sant Jaume</a:t>
            </a:r>
          </a:p>
          <a:p>
            <a:r>
              <a:rPr lang="ca-ES" dirty="0"/>
              <a:t>Carrer Paradís (Roman </a:t>
            </a:r>
            <a:r>
              <a:rPr lang="ca-ES" dirty="0" err="1"/>
              <a:t>columns</a:t>
            </a:r>
            <a:r>
              <a:rPr lang="ca-ES" dirty="0"/>
              <a:t>)</a:t>
            </a:r>
          </a:p>
          <a:p>
            <a:r>
              <a:rPr lang="ca-ES" dirty="0"/>
              <a:t>Carrer del Bisbe</a:t>
            </a:r>
          </a:p>
          <a:p>
            <a:r>
              <a:rPr lang="ca-ES" dirty="0" err="1"/>
              <a:t>Cathedral</a:t>
            </a:r>
            <a:r>
              <a:rPr lang="ca-ES" dirty="0"/>
              <a:t> – Meeting </a:t>
            </a:r>
            <a:r>
              <a:rPr lang="ca-ES" dirty="0" err="1"/>
              <a:t>point</a:t>
            </a:r>
            <a:r>
              <a:rPr lang="ca-ES" dirty="0"/>
              <a:t> </a:t>
            </a:r>
            <a:r>
              <a:rPr lang="ca-ES" dirty="0" err="1"/>
              <a:t>by</a:t>
            </a:r>
            <a:r>
              <a:rPr lang="ca-ES" dirty="0"/>
              <a:t> </a:t>
            </a:r>
            <a:r>
              <a:rPr lang="ca-ES" dirty="0" err="1"/>
              <a:t>the</a:t>
            </a:r>
            <a:r>
              <a:rPr lang="ca-ES" dirty="0"/>
              <a:t> </a:t>
            </a:r>
            <a:r>
              <a:rPr lang="ca-ES" dirty="0" err="1"/>
              <a:t>façade</a:t>
            </a:r>
            <a:r>
              <a:rPr lang="ca-ES" dirty="0"/>
              <a:t> </a:t>
            </a:r>
            <a:r>
              <a:rPr lang="ca-ES" dirty="0" err="1"/>
              <a:t>at</a:t>
            </a:r>
            <a:r>
              <a:rPr lang="ca-ES" dirty="0"/>
              <a:t> 17.15</a:t>
            </a:r>
          </a:p>
          <a:p>
            <a:endParaRPr lang="ca-ES" dirty="0"/>
          </a:p>
          <a:p>
            <a:endParaRPr lang="ca-ES" dirty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1253458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200</Words>
  <Application>Microsoft Office PowerPoint</Application>
  <PresentationFormat>Ecrã Panorâmico</PresentationFormat>
  <Paragraphs>28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 stroll around the Rambla</vt:lpstr>
      <vt:lpstr>The Rambla in terms of social change (“bed of a river” in Arabic) </vt:lpstr>
      <vt:lpstr>Activities: </vt:lpstr>
      <vt:lpstr>Today’s itinerary. Send pictures to nuria.asghar@conselldecent.com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stroll around the Rambla</dc:title>
  <dc:creator>Eva García Martos</dc:creator>
  <cp:lastModifiedBy>Eva García Martos</cp:lastModifiedBy>
  <cp:revision>1</cp:revision>
  <dcterms:created xsi:type="dcterms:W3CDTF">2021-10-24T22:45:06Z</dcterms:created>
  <dcterms:modified xsi:type="dcterms:W3CDTF">2021-10-25T00:01:20Z</dcterms:modified>
</cp:coreProperties>
</file>