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2"/>
  </p:notesMasterIdLst>
  <p:sldIdLst>
    <p:sldId id="256" r:id="rId5"/>
    <p:sldId id="257" r:id="rId6"/>
    <p:sldId id="265" r:id="rId7"/>
    <p:sldId id="258" r:id="rId8"/>
    <p:sldId id="259" r:id="rId9"/>
    <p:sldId id="260" r:id="rId10"/>
    <p:sldId id="261" r:id="rId11"/>
    <p:sldId id="267" r:id="rId12"/>
    <p:sldId id="266" r:id="rId13"/>
    <p:sldId id="262" r:id="rId14"/>
    <p:sldId id="268" r:id="rId15"/>
    <p:sldId id="285" r:id="rId16"/>
    <p:sldId id="269" r:id="rId17"/>
    <p:sldId id="263" r:id="rId18"/>
    <p:sldId id="270" r:id="rId19"/>
    <p:sldId id="264" r:id="rId20"/>
    <p:sldId id="284" r:id="rId21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A7F66A-A542-4760-B6C7-A2300C557447}" type="datetimeFigureOut">
              <a:rPr lang="pt-PT" smtClean="0"/>
              <a:t>19/04/2021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B7F510-A323-49BA-AACB-74BBC383E14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51570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/>
              <a:t>Faça clique para editar o estilo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5120B-C46C-4FB5-B862-DB415A9A7576}" type="datetimeFigureOut">
              <a:rPr lang="pt-PT" smtClean="0"/>
              <a:t>19/04/2021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1DCFB-0ABB-4C04-8AF5-DB263360C370}" type="slidenum">
              <a:rPr lang="pt-PT" smtClean="0"/>
              <a:t>‹nº›</a:t>
            </a:fld>
            <a:endParaRPr lang="pt-PT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5120B-C46C-4FB5-B862-DB415A9A7576}" type="datetimeFigureOut">
              <a:rPr lang="pt-PT" smtClean="0"/>
              <a:t>19/04/2021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1DCFB-0ABB-4C04-8AF5-DB263360C370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5120B-C46C-4FB5-B862-DB415A9A7576}" type="datetimeFigureOut">
              <a:rPr lang="pt-PT" smtClean="0"/>
              <a:t>19/04/2021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1DCFB-0ABB-4C04-8AF5-DB263360C370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5120B-C46C-4FB5-B862-DB415A9A7576}" type="datetimeFigureOut">
              <a:rPr lang="pt-PT" smtClean="0"/>
              <a:t>19/04/2021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1DCFB-0ABB-4C04-8AF5-DB263360C370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5120B-C46C-4FB5-B862-DB415A9A7576}" type="datetimeFigureOut">
              <a:rPr lang="pt-PT" smtClean="0"/>
              <a:t>19/04/2021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1DCFB-0ABB-4C04-8AF5-DB263360C370}" type="slidenum">
              <a:rPr lang="pt-PT" smtClean="0"/>
              <a:t>‹nº›</a:t>
            </a:fld>
            <a:endParaRPr lang="pt-PT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5120B-C46C-4FB5-B862-DB415A9A7576}" type="datetimeFigureOut">
              <a:rPr lang="pt-PT" smtClean="0"/>
              <a:t>19/04/2021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1DCFB-0ABB-4C04-8AF5-DB263360C370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5120B-C46C-4FB5-B862-DB415A9A7576}" type="datetimeFigureOut">
              <a:rPr lang="pt-PT" smtClean="0"/>
              <a:t>19/04/2021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1DCFB-0ABB-4C04-8AF5-DB263360C370}" type="slidenum">
              <a:rPr lang="pt-PT" smtClean="0"/>
              <a:t>‹nº›</a:t>
            </a:fld>
            <a:endParaRPr lang="pt-PT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5120B-C46C-4FB5-B862-DB415A9A7576}" type="datetimeFigureOut">
              <a:rPr lang="pt-PT" smtClean="0"/>
              <a:t>19/04/2021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1DCFB-0ABB-4C04-8AF5-DB263360C370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5120B-C46C-4FB5-B862-DB415A9A7576}" type="datetimeFigureOut">
              <a:rPr lang="pt-PT" smtClean="0"/>
              <a:t>19/04/2021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1DCFB-0ABB-4C04-8AF5-DB263360C370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5120B-C46C-4FB5-B862-DB415A9A7576}" type="datetimeFigureOut">
              <a:rPr lang="pt-PT" smtClean="0"/>
              <a:t>19/04/2021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1DCFB-0ABB-4C04-8AF5-DB263360C370}" type="slidenum">
              <a:rPr lang="pt-PT" smtClean="0"/>
              <a:t>‹nº›</a:t>
            </a:fld>
            <a:endParaRPr lang="pt-PT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5120B-C46C-4FB5-B862-DB415A9A7576}" type="datetimeFigureOut">
              <a:rPr lang="pt-PT" smtClean="0"/>
              <a:t>19/04/2021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1DCFB-0ABB-4C04-8AF5-DB263360C370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2CE5120B-C46C-4FB5-B862-DB415A9A7576}" type="datetimeFigureOut">
              <a:rPr lang="pt-PT" smtClean="0"/>
              <a:t>19/04/2021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B7F1DCFB-0ABB-4C04-8AF5-DB263360C370}" type="slidenum">
              <a:rPr lang="pt-PT" smtClean="0"/>
              <a:t>‹nº›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47700" y="985275"/>
            <a:ext cx="7848600" cy="1927225"/>
          </a:xfrm>
        </p:spPr>
        <p:txBody>
          <a:bodyPr/>
          <a:lstStyle/>
          <a:p>
            <a:r>
              <a:rPr lang="pt-PT" dirty="0" err="1">
                <a:latin typeface="Arial Black" pitchFamily="34" charset="0"/>
              </a:rPr>
              <a:t>Salazarism</a:t>
            </a:r>
            <a:endParaRPr lang="pt-PT" dirty="0">
              <a:latin typeface="Arial Black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419" y="3028641"/>
            <a:ext cx="4034408" cy="287063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1" y="4459698"/>
            <a:ext cx="4781550" cy="127635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11D659B-1759-4771-A0DE-8802B7D93C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0353" y="411065"/>
            <a:ext cx="1387812" cy="158353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ADAE6F7-59BB-4B48-B3FD-840231E1CD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7904" y="396110"/>
            <a:ext cx="1506488" cy="1482346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A1C38602-A374-41F6-8E0E-9893A7FD16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314" y="418512"/>
            <a:ext cx="2056039" cy="1395405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98FED646-4A9A-4DCB-8ABE-C64F99989837}"/>
              </a:ext>
            </a:extLst>
          </p:cNvPr>
          <p:cNvSpPr txBox="1"/>
          <p:nvPr/>
        </p:nvSpPr>
        <p:spPr>
          <a:xfrm>
            <a:off x="2195736" y="6021288"/>
            <a:ext cx="6300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26 </a:t>
            </a:r>
            <a:r>
              <a:rPr lang="pt-PT" dirty="0" err="1"/>
              <a:t>April</a:t>
            </a:r>
            <a:r>
              <a:rPr lang="pt-PT" dirty="0"/>
              <a:t>, Beatriz Rocha e Leonor Silva, AECCB</a:t>
            </a:r>
          </a:p>
        </p:txBody>
      </p:sp>
    </p:spTree>
    <p:extLst>
      <p:ext uri="{BB962C8B-B14F-4D97-AF65-F5344CB8AC3E}">
        <p14:creationId xmlns:p14="http://schemas.microsoft.com/office/powerpoint/2010/main" val="379490868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pt-PT" dirty="0"/>
            </a:br>
            <a:r>
              <a:rPr lang="pt-PT" dirty="0">
                <a:solidFill>
                  <a:srgbClr val="C00000"/>
                </a:solidFill>
                <a:latin typeface="Arial Black" pitchFamily="34" charset="0"/>
              </a:rPr>
              <a:t>Estado Novo </a:t>
            </a:r>
            <a:r>
              <a:rPr lang="pt-PT" dirty="0" err="1">
                <a:solidFill>
                  <a:srgbClr val="C00000"/>
                </a:solidFill>
                <a:latin typeface="Arial Black" pitchFamily="34" charset="0"/>
              </a:rPr>
              <a:t>Organizations</a:t>
            </a:r>
            <a:endParaRPr lang="pt-PT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4" name="Marcador de Posição de Conteúdo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pt-PT" dirty="0"/>
          </a:p>
          <a:p>
            <a:pPr marL="0" indent="0">
              <a:buNone/>
            </a:pPr>
            <a:r>
              <a:rPr lang="pt-PT" dirty="0" err="1"/>
              <a:t>Political</a:t>
            </a:r>
            <a:r>
              <a:rPr lang="pt-PT" dirty="0"/>
              <a:t> </a:t>
            </a:r>
            <a:r>
              <a:rPr lang="pt-PT" dirty="0" err="1"/>
              <a:t>police</a:t>
            </a:r>
            <a:r>
              <a:rPr lang="pt-PT" dirty="0"/>
              <a:t>                                              PVDE / PIDE</a:t>
            </a:r>
          </a:p>
          <a:p>
            <a:pPr marL="0" indent="0">
              <a:buNone/>
            </a:pPr>
            <a:endParaRPr lang="pt-PT" dirty="0"/>
          </a:p>
          <a:p>
            <a:pPr marL="0" indent="0">
              <a:buNone/>
            </a:pPr>
            <a:r>
              <a:rPr lang="pt-PT" dirty="0" err="1"/>
              <a:t>Militias</a:t>
            </a:r>
            <a:r>
              <a:rPr lang="pt-PT" dirty="0"/>
              <a:t>                                           “Legião Portuguesa” </a:t>
            </a:r>
          </a:p>
          <a:p>
            <a:pPr marL="0" indent="0">
              <a:buNone/>
            </a:pPr>
            <a:endParaRPr lang="pt-PT" dirty="0"/>
          </a:p>
          <a:p>
            <a:pPr marL="0" indent="0">
              <a:buNone/>
            </a:pPr>
            <a:r>
              <a:rPr lang="pt-PT" dirty="0" err="1"/>
              <a:t>Youth</a:t>
            </a:r>
            <a:r>
              <a:rPr lang="pt-PT" dirty="0"/>
              <a:t>                                        “Mocidade Portuguesa”</a:t>
            </a:r>
          </a:p>
          <a:p>
            <a:pPr marL="0" indent="0">
              <a:buNone/>
            </a:pPr>
            <a:endParaRPr lang="pt-PT" dirty="0"/>
          </a:p>
          <a:p>
            <a:pPr marL="0" indent="0">
              <a:buNone/>
            </a:pPr>
            <a:r>
              <a:rPr lang="pt-PT" dirty="0" err="1"/>
              <a:t>Women</a:t>
            </a:r>
            <a:r>
              <a:rPr lang="pt-PT" dirty="0"/>
              <a:t>              “Obra Mulheres Educação Nacional”</a:t>
            </a:r>
          </a:p>
          <a:p>
            <a:pPr marL="0" indent="0">
              <a:buNone/>
            </a:pPr>
            <a:endParaRPr lang="pt-PT" dirty="0"/>
          </a:p>
        </p:txBody>
      </p:sp>
      <p:sp>
        <p:nvSpPr>
          <p:cNvPr id="5" name="Seta para a direita 4"/>
          <p:cNvSpPr/>
          <p:nvPr/>
        </p:nvSpPr>
        <p:spPr>
          <a:xfrm>
            <a:off x="3203848" y="2071262"/>
            <a:ext cx="2736304" cy="288032"/>
          </a:xfrm>
          <a:prstGeom prst="rightArrow">
            <a:avLst/>
          </a:prstGeom>
          <a:solidFill>
            <a:srgbClr val="C0000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Seta para a direita 5"/>
          <p:cNvSpPr/>
          <p:nvPr/>
        </p:nvSpPr>
        <p:spPr>
          <a:xfrm>
            <a:off x="1766165" y="4725144"/>
            <a:ext cx="792088" cy="288032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708" y="3011097"/>
            <a:ext cx="2786063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879" y="3861048"/>
            <a:ext cx="2786063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481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>
                <a:solidFill>
                  <a:srgbClr val="C00000"/>
                </a:solidFill>
                <a:latin typeface="Arial Black" pitchFamily="34" charset="0"/>
              </a:rPr>
              <a:t>Political</a:t>
            </a:r>
            <a:r>
              <a:rPr lang="pt-PT" dirty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pt-PT" dirty="0" err="1">
                <a:solidFill>
                  <a:srgbClr val="C00000"/>
                </a:solidFill>
                <a:latin typeface="Arial Black" pitchFamily="34" charset="0"/>
              </a:rPr>
              <a:t>Police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Clr>
                <a:srgbClr val="C00000"/>
              </a:buClr>
              <a:buFont typeface="Wingdings" pitchFamily="2" charset="2"/>
              <a:buChar char="Ø"/>
            </a:pPr>
            <a:r>
              <a:rPr lang="en-US" sz="3000" dirty="0"/>
              <a:t>The political police, which came to be called PIDE (International Police and State Defense), persecuted all those who showed the slightest sign of disagreement with the Salazar regime.</a:t>
            </a:r>
          </a:p>
          <a:p>
            <a:pPr algn="just">
              <a:buClr>
                <a:srgbClr val="C00000"/>
              </a:buClr>
              <a:buFont typeface="Wingdings" pitchFamily="2" charset="2"/>
              <a:buChar char="Ø"/>
            </a:pPr>
            <a:endParaRPr lang="en-US" sz="3000" dirty="0"/>
          </a:p>
          <a:p>
            <a:pPr marL="0" indent="0" algn="just">
              <a:buClr>
                <a:srgbClr val="C00000"/>
              </a:buClr>
              <a:buNone/>
            </a:pPr>
            <a:endParaRPr lang="en-US" sz="3000" dirty="0"/>
          </a:p>
          <a:p>
            <a:pPr algn="just">
              <a:buClr>
                <a:srgbClr val="C00000"/>
              </a:buClr>
              <a:buFont typeface="Wingdings" pitchFamily="2" charset="2"/>
              <a:buChar char="Ø"/>
            </a:pPr>
            <a:endParaRPr lang="en-US" sz="3000" dirty="0"/>
          </a:p>
          <a:p>
            <a:endParaRPr lang="pt-PT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0807914-7137-4430-AC70-CD770F292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3615601"/>
            <a:ext cx="2664296" cy="273553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845F442B-2E71-40C0-8CEA-638373DB2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5911" y="3714731"/>
            <a:ext cx="4907584" cy="276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98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CCF521-CE95-4BD0-BABB-82D75E057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>
                <a:solidFill>
                  <a:srgbClr val="C00000"/>
                </a:solidFill>
                <a:latin typeface="Arial Black" panose="020B0A04020102020204" pitchFamily="34" charset="0"/>
              </a:rPr>
              <a:t>Political</a:t>
            </a:r>
            <a:r>
              <a:rPr lang="pt-PT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pt-PT" dirty="0" err="1">
                <a:solidFill>
                  <a:srgbClr val="C00000"/>
                </a:solidFill>
                <a:latin typeface="Arial Black" panose="020B0A04020102020204" pitchFamily="34" charset="0"/>
              </a:rPr>
              <a:t>Police</a:t>
            </a:r>
            <a:endParaRPr lang="pt-PT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8FD5159C-56AE-49A0-BD72-70FCB68E85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3000" dirty="0"/>
              <a:t>Thousands of opponents were sent, most of the time without trial, to special prisons (EX: </a:t>
            </a:r>
            <a:r>
              <a:rPr lang="en-US" sz="3000" dirty="0" err="1"/>
              <a:t>Peniche</a:t>
            </a:r>
            <a:r>
              <a:rPr lang="en-US" sz="3000" dirty="0"/>
              <a:t> or Caxias) or to the Tarrafal concentration camp in Cape Verde.</a:t>
            </a:r>
          </a:p>
          <a:p>
            <a:endParaRPr lang="en-US" dirty="0"/>
          </a:p>
          <a:p>
            <a:endParaRPr lang="en-US" dirty="0"/>
          </a:p>
          <a:p>
            <a:endParaRPr lang="pt-PT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FD59254-479B-46B7-AFB4-10555C0F6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3312" y="3635240"/>
            <a:ext cx="3816427" cy="283488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D6DF8E97-AE88-44E5-B8A8-BB229F492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635239"/>
            <a:ext cx="4256487" cy="2834887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404C6F03-EB08-43EE-87CB-9C0F7960BE43}"/>
              </a:ext>
            </a:extLst>
          </p:cNvPr>
          <p:cNvSpPr txBox="1"/>
          <p:nvPr/>
        </p:nvSpPr>
        <p:spPr>
          <a:xfrm>
            <a:off x="356877" y="6470126"/>
            <a:ext cx="84428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Tarrafal Concentration Camp                                                                                                </a:t>
            </a:r>
            <a:r>
              <a:rPr lang="en-US" sz="1400" dirty="0" err="1"/>
              <a:t>Peniche</a:t>
            </a:r>
            <a:r>
              <a:rPr lang="en-US" sz="1400" dirty="0"/>
              <a:t> </a:t>
            </a:r>
            <a:r>
              <a:rPr lang="en-US" sz="1400" dirty="0" err="1"/>
              <a:t>Prision</a:t>
            </a:r>
            <a:endParaRPr lang="pt-PT" sz="1400" dirty="0"/>
          </a:p>
        </p:txBody>
      </p:sp>
    </p:spTree>
    <p:extLst>
      <p:ext uri="{BB962C8B-B14F-4D97-AF65-F5344CB8AC3E}">
        <p14:creationId xmlns:p14="http://schemas.microsoft.com/office/powerpoint/2010/main" val="32944272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2" b="89858" l="0" r="99758">
                        <a14:foregroundMark x1="5697" y1="85765" x2="4606" y2="6228"/>
                        <a14:foregroundMark x1="18182" y1="26868" x2="51879" y2="25623"/>
                        <a14:foregroundMark x1="8848" y1="26335" x2="121" y2="14591"/>
                        <a14:foregroundMark x1="93939" y1="80783" x2="90182" y2="712"/>
                        <a14:foregroundMark x1="96485" y1="80961" x2="99758" y2="578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3288" y="4293096"/>
            <a:ext cx="4178860" cy="2846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562">
            <a:off x="481036" y="2134136"/>
            <a:ext cx="3932792" cy="2460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388" y="1944009"/>
            <a:ext cx="3466084" cy="5195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3575116" y="3789040"/>
            <a:ext cx="899592" cy="5040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sp>
        <p:nvSpPr>
          <p:cNvPr id="6" name="CaixaDeTexto 5"/>
          <p:cNvSpPr txBox="1"/>
          <p:nvPr/>
        </p:nvSpPr>
        <p:spPr>
          <a:xfrm>
            <a:off x="5354388" y="6526298"/>
            <a:ext cx="295232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PIDE file of a communist leader</a:t>
            </a:r>
          </a:p>
          <a:p>
            <a:endParaRPr lang="pt-PT" sz="1400" dirty="0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C0C65855-4B4E-49FB-915D-345AC2A88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>
                <a:solidFill>
                  <a:srgbClr val="C00000"/>
                </a:solidFill>
                <a:latin typeface="Arial Black" panose="020B0A04020102020204" pitchFamily="34" charset="0"/>
              </a:rPr>
              <a:t>Political</a:t>
            </a:r>
            <a:r>
              <a:rPr lang="pt-PT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pt-PT" dirty="0" err="1">
                <a:solidFill>
                  <a:srgbClr val="C00000"/>
                </a:solidFill>
                <a:latin typeface="Arial Black" panose="020B0A04020102020204" pitchFamily="34" charset="0"/>
              </a:rPr>
              <a:t>Police</a:t>
            </a:r>
            <a:endParaRPr lang="pt-PT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EA34516B-7D16-4C83-A000-AB774D44CD73}"/>
              </a:ext>
            </a:extLst>
          </p:cNvPr>
          <p:cNvSpPr txBox="1"/>
          <p:nvPr/>
        </p:nvSpPr>
        <p:spPr>
          <a:xfrm>
            <a:off x="320900" y="1318420"/>
            <a:ext cx="75569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ea typeface="+mn-ea"/>
                <a:cs typeface="+mn-cs"/>
              </a:rPr>
              <a:t>Censorship was established for the press, radio and all shows</a:t>
            </a:r>
            <a:endParaRPr lang="pt-PT" sz="28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3575116" y="3597965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err="1"/>
              <a:t>Censored</a:t>
            </a:r>
            <a:r>
              <a:rPr lang="pt-PT" sz="1400" dirty="0"/>
              <a:t> </a:t>
            </a:r>
          </a:p>
          <a:p>
            <a:r>
              <a:rPr lang="pt-PT" sz="1400" dirty="0" err="1"/>
              <a:t>Documents</a:t>
            </a:r>
            <a:endParaRPr lang="pt-PT" sz="1400" dirty="0"/>
          </a:p>
        </p:txBody>
      </p:sp>
    </p:spTree>
    <p:extLst>
      <p:ext uri="{BB962C8B-B14F-4D97-AF65-F5344CB8AC3E}">
        <p14:creationId xmlns:p14="http://schemas.microsoft.com/office/powerpoint/2010/main" val="202267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>
                <a:solidFill>
                  <a:srgbClr val="C00000"/>
                </a:solidFill>
                <a:latin typeface="Arial Black" pitchFamily="34" charset="0"/>
              </a:rPr>
              <a:t>Legião Portuguesa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Clr>
                <a:srgbClr val="C00000"/>
              </a:buClr>
              <a:buFont typeface="Wingdings" pitchFamily="2" charset="2"/>
              <a:buChar char="Ø"/>
            </a:pPr>
            <a:r>
              <a:rPr lang="en-US" sz="2800" dirty="0"/>
              <a:t>In order to defend the regime and combat communism, an armed militia, the “</a:t>
            </a:r>
            <a:r>
              <a:rPr lang="en-US" sz="2800" dirty="0" err="1"/>
              <a:t>Legião</a:t>
            </a:r>
            <a:r>
              <a:rPr lang="en-US" sz="2800" dirty="0"/>
              <a:t> Portuguesa” (Portuguese Legion ), </a:t>
            </a:r>
          </a:p>
          <a:p>
            <a:pPr marL="0" indent="0" algn="just">
              <a:buClr>
                <a:srgbClr val="C00000"/>
              </a:buClr>
              <a:buNone/>
            </a:pPr>
            <a:r>
              <a:rPr lang="en-US" sz="2800" dirty="0"/>
              <a:t>  was created in 1936</a:t>
            </a:r>
            <a:r>
              <a:rPr lang="en-US" dirty="0"/>
              <a:t>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521" y="4053773"/>
            <a:ext cx="7003181" cy="2650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93" b="98123" l="1667" r="96167">
                        <a14:foregroundMark x1="43250" y1="4693" x2="70333" y2="9215"/>
                        <a14:foregroundMark x1="50250" y1="98208" x2="51500" y2="76962"/>
                        <a14:foregroundMark x1="96167" y1="51109" x2="79833" y2="49829"/>
                        <a14:foregroundMark x1="1667" y1="51792" x2="20583" y2="511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708920"/>
            <a:ext cx="1224136" cy="1195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7380312" y="3389757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/>
              <a:t>“Legião Portuguesa” </a:t>
            </a:r>
            <a:r>
              <a:rPr lang="pt-PT" sz="1400" dirty="0" err="1"/>
              <a:t>symbol</a:t>
            </a:r>
            <a:endParaRPr lang="pt-PT" sz="14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1245521" y="6309320"/>
            <a:ext cx="253439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PT" sz="1400" dirty="0" err="1"/>
              <a:t>Legionaries</a:t>
            </a:r>
            <a:r>
              <a:rPr lang="pt-PT" sz="1400" dirty="0"/>
              <a:t> </a:t>
            </a:r>
            <a:r>
              <a:rPr lang="pt-PT" sz="1400" dirty="0" err="1"/>
              <a:t>salute</a:t>
            </a:r>
            <a:r>
              <a:rPr lang="pt-PT" sz="1400" dirty="0"/>
              <a:t> Salazar</a:t>
            </a:r>
          </a:p>
        </p:txBody>
      </p:sp>
    </p:spTree>
    <p:extLst>
      <p:ext uri="{BB962C8B-B14F-4D97-AF65-F5344CB8AC3E}">
        <p14:creationId xmlns:p14="http://schemas.microsoft.com/office/powerpoint/2010/main" val="15856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>
                <a:solidFill>
                  <a:srgbClr val="C00000"/>
                </a:solidFill>
                <a:latin typeface="Arial Black" pitchFamily="34" charset="0"/>
              </a:rPr>
              <a:t>Mocidade Portuguesa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Clr>
                <a:srgbClr val="C00000"/>
              </a:buClr>
              <a:buFont typeface="Wingdings" pitchFamily="2" charset="2"/>
              <a:buChar char="Ø"/>
            </a:pPr>
            <a:r>
              <a:rPr lang="en-US" sz="2800" dirty="0"/>
              <a:t>The youth in school age must belong to an official organization, the “</a:t>
            </a:r>
            <a:r>
              <a:rPr lang="en-US" sz="2800" dirty="0" err="1"/>
              <a:t>Mocidade</a:t>
            </a:r>
            <a:r>
              <a:rPr lang="en-US" sz="2800" dirty="0"/>
              <a:t> Portuguesa” (Portuguese Youth ), founded in 1936, with the aim of instilling in the young people a nationalist spirit and a sense of obedience to the Chief Salazar.</a:t>
            </a:r>
          </a:p>
          <a:p>
            <a:endParaRPr lang="pt-PT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005064"/>
            <a:ext cx="5435873" cy="2728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149080"/>
            <a:ext cx="1453344" cy="1453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048" y="4293095"/>
            <a:ext cx="1453874" cy="2423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3275856" y="5949280"/>
            <a:ext cx="208823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Tribute of the “</a:t>
            </a:r>
            <a:r>
              <a:rPr lang="en-US" sz="1400" dirty="0" err="1"/>
              <a:t>Mocidade</a:t>
            </a:r>
            <a:r>
              <a:rPr lang="en-US" sz="1400" dirty="0"/>
              <a:t> Portuguesa” to Salazar</a:t>
            </a:r>
            <a:endParaRPr lang="pt-PT" sz="1400" dirty="0"/>
          </a:p>
        </p:txBody>
      </p:sp>
    </p:spTree>
    <p:extLst>
      <p:ext uri="{BB962C8B-B14F-4D97-AF65-F5344CB8AC3E}">
        <p14:creationId xmlns:p14="http://schemas.microsoft.com/office/powerpoint/2010/main" val="231820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>
                <a:solidFill>
                  <a:srgbClr val="C00000"/>
                </a:solidFill>
                <a:latin typeface="Arial Black" pitchFamily="34" charset="0"/>
              </a:rPr>
              <a:t>Salazarism</a:t>
            </a:r>
            <a:r>
              <a:rPr lang="pt-PT" dirty="0">
                <a:solidFill>
                  <a:srgbClr val="C00000"/>
                </a:solidFill>
                <a:latin typeface="Arial Black" pitchFamily="34" charset="0"/>
              </a:rPr>
              <a:t>: </a:t>
            </a:r>
            <a:r>
              <a:rPr lang="pt-PT" dirty="0" err="1">
                <a:solidFill>
                  <a:srgbClr val="C00000"/>
                </a:solidFill>
                <a:latin typeface="Arial Black" pitchFamily="34" charset="0"/>
              </a:rPr>
              <a:t>Corporatism</a:t>
            </a:r>
            <a:endParaRPr lang="pt-PT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>
              <a:buClr>
                <a:srgbClr val="C00000"/>
              </a:buClr>
              <a:buFont typeface="Wingdings" pitchFamily="2" charset="2"/>
              <a:buChar char="Ø"/>
            </a:pPr>
            <a:r>
              <a:rPr lang="en-US" sz="2800" dirty="0"/>
              <a:t>The Estado Novo intended that all economic and social life in Portugal should be based on corporations</a:t>
            </a:r>
          </a:p>
          <a:p>
            <a:pPr algn="just">
              <a:buClr>
                <a:srgbClr val="C00000"/>
              </a:buClr>
              <a:buFont typeface="Wingdings" pitchFamily="2" charset="2"/>
              <a:buChar char="Ø"/>
            </a:pPr>
            <a:r>
              <a:rPr lang="en-US" sz="2800" dirty="0"/>
              <a:t>Each major economic area was organized into a corporation (EX: agriculture corporation) </a:t>
            </a:r>
          </a:p>
          <a:p>
            <a:pPr marL="0" indent="0" algn="just">
              <a:buClr>
                <a:srgbClr val="C00000"/>
              </a:buClr>
              <a:buNone/>
            </a:pPr>
            <a:r>
              <a:rPr lang="en-US" sz="2800" dirty="0"/>
              <a:t>that was to represent workers and </a:t>
            </a:r>
          </a:p>
          <a:p>
            <a:pPr marL="0" indent="0" algn="just">
              <a:buClr>
                <a:srgbClr val="C00000"/>
              </a:buClr>
              <a:buNone/>
            </a:pPr>
            <a:r>
              <a:rPr lang="en-US" sz="2800" dirty="0"/>
              <a:t>entrepreneurs in defense of common </a:t>
            </a:r>
          </a:p>
          <a:p>
            <a:pPr marL="0" indent="0" algn="just">
              <a:buClr>
                <a:srgbClr val="C00000"/>
              </a:buClr>
              <a:buNone/>
            </a:pPr>
            <a:r>
              <a:rPr lang="en-US" sz="2800" dirty="0"/>
              <a:t>interests</a:t>
            </a:r>
          </a:p>
          <a:p>
            <a:pPr algn="just">
              <a:buClr>
                <a:srgbClr val="C00000"/>
              </a:buClr>
              <a:buFont typeface="Wingdings" pitchFamily="2" charset="2"/>
              <a:buChar char="Ø"/>
            </a:pPr>
            <a:r>
              <a:rPr lang="en-US" sz="2800" dirty="0"/>
              <a:t>Corporatism served to establish a</a:t>
            </a:r>
          </a:p>
          <a:p>
            <a:pPr marL="0" indent="0" algn="just">
              <a:buClr>
                <a:srgbClr val="C00000"/>
              </a:buClr>
              <a:buNone/>
            </a:pPr>
            <a:r>
              <a:rPr lang="en-US" sz="2800" dirty="0"/>
              <a:t> tight watch over unions and employers' </a:t>
            </a:r>
          </a:p>
          <a:p>
            <a:pPr marL="0" indent="0" algn="just">
              <a:buClr>
                <a:srgbClr val="C00000"/>
              </a:buClr>
              <a:buNone/>
            </a:pPr>
            <a:r>
              <a:rPr lang="en-US" sz="2800" dirty="0"/>
              <a:t>associations</a:t>
            </a:r>
            <a:r>
              <a:rPr lang="en-US" dirty="0"/>
              <a:t>.</a:t>
            </a:r>
            <a:endParaRPr lang="pt-PT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573016"/>
            <a:ext cx="2491358" cy="2971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134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83568" y="1412776"/>
            <a:ext cx="6400800" cy="1752600"/>
          </a:xfrm>
        </p:spPr>
        <p:txBody>
          <a:bodyPr>
            <a:normAutofit/>
          </a:bodyPr>
          <a:lstStyle/>
          <a:p>
            <a:r>
              <a:rPr lang="pt-PT" sz="6600" b="1" dirty="0" err="1">
                <a:solidFill>
                  <a:srgbClr val="C00000"/>
                </a:solidFill>
              </a:rPr>
              <a:t>The</a:t>
            </a:r>
            <a:r>
              <a:rPr lang="pt-PT" sz="6600" b="1" dirty="0">
                <a:solidFill>
                  <a:srgbClr val="C00000"/>
                </a:solidFill>
              </a:rPr>
              <a:t> </a:t>
            </a:r>
            <a:r>
              <a:rPr lang="pt-PT" sz="6600" b="1" dirty="0" err="1">
                <a:solidFill>
                  <a:srgbClr val="C00000"/>
                </a:solidFill>
              </a:rPr>
              <a:t>End</a:t>
            </a:r>
            <a:r>
              <a:rPr lang="pt-PT" sz="6600" b="1" dirty="0">
                <a:solidFill>
                  <a:srgbClr val="C00000"/>
                </a:solidFill>
              </a:rPr>
              <a:t>…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899365"/>
            <a:ext cx="1547664" cy="14659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8180"/>
            <a:ext cx="1902529" cy="186982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D3771CA-2C39-4E1D-9657-BB6F38E90C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4962764"/>
            <a:ext cx="2056039" cy="139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2416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>
                <a:solidFill>
                  <a:srgbClr val="C00000"/>
                </a:solidFill>
                <a:latin typeface="Arial Black" pitchFamily="34" charset="0"/>
              </a:rPr>
              <a:t>The</a:t>
            </a:r>
            <a:r>
              <a:rPr lang="pt-PT" dirty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pt-PT" dirty="0" err="1">
                <a:solidFill>
                  <a:srgbClr val="C00000"/>
                </a:solidFill>
                <a:latin typeface="Arial Black" pitchFamily="34" charset="0"/>
              </a:rPr>
              <a:t>Beginning</a:t>
            </a:r>
            <a:r>
              <a:rPr lang="pt-PT" dirty="0">
                <a:solidFill>
                  <a:srgbClr val="C00000"/>
                </a:solidFill>
                <a:latin typeface="Arial Black" pitchFamily="34" charset="0"/>
              </a:rPr>
              <a:t> 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2836911"/>
          </a:xfrm>
        </p:spPr>
        <p:txBody>
          <a:bodyPr>
            <a:normAutofit/>
          </a:bodyPr>
          <a:lstStyle/>
          <a:p>
            <a:pPr algn="just"/>
            <a:r>
              <a:rPr lang="en-US" sz="2800" dirty="0"/>
              <a:t>Once at the head of the Government, Salazar prepared a new constitution, The Constitution of 1933</a:t>
            </a:r>
          </a:p>
          <a:p>
            <a:pPr algn="just"/>
            <a:r>
              <a:rPr lang="en-US" sz="2800" dirty="0"/>
              <a:t>With the approval of the Constitution, the period of the Military Dictatorship (1926-1933) ended, giving way to the </a:t>
            </a:r>
            <a:r>
              <a:rPr lang="en-US" sz="2800" dirty="0">
                <a:solidFill>
                  <a:srgbClr val="C00000"/>
                </a:solidFill>
              </a:rPr>
              <a:t>Estado Novo</a:t>
            </a:r>
            <a:endParaRPr lang="pt-PT" sz="2800" dirty="0">
              <a:solidFill>
                <a:srgbClr val="C00000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899592" y="4869160"/>
            <a:ext cx="3600400" cy="135421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solidFill>
                  <a:srgbClr val="C00000"/>
                </a:solidFill>
              </a:rPr>
              <a:t>Estado Novo:</a:t>
            </a:r>
            <a:r>
              <a:rPr lang="en-US" sz="1600" dirty="0"/>
              <a:t> With this designation, Salazar and his followers intended to say that a new political phase in the country was beginning, opposite to what they called “Old Republic</a:t>
            </a:r>
            <a:r>
              <a:rPr lang="en-US" dirty="0"/>
              <a:t>”</a:t>
            </a:r>
            <a:endParaRPr lang="pt-PT" dirty="0"/>
          </a:p>
        </p:txBody>
      </p:sp>
      <p:cxnSp>
        <p:nvCxnSpPr>
          <p:cNvPr id="6" name="Conexão curva 5"/>
          <p:cNvCxnSpPr/>
          <p:nvPr/>
        </p:nvCxnSpPr>
        <p:spPr>
          <a:xfrm rot="5400000">
            <a:off x="2843808" y="4149080"/>
            <a:ext cx="576064" cy="576064"/>
          </a:xfrm>
          <a:prstGeom prst="curvedConnector3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16"/>
          <a:stretch/>
        </p:blipFill>
        <p:spPr bwMode="auto">
          <a:xfrm>
            <a:off x="5671847" y="3861048"/>
            <a:ext cx="2376265" cy="3134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7956376" y="6187997"/>
            <a:ext cx="1348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/>
              <a:t>Estado Novo poster</a:t>
            </a:r>
          </a:p>
        </p:txBody>
      </p:sp>
    </p:spTree>
    <p:extLst>
      <p:ext uri="{BB962C8B-B14F-4D97-AF65-F5344CB8AC3E}">
        <p14:creationId xmlns:p14="http://schemas.microsoft.com/office/powerpoint/2010/main" val="305688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0" t="21509" r="39252" b="21840"/>
          <a:stretch/>
        </p:blipFill>
        <p:spPr bwMode="auto">
          <a:xfrm>
            <a:off x="851" y="50182"/>
            <a:ext cx="4719524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54" t="20418" r="15649" b="18486"/>
          <a:stretch/>
        </p:blipFill>
        <p:spPr bwMode="auto">
          <a:xfrm>
            <a:off x="6012160" y="188640"/>
            <a:ext cx="3024336" cy="4875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2" t="16552" r="19760" b="20806"/>
          <a:stretch/>
        </p:blipFill>
        <p:spPr bwMode="auto">
          <a:xfrm>
            <a:off x="1215898" y="3707114"/>
            <a:ext cx="4940277" cy="3150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251520" y="3356992"/>
            <a:ext cx="252028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PT" sz="1400" dirty="0"/>
              <a:t>Propaganda poster, 1934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6156175" y="4221088"/>
            <a:ext cx="288032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PT" dirty="0" err="1"/>
              <a:t>Celebratory</a:t>
            </a:r>
            <a:r>
              <a:rPr lang="pt-PT" dirty="0"/>
              <a:t> poster, 1949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5724128" y="6316474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/>
              <a:t>Propaganda poster</a:t>
            </a:r>
          </a:p>
        </p:txBody>
      </p:sp>
    </p:spTree>
    <p:extLst>
      <p:ext uri="{BB962C8B-B14F-4D97-AF65-F5344CB8AC3E}">
        <p14:creationId xmlns:p14="http://schemas.microsoft.com/office/powerpoint/2010/main" val="236792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dirty="0" err="1">
                <a:solidFill>
                  <a:srgbClr val="C00000"/>
                </a:solidFill>
                <a:latin typeface="Arial Black" pitchFamily="34" charset="0"/>
              </a:rPr>
              <a:t>Constitution</a:t>
            </a:r>
            <a:r>
              <a:rPr lang="pt-PT" dirty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pt-PT" dirty="0" err="1">
                <a:solidFill>
                  <a:srgbClr val="C00000"/>
                </a:solidFill>
                <a:latin typeface="Arial Black" pitchFamily="34" charset="0"/>
              </a:rPr>
              <a:t>of</a:t>
            </a:r>
            <a:r>
              <a:rPr lang="pt-PT" dirty="0">
                <a:solidFill>
                  <a:srgbClr val="C00000"/>
                </a:solidFill>
                <a:latin typeface="Arial Black" pitchFamily="34" charset="0"/>
              </a:rPr>
              <a:t> 1933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800" dirty="0">
                <a:solidFill>
                  <a:srgbClr val="C00000"/>
                </a:solidFill>
              </a:rPr>
              <a:t>Executive power:</a:t>
            </a:r>
            <a:r>
              <a:rPr lang="en-US" sz="2800" dirty="0"/>
              <a:t> belonged to the President of the Republic, elected by universal and direct suffrage, every 7 years and to the government </a:t>
            </a:r>
          </a:p>
          <a:p>
            <a:pPr marL="0" indent="0" algn="just">
              <a:buNone/>
            </a:pPr>
            <a:r>
              <a:rPr lang="en-US" sz="2800" dirty="0"/>
              <a:t>(which the President could freely </a:t>
            </a:r>
          </a:p>
          <a:p>
            <a:pPr marL="0" indent="0" algn="just">
              <a:buNone/>
            </a:pPr>
            <a:r>
              <a:rPr lang="en-US" sz="2800" dirty="0"/>
              <a:t>appoint and dismiss).</a:t>
            </a:r>
          </a:p>
          <a:p>
            <a:pPr marL="0" indent="0" algn="just">
              <a:buNone/>
            </a:pPr>
            <a:endParaRPr lang="en-US" sz="2800" dirty="0"/>
          </a:p>
          <a:p>
            <a:pPr marL="0" indent="0" algn="just">
              <a:buNone/>
            </a:pPr>
            <a:r>
              <a:rPr lang="en-US" sz="2800" dirty="0">
                <a:solidFill>
                  <a:srgbClr val="C00000"/>
                </a:solidFill>
              </a:rPr>
              <a:t>Legislative Power: </a:t>
            </a:r>
            <a:r>
              <a:rPr lang="en-US" sz="2800" dirty="0"/>
              <a:t>belonged to the</a:t>
            </a:r>
          </a:p>
          <a:p>
            <a:pPr marL="0" indent="0" algn="just">
              <a:buNone/>
            </a:pPr>
            <a:r>
              <a:rPr lang="en-US" sz="2800" dirty="0"/>
              <a:t> National Assembly, formed by </a:t>
            </a:r>
          </a:p>
          <a:p>
            <a:pPr marL="0" indent="0" algn="just">
              <a:buNone/>
            </a:pPr>
            <a:r>
              <a:rPr lang="en-US" sz="2800" dirty="0"/>
              <a:t>deputies elected every 4 years.</a:t>
            </a:r>
            <a:endParaRPr lang="pt-PT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926092"/>
            <a:ext cx="2773411" cy="3931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4355976" y="6381328"/>
            <a:ext cx="442959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Poster compared to the period before 1926 and current 1933</a:t>
            </a:r>
            <a:endParaRPr lang="pt-PT" sz="1400" dirty="0"/>
          </a:p>
        </p:txBody>
      </p:sp>
    </p:spTree>
    <p:extLst>
      <p:ext uri="{BB962C8B-B14F-4D97-AF65-F5344CB8AC3E}">
        <p14:creationId xmlns:p14="http://schemas.microsoft.com/office/powerpoint/2010/main" val="109157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>
                <a:solidFill>
                  <a:srgbClr val="C00000"/>
                </a:solidFill>
                <a:latin typeface="Arial Black" pitchFamily="34" charset="0"/>
              </a:rPr>
              <a:t>Constitution</a:t>
            </a:r>
            <a:r>
              <a:rPr lang="pt-PT" dirty="0">
                <a:solidFill>
                  <a:srgbClr val="C00000"/>
                </a:solidFill>
                <a:latin typeface="Arial Black" pitchFamily="34" charset="0"/>
              </a:rPr>
              <a:t>: </a:t>
            </a:r>
            <a:r>
              <a:rPr lang="pt-PT" dirty="0" err="1">
                <a:solidFill>
                  <a:srgbClr val="C00000"/>
                </a:solidFill>
                <a:latin typeface="Arial Black" pitchFamily="34" charset="0"/>
              </a:rPr>
              <a:t>problems</a:t>
            </a:r>
            <a:endParaRPr lang="pt-PT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Clr>
                <a:srgbClr val="C00000"/>
              </a:buClr>
              <a:buFont typeface="Wingdings" pitchFamily="2" charset="2"/>
              <a:buChar char="Ø"/>
            </a:pPr>
            <a:r>
              <a:rPr lang="en-US" sz="2800" dirty="0"/>
              <a:t>Citizens' rights were not respected, and elections were not free, and all kinds of illegalities were practiced.</a:t>
            </a:r>
          </a:p>
          <a:p>
            <a:pPr marL="0" indent="0">
              <a:buClr>
                <a:srgbClr val="C00000"/>
              </a:buClr>
              <a:buNone/>
            </a:pPr>
            <a:endParaRPr lang="en-US" sz="2800" dirty="0"/>
          </a:p>
          <a:p>
            <a:pPr marL="0" indent="0">
              <a:buClr>
                <a:srgbClr val="C00000"/>
              </a:buClr>
              <a:buNone/>
            </a:pPr>
            <a:endParaRPr lang="en-US" sz="2800" dirty="0"/>
          </a:p>
          <a:p>
            <a:pPr marL="0" indent="0">
              <a:buClr>
                <a:srgbClr val="C00000"/>
              </a:buClr>
              <a:buNone/>
            </a:pPr>
            <a:endParaRPr lang="en-US" sz="2800" dirty="0"/>
          </a:p>
          <a:p>
            <a:pPr marL="0" indent="0">
              <a:buClr>
                <a:srgbClr val="C00000"/>
              </a:buClr>
              <a:buNone/>
            </a:pPr>
            <a:endParaRPr lang="en-US" sz="2800" dirty="0"/>
          </a:p>
          <a:p>
            <a:pPr>
              <a:buClr>
                <a:srgbClr val="C00000"/>
              </a:buClr>
              <a:buFont typeface="Wingdings" pitchFamily="2" charset="2"/>
              <a:buChar char="Ø"/>
            </a:pPr>
            <a:endParaRPr lang="en-US" sz="2800" dirty="0"/>
          </a:p>
          <a:p>
            <a:pPr>
              <a:buClr>
                <a:srgbClr val="C00000"/>
              </a:buClr>
              <a:buFont typeface="Wingdings" pitchFamily="2" charset="2"/>
              <a:buChar char="Ø"/>
            </a:pPr>
            <a:r>
              <a:rPr lang="en-US" sz="2800" dirty="0"/>
              <a:t>The national assembly has </a:t>
            </a:r>
          </a:p>
          <a:p>
            <a:pPr marL="0" indent="0">
              <a:buNone/>
            </a:pPr>
            <a:r>
              <a:rPr lang="en-US" sz="2800" dirty="0"/>
              <a:t>always had very limited power </a:t>
            </a:r>
          </a:p>
          <a:p>
            <a:pPr marL="0" indent="0">
              <a:buNone/>
            </a:pPr>
            <a:r>
              <a:rPr lang="en-US" sz="2800" dirty="0"/>
              <a:t>vis-à-vis the government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82"/>
          <a:stretch/>
        </p:blipFill>
        <p:spPr bwMode="auto">
          <a:xfrm>
            <a:off x="5580112" y="2492896"/>
            <a:ext cx="3024337" cy="401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5364088" y="6322771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Poster to encourage voting in the 1933 constitution</a:t>
            </a:r>
            <a:endParaRPr lang="pt-PT" sz="14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B689FA4-0F29-4599-9D47-FDBFF2303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332" y="2852936"/>
            <a:ext cx="4108648" cy="201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45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>
                <a:solidFill>
                  <a:srgbClr val="C00000"/>
                </a:solidFill>
                <a:latin typeface="Arial Black" pitchFamily="34" charset="0"/>
              </a:rPr>
              <a:t>Constitution</a:t>
            </a:r>
            <a:r>
              <a:rPr lang="pt-PT" dirty="0">
                <a:solidFill>
                  <a:srgbClr val="C00000"/>
                </a:solidFill>
                <a:latin typeface="Arial Black" pitchFamily="34" charset="0"/>
              </a:rPr>
              <a:t>: </a:t>
            </a:r>
            <a:r>
              <a:rPr lang="pt-PT" dirty="0" err="1">
                <a:solidFill>
                  <a:srgbClr val="C00000"/>
                </a:solidFill>
                <a:latin typeface="Arial Black" pitchFamily="34" charset="0"/>
              </a:rPr>
              <a:t>problems</a:t>
            </a:r>
            <a:endParaRPr lang="pt-PT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446856" y="1412776"/>
            <a:ext cx="8229600" cy="1540767"/>
          </a:xfrm>
        </p:spPr>
        <p:txBody>
          <a:bodyPr>
            <a:normAutofit fontScale="92500"/>
          </a:bodyPr>
          <a:lstStyle/>
          <a:p>
            <a:pPr algn="just">
              <a:buClr>
                <a:srgbClr val="C00000"/>
              </a:buClr>
              <a:buFont typeface="Wingdings" pitchFamily="2" charset="2"/>
              <a:buChar char="Ø"/>
            </a:pPr>
            <a:r>
              <a:rPr lang="en-US" sz="3000" dirty="0"/>
              <a:t>Salazar's authority during the Estado Novo was almost unlimited, his effective power was superior to that of the President of the Republic</a:t>
            </a:r>
          </a:p>
          <a:p>
            <a:endParaRPr lang="pt-PT" dirty="0"/>
          </a:p>
        </p:txBody>
      </p:sp>
      <p:sp>
        <p:nvSpPr>
          <p:cNvPr id="4" name="CaixaDeTexto 3"/>
          <p:cNvSpPr txBox="1"/>
          <p:nvPr/>
        </p:nvSpPr>
        <p:spPr>
          <a:xfrm>
            <a:off x="4644008" y="5002316"/>
            <a:ext cx="3456384" cy="175432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dirty="0" err="1"/>
              <a:t>Salazarism</a:t>
            </a:r>
            <a:r>
              <a:rPr lang="en-US" dirty="0"/>
              <a:t> was a fascist-type authoritarian regime, with many similarities to the Italian regime from which it is distinguished, however, by its conservative and Catholic character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20" y="3081733"/>
            <a:ext cx="2668938" cy="3683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3596058" y="2934286"/>
            <a:ext cx="51125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C00000"/>
              </a:buClr>
              <a:buFont typeface="Wingdings" pitchFamily="2" charset="2"/>
              <a:buChar char="Ø"/>
            </a:pPr>
            <a:r>
              <a:rPr lang="en-US" sz="2800" dirty="0"/>
              <a:t>So great was Salazar's influence, that the regime then created became known as </a:t>
            </a:r>
            <a:r>
              <a:rPr lang="en-US" sz="2800" b="1" dirty="0" err="1">
                <a:solidFill>
                  <a:srgbClr val="C00000"/>
                </a:solidFill>
              </a:rPr>
              <a:t>Salazarism</a:t>
            </a:r>
            <a:endParaRPr lang="en-US" sz="2800" b="1" dirty="0">
              <a:solidFill>
                <a:srgbClr val="C00000"/>
              </a:solidFill>
            </a:endParaRPr>
          </a:p>
        </p:txBody>
      </p:sp>
      <p:cxnSp>
        <p:nvCxnSpPr>
          <p:cNvPr id="12" name="Conexão curva 11"/>
          <p:cNvCxnSpPr>
            <a:cxnSpLocks/>
          </p:cNvCxnSpPr>
          <p:nvPr/>
        </p:nvCxnSpPr>
        <p:spPr>
          <a:xfrm rot="16200000" flipH="1">
            <a:off x="6338164" y="4673485"/>
            <a:ext cx="284097" cy="216024"/>
          </a:xfrm>
          <a:prstGeom prst="curvedConnector3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950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>
                <a:solidFill>
                  <a:srgbClr val="C00000"/>
                </a:solidFill>
                <a:latin typeface="Arial Black" pitchFamily="34" charset="0"/>
              </a:rPr>
              <a:t>Estado Novo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95536" y="1340768"/>
            <a:ext cx="8229600" cy="532859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/>
              <a:t>As previously mentioned, </a:t>
            </a:r>
            <a:r>
              <a:rPr lang="en-US" dirty="0" err="1"/>
              <a:t>Salazarism</a:t>
            </a:r>
            <a:r>
              <a:rPr lang="en-US" dirty="0"/>
              <a:t> was quite similar to the Fascist and Nazi regime</a:t>
            </a:r>
          </a:p>
          <a:p>
            <a:pPr marL="0" indent="0">
              <a:buNone/>
            </a:pPr>
            <a:endParaRPr lang="en-US" dirty="0">
              <a:solidFill>
                <a:srgbClr val="C00000"/>
              </a:solidFill>
            </a:endParaRPr>
          </a:p>
          <a:p>
            <a:endParaRPr lang="en-US" dirty="0"/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142232"/>
            <a:ext cx="2726432" cy="4089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449562"/>
            <a:ext cx="2584103" cy="3782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1763688" y="6197871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err="1"/>
              <a:t>Fascist</a:t>
            </a:r>
            <a:r>
              <a:rPr lang="pt-PT" sz="1400" dirty="0"/>
              <a:t> propaganda poster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5364088" y="6197870"/>
            <a:ext cx="2880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/>
              <a:t>Nazi propaganda poster</a:t>
            </a:r>
          </a:p>
        </p:txBody>
      </p:sp>
    </p:spTree>
    <p:extLst>
      <p:ext uri="{BB962C8B-B14F-4D97-AF65-F5344CB8AC3E}">
        <p14:creationId xmlns:p14="http://schemas.microsoft.com/office/powerpoint/2010/main" val="326466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br>
              <a:rPr lang="pt-PT" dirty="0">
                <a:solidFill>
                  <a:srgbClr val="C00000"/>
                </a:solidFill>
                <a:latin typeface="Arial Black" pitchFamily="34" charset="0"/>
              </a:rPr>
            </a:br>
            <a:r>
              <a:rPr lang="pt-PT" dirty="0" err="1">
                <a:solidFill>
                  <a:srgbClr val="C00000"/>
                </a:solidFill>
                <a:latin typeface="Arial Black" pitchFamily="34" charset="0"/>
              </a:rPr>
              <a:t>Similarities</a:t>
            </a:r>
            <a:br>
              <a:rPr lang="pt-PT" dirty="0">
                <a:solidFill>
                  <a:srgbClr val="C00000"/>
                </a:solidFill>
                <a:latin typeface="Arial Black" pitchFamily="34" charset="0"/>
              </a:rPr>
            </a:br>
            <a:endParaRPr lang="pt-PT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Clr>
                <a:srgbClr val="C00000"/>
              </a:buClr>
              <a:buFont typeface="Wingdings" pitchFamily="2" charset="2"/>
              <a:buChar char="Ø"/>
            </a:pPr>
            <a:r>
              <a:rPr lang="en-US" dirty="0"/>
              <a:t>Strong and authoritarian state</a:t>
            </a:r>
          </a:p>
          <a:p>
            <a:pPr>
              <a:buClr>
                <a:srgbClr val="C00000"/>
              </a:buClr>
              <a:buFont typeface="Wingdings" pitchFamily="2" charset="2"/>
              <a:buChar char="Ø"/>
            </a:pPr>
            <a:endParaRPr lang="en-US" dirty="0"/>
          </a:p>
          <a:p>
            <a:pPr>
              <a:buClr>
                <a:srgbClr val="C00000"/>
              </a:buClr>
              <a:buFont typeface="Wingdings" pitchFamily="2" charset="2"/>
              <a:buChar char="Ø"/>
            </a:pPr>
            <a:r>
              <a:rPr lang="en-US" dirty="0"/>
              <a:t>Cult of the leader: Salazar</a:t>
            </a:r>
          </a:p>
          <a:p>
            <a:pPr>
              <a:buClr>
                <a:srgbClr val="C00000"/>
              </a:buClr>
              <a:buFont typeface="Wingdings" pitchFamily="2" charset="2"/>
              <a:buChar char="Ø"/>
            </a:pPr>
            <a:endParaRPr lang="en-US" dirty="0"/>
          </a:p>
          <a:p>
            <a:pPr>
              <a:buClr>
                <a:srgbClr val="C00000"/>
              </a:buClr>
              <a:buFont typeface="Wingdings" pitchFamily="2" charset="2"/>
              <a:buChar char="Ø"/>
            </a:pPr>
            <a:r>
              <a:rPr lang="en-US" dirty="0"/>
              <a:t>Nationalism</a:t>
            </a:r>
          </a:p>
          <a:p>
            <a:pPr>
              <a:buClr>
                <a:srgbClr val="C00000"/>
              </a:buClr>
              <a:buFont typeface="Wingdings" pitchFamily="2" charset="2"/>
              <a:buChar char="Ø"/>
            </a:pPr>
            <a:endParaRPr lang="en-US" dirty="0"/>
          </a:p>
          <a:p>
            <a:pPr>
              <a:buClr>
                <a:srgbClr val="C00000"/>
              </a:buClr>
              <a:buFont typeface="Wingdings" pitchFamily="2" charset="2"/>
              <a:buChar char="Ø"/>
            </a:pPr>
            <a:r>
              <a:rPr lang="en-US" dirty="0"/>
              <a:t>Youth </a:t>
            </a:r>
            <a:r>
              <a:rPr lang="en-US" dirty="0" err="1"/>
              <a:t>Doctrination</a:t>
            </a:r>
            <a:r>
              <a:rPr lang="en-US" dirty="0"/>
              <a:t>: Portuguese Youth</a:t>
            </a:r>
          </a:p>
          <a:p>
            <a:pPr>
              <a:buClr>
                <a:srgbClr val="C00000"/>
              </a:buClr>
              <a:buFont typeface="Wingdings" pitchFamily="2" charset="2"/>
              <a:buChar char="Ø"/>
            </a:pPr>
            <a:endParaRPr lang="en-US" dirty="0"/>
          </a:p>
          <a:p>
            <a:pPr>
              <a:buClr>
                <a:srgbClr val="C00000"/>
              </a:buClr>
              <a:buFont typeface="Wingdings" pitchFamily="2" charset="2"/>
              <a:buChar char="Ø"/>
            </a:pPr>
            <a:r>
              <a:rPr lang="en-US" dirty="0"/>
              <a:t>Corporatism</a:t>
            </a:r>
          </a:p>
          <a:p>
            <a:pPr>
              <a:buClr>
                <a:srgbClr val="C00000"/>
              </a:buClr>
              <a:buFont typeface="Wingdings" pitchFamily="2" charset="2"/>
              <a:buChar char="Ø"/>
            </a:pPr>
            <a:endParaRPr lang="en-US" dirty="0"/>
          </a:p>
          <a:p>
            <a:pPr>
              <a:buClr>
                <a:srgbClr val="C00000"/>
              </a:buClr>
              <a:buFont typeface="Wingdings" pitchFamily="2" charset="2"/>
              <a:buChar char="Ø"/>
            </a:pPr>
            <a:r>
              <a:rPr lang="en-US" dirty="0"/>
              <a:t>Repression: Censorship and political police (PIDE)</a:t>
            </a:r>
          </a:p>
          <a:p>
            <a:pPr>
              <a:buClr>
                <a:srgbClr val="C00000"/>
              </a:buClr>
              <a:buFont typeface="Wingdings" pitchFamily="2" charset="2"/>
              <a:buChar char="Ø"/>
            </a:pPr>
            <a:endParaRPr lang="en-US" dirty="0"/>
          </a:p>
          <a:p>
            <a:pPr>
              <a:buClr>
                <a:srgbClr val="C00000"/>
              </a:buClr>
              <a:buFont typeface="Wingdings" pitchFamily="2" charset="2"/>
              <a:buChar char="Ø"/>
            </a:pPr>
            <a:r>
              <a:rPr lang="en-US" dirty="0"/>
              <a:t>Single political party: National Union</a:t>
            </a:r>
          </a:p>
          <a:p>
            <a:endParaRPr lang="pt-PT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32656"/>
            <a:ext cx="1901825" cy="190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26182"/>
            <a:ext cx="1901825" cy="190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492" y="4894913"/>
            <a:ext cx="2505075" cy="198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185" y="2708920"/>
            <a:ext cx="1895475" cy="190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7433075" y="2177095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err="1"/>
              <a:t>Nationalism</a:t>
            </a:r>
            <a:endParaRPr lang="pt-PT" sz="14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4840643" y="3120926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err="1"/>
              <a:t>Cult</a:t>
            </a:r>
            <a:r>
              <a:rPr lang="pt-PT" sz="1400" dirty="0"/>
              <a:t> </a:t>
            </a:r>
            <a:r>
              <a:rPr lang="pt-PT" sz="1400" dirty="0" err="1"/>
              <a:t>of</a:t>
            </a:r>
            <a:r>
              <a:rPr lang="pt-PT" sz="1400" dirty="0"/>
              <a:t> </a:t>
            </a:r>
            <a:r>
              <a:rPr lang="pt-PT" sz="1400" dirty="0" err="1"/>
              <a:t>the</a:t>
            </a:r>
            <a:r>
              <a:rPr lang="pt-PT" sz="1400" dirty="0"/>
              <a:t> </a:t>
            </a:r>
            <a:r>
              <a:rPr lang="pt-PT" sz="1400" dirty="0" err="1"/>
              <a:t>leader</a:t>
            </a:r>
            <a:endParaRPr lang="pt-PT" sz="14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7040492" y="4528864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err="1"/>
              <a:t>Corporatism</a:t>
            </a:r>
            <a:endParaRPr lang="pt-PT" sz="1400" dirty="0"/>
          </a:p>
        </p:txBody>
      </p:sp>
      <p:sp>
        <p:nvSpPr>
          <p:cNvPr id="7" name="CaixaDeTexto 6"/>
          <p:cNvSpPr txBox="1"/>
          <p:nvPr/>
        </p:nvSpPr>
        <p:spPr>
          <a:xfrm>
            <a:off x="4283968" y="6199757"/>
            <a:ext cx="2951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400" dirty="0"/>
              <a:t>Single </a:t>
            </a:r>
            <a:r>
              <a:rPr lang="pt-PT" sz="1400" dirty="0" err="1"/>
              <a:t>Political</a:t>
            </a:r>
            <a:r>
              <a:rPr lang="pt-PT" sz="1400" dirty="0"/>
              <a:t> </a:t>
            </a:r>
            <a:r>
              <a:rPr lang="pt-PT" sz="1400" dirty="0" err="1"/>
              <a:t>Party</a:t>
            </a:r>
            <a:endParaRPr lang="pt-PT" sz="1400" dirty="0"/>
          </a:p>
          <a:p>
            <a:pPr algn="r"/>
            <a:r>
              <a:rPr lang="pt-PT" sz="1400" dirty="0"/>
              <a:t>(</a:t>
            </a:r>
            <a:r>
              <a:rPr lang="pt-PT" sz="1400" dirty="0" err="1"/>
              <a:t>national</a:t>
            </a:r>
            <a:r>
              <a:rPr lang="pt-PT" sz="1400" dirty="0"/>
              <a:t> </a:t>
            </a:r>
            <a:r>
              <a:rPr lang="pt-PT" sz="1400" dirty="0" err="1"/>
              <a:t>union</a:t>
            </a:r>
            <a:r>
              <a:rPr lang="pt-PT" sz="1400" dirty="0"/>
              <a:t> poster, 1934)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8915403" y="6199757"/>
            <a:ext cx="69547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PT" dirty="0" err="1">
                <a:solidFill>
                  <a:schemeClr val="bg1"/>
                </a:solidFill>
              </a:rPr>
              <a:t>biarocha</a:t>
            </a:r>
            <a:endParaRPr lang="pt-P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04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t-PT" dirty="0" err="1">
                <a:solidFill>
                  <a:srgbClr val="C00000"/>
                </a:solidFill>
                <a:latin typeface="Arial Black" pitchFamily="34" charset="0"/>
              </a:rPr>
              <a:t>Differences</a:t>
            </a:r>
            <a:endParaRPr lang="pt-PT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107504" y="1484784"/>
            <a:ext cx="8229600" cy="4896544"/>
          </a:xfrm>
        </p:spPr>
        <p:txBody>
          <a:bodyPr>
            <a:normAutofit/>
          </a:bodyPr>
          <a:lstStyle/>
          <a:p>
            <a:pPr lvl="1">
              <a:buClr>
                <a:srgbClr val="C00000"/>
              </a:buClr>
              <a:buFont typeface="Wingdings" pitchFamily="2" charset="2"/>
              <a:buChar char="Ø"/>
            </a:pPr>
            <a:r>
              <a:rPr lang="en-US" dirty="0"/>
              <a:t>Conservatism: defending traditional values:</a:t>
            </a:r>
          </a:p>
          <a:p>
            <a:pPr marL="457200" lvl="1" indent="0">
              <a:buClr>
                <a:srgbClr val="C00000"/>
              </a:buClr>
              <a:buNone/>
            </a:pPr>
            <a:r>
              <a:rPr lang="en-US" dirty="0"/>
              <a:t> God, Fatherland and Family</a:t>
            </a:r>
          </a:p>
          <a:p>
            <a:pPr marL="457200" lvl="1" indent="0">
              <a:buClr>
                <a:srgbClr val="C00000"/>
              </a:buClr>
              <a:buNone/>
            </a:pPr>
            <a:endParaRPr lang="en-US" dirty="0"/>
          </a:p>
          <a:p>
            <a:pPr lvl="1">
              <a:buClr>
                <a:srgbClr val="C00000"/>
              </a:buClr>
              <a:buFont typeface="Wingdings" pitchFamily="2" charset="2"/>
              <a:buChar char="Ø"/>
            </a:pPr>
            <a:r>
              <a:rPr lang="en-US" dirty="0"/>
              <a:t>Catholicism </a:t>
            </a:r>
          </a:p>
          <a:p>
            <a:pPr marL="457200" lvl="1" indent="0">
              <a:buClr>
                <a:srgbClr val="C00000"/>
              </a:buClr>
              <a:buNone/>
            </a:pPr>
            <a:endParaRPr lang="en-US" dirty="0"/>
          </a:p>
          <a:p>
            <a:pPr lvl="1">
              <a:buClr>
                <a:srgbClr val="C00000"/>
              </a:buClr>
              <a:buFont typeface="Wingdings" pitchFamily="2" charset="2"/>
              <a:buChar char="Ø"/>
            </a:pPr>
            <a:r>
              <a:rPr lang="en-US" dirty="0"/>
              <a:t>Colonialism: intends the </a:t>
            </a:r>
          </a:p>
          <a:p>
            <a:pPr marL="457200" lvl="1" indent="0">
              <a:buClr>
                <a:srgbClr val="C00000"/>
              </a:buClr>
              <a:buNone/>
            </a:pPr>
            <a:r>
              <a:rPr lang="en-US" dirty="0"/>
              <a:t>maintenance and not the </a:t>
            </a:r>
          </a:p>
          <a:p>
            <a:pPr marL="457200" lvl="1" indent="0">
              <a:buClr>
                <a:srgbClr val="C00000"/>
              </a:buClr>
              <a:buNone/>
            </a:pPr>
            <a:r>
              <a:rPr lang="en-US" dirty="0"/>
              <a:t>expansion of the </a:t>
            </a:r>
            <a:r>
              <a:rPr lang="en-US" dirty="0" err="1"/>
              <a:t>Imperio</a:t>
            </a:r>
            <a:endParaRPr lang="en-US" dirty="0"/>
          </a:p>
          <a:p>
            <a:pPr lvl="1">
              <a:buClr>
                <a:srgbClr val="C00000"/>
              </a:buClr>
              <a:buFont typeface="Wingdings" pitchFamily="2" charset="2"/>
              <a:buChar char="Ø"/>
            </a:pPr>
            <a:endParaRPr lang="en-US" dirty="0"/>
          </a:p>
          <a:p>
            <a:pPr lvl="1">
              <a:buClr>
                <a:srgbClr val="C00000"/>
              </a:buClr>
              <a:buFont typeface="Wingdings" pitchFamily="2" charset="2"/>
              <a:buChar char="Ø"/>
            </a:pPr>
            <a:r>
              <a:rPr lang="en-US" dirty="0"/>
              <a:t>It is not openly violent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Ø"/>
            </a:pPr>
            <a:endParaRPr lang="en-US" dirty="0"/>
          </a:p>
          <a:p>
            <a:pPr lvl="1">
              <a:buClr>
                <a:srgbClr val="C00000"/>
              </a:buClr>
              <a:buFont typeface="Wingdings" pitchFamily="2" charset="2"/>
              <a:buChar char="Ø"/>
            </a:pPr>
            <a:r>
              <a:rPr lang="en-US" dirty="0"/>
              <a:t>It is not ideologically racist</a:t>
            </a:r>
          </a:p>
          <a:p>
            <a:endParaRPr lang="pt-PT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62" b="98154" l="9201" r="99758">
                        <a14:foregroundMark x1="68523" y1="4615" x2="49879" y2="4000"/>
                        <a14:foregroundMark x1="92010" y1="76308" x2="92010" y2="20000"/>
                        <a14:foregroundMark x1="97821" y1="40615" x2="97337" y2="54462"/>
                        <a14:foregroundMark x1="48910" y1="6154" x2="34140" y2="17231"/>
                        <a14:foregroundMark x1="35351" y1="18769" x2="27603" y2="33846"/>
                        <a14:foregroundMark x1="27603" y1="34462" x2="25908" y2="52923"/>
                        <a14:foregroundMark x1="25908" y1="56308" x2="40920" y2="84308"/>
                        <a14:foregroundMark x1="38499" y1="83385" x2="28571" y2="64308"/>
                        <a14:foregroundMark x1="41404" y1="84923" x2="50847" y2="91385"/>
                        <a14:foregroundMark x1="58838" y1="2769" x2="78450" y2="5538"/>
                        <a14:foregroundMark x1="80630" y1="17846" x2="91041" y2="9538"/>
                        <a14:foregroundMark x1="85714" y1="35077" x2="99758" y2="28615"/>
                        <a14:foregroundMark x1="79419" y1="56308" x2="93705" y2="84308"/>
                        <a14:foregroundMark x1="86925" y1="60308" x2="99274" y2="67077"/>
                        <a14:foregroundMark x1="73850" y1="80000" x2="87409" y2="92000"/>
                        <a14:foregroundMark x1="65860" y1="80923" x2="67070" y2="98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509120"/>
            <a:ext cx="2885635" cy="2270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919" y="626295"/>
            <a:ext cx="1901825" cy="295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128" y="2653320"/>
            <a:ext cx="1878013" cy="190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3135034" y="6165304"/>
            <a:ext cx="3963343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pt-PT" sz="1400" dirty="0" err="1"/>
              <a:t>Colonialism</a:t>
            </a:r>
            <a:endParaRPr lang="pt-PT" sz="1400" dirty="0"/>
          </a:p>
          <a:p>
            <a:pPr algn="r"/>
            <a:r>
              <a:rPr lang="pt-PT" sz="1400" dirty="0"/>
              <a:t>(</a:t>
            </a:r>
            <a:r>
              <a:rPr lang="pt-PT" sz="1400" dirty="0" err="1"/>
              <a:t>National</a:t>
            </a:r>
            <a:r>
              <a:rPr lang="pt-PT" sz="1400" dirty="0"/>
              <a:t> Propaganda </a:t>
            </a:r>
            <a:r>
              <a:rPr lang="pt-PT" sz="1400" dirty="0" err="1"/>
              <a:t>Secretariat</a:t>
            </a:r>
            <a:r>
              <a:rPr lang="pt-PT" sz="1400" dirty="0"/>
              <a:t> poster)</a:t>
            </a:r>
          </a:p>
          <a:p>
            <a:pPr algn="r"/>
            <a:endParaRPr lang="pt-PT" sz="1400" dirty="0"/>
          </a:p>
          <a:p>
            <a:pPr algn="r"/>
            <a:endParaRPr lang="pt-PT" sz="14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7098377" y="2621068"/>
            <a:ext cx="1754907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1400" dirty="0"/>
              <a:t> </a:t>
            </a:r>
            <a:r>
              <a:rPr lang="pt-PT" sz="1400" dirty="0" err="1"/>
              <a:t>Catholicism</a:t>
            </a:r>
            <a:endParaRPr lang="pt-PT" sz="1400" dirty="0"/>
          </a:p>
          <a:p>
            <a:pPr algn="ctr"/>
            <a:r>
              <a:rPr lang="pt-PT" sz="1400" dirty="0"/>
              <a:t>(</a:t>
            </a:r>
            <a:r>
              <a:rPr lang="en-US" sz="1400" dirty="0"/>
              <a:t>Cardinal </a:t>
            </a:r>
            <a:r>
              <a:rPr lang="en-US" sz="1400" dirty="0" err="1"/>
              <a:t>Cerejeira</a:t>
            </a:r>
            <a:r>
              <a:rPr lang="en-US" sz="1400" dirty="0"/>
              <a:t>, leader of the Catholic Church, 1940)</a:t>
            </a:r>
            <a:endParaRPr lang="pt-PT" sz="1400" dirty="0"/>
          </a:p>
        </p:txBody>
      </p:sp>
      <p:sp>
        <p:nvSpPr>
          <p:cNvPr id="7" name="CaixaDeTexto 6"/>
          <p:cNvSpPr txBox="1"/>
          <p:nvPr/>
        </p:nvSpPr>
        <p:spPr>
          <a:xfrm>
            <a:off x="5145161" y="4555145"/>
            <a:ext cx="13710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err="1"/>
              <a:t>Conservatism</a:t>
            </a:r>
            <a:endParaRPr lang="pt-PT" sz="1400" dirty="0"/>
          </a:p>
        </p:txBody>
      </p:sp>
    </p:spTree>
    <p:extLst>
      <p:ext uri="{BB962C8B-B14F-4D97-AF65-F5344CB8AC3E}">
        <p14:creationId xmlns:p14="http://schemas.microsoft.com/office/powerpoint/2010/main" val="384552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dade">
  <a:themeElements>
    <a:clrScheme name="Claridade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ássico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dad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pVersion xmlns="ddbacece-35ae-47f3-a141-ba9d18a1dc55" xsi:nil="true"/>
    <NotebookType xmlns="ddbacece-35ae-47f3-a141-ba9d18a1dc55" xsi:nil="true"/>
    <TeamsChannelId xmlns="ddbacece-35ae-47f3-a141-ba9d18a1dc55" xsi:nil="true"/>
    <FolderType xmlns="ddbacece-35ae-47f3-a141-ba9d18a1dc55" xsi:nil="true"/>
    <CultureName xmlns="ddbacece-35ae-47f3-a141-ba9d18a1dc5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97121C5C07F7148AEB50267F14DA1FD" ma:contentTypeVersion="15" ma:contentTypeDescription="Criar um novo documento." ma:contentTypeScope="" ma:versionID="2d8eb95c999665046fb299af4da76479">
  <xsd:schema xmlns:xsd="http://www.w3.org/2001/XMLSchema" xmlns:xs="http://www.w3.org/2001/XMLSchema" xmlns:p="http://schemas.microsoft.com/office/2006/metadata/properties" xmlns:ns2="ddbacece-35ae-47f3-a141-ba9d18a1dc55" targetNamespace="http://schemas.microsoft.com/office/2006/metadata/properties" ma:root="true" ma:fieldsID="b7844c3eaa533ef252389d17b380ce25" ns2:_="">
    <xsd:import namespace="ddbacece-35ae-47f3-a141-ba9d18a1dc5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NotebookType" minOccurs="0"/>
                <xsd:element ref="ns2:FolderType" minOccurs="0"/>
                <xsd:element ref="ns2:CultureName" minOccurs="0"/>
                <xsd:element ref="ns2:AppVersion" minOccurs="0"/>
                <xsd:element ref="ns2:TeamsChannel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bacece-35ae-47f3-a141-ba9d18a1dc5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NotebookType" ma:index="18" nillable="true" ma:displayName="Notebook Type" ma:internalName="NotebookType">
      <xsd:simpleType>
        <xsd:restriction base="dms:Text"/>
      </xsd:simpleType>
    </xsd:element>
    <xsd:element name="FolderType" ma:index="19" nillable="true" ma:displayName="Folder Type" ma:internalName="FolderType">
      <xsd:simpleType>
        <xsd:restriction base="dms:Text"/>
      </xsd:simpleType>
    </xsd:element>
    <xsd:element name="CultureName" ma:index="20" nillable="true" ma:displayName="Culture Name" ma:internalName="CultureName">
      <xsd:simpleType>
        <xsd:restriction base="dms:Text"/>
      </xsd:simpleType>
    </xsd:element>
    <xsd:element name="AppVersion" ma:index="21" nillable="true" ma:displayName="App Version" ma:internalName="AppVersion">
      <xsd:simpleType>
        <xsd:restriction base="dms:Text"/>
      </xsd:simpleType>
    </xsd:element>
    <xsd:element name="TeamsChannelId" ma:index="22" nillable="true" ma:displayName="Teams Channel Id" ma:internalName="TeamsChannelId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599D9F4-2981-445E-BA21-5C6DC8FF77A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C73AD78-CF8B-4E83-B291-C9D8EC280F87}">
  <ds:schemaRefs>
    <ds:schemaRef ds:uri="http://schemas.microsoft.com/office/2006/metadata/properties"/>
    <ds:schemaRef ds:uri="http://schemas.microsoft.com/office/infopath/2007/PartnerControls"/>
    <ds:schemaRef ds:uri="ddbacece-35ae-47f3-a141-ba9d18a1dc55"/>
  </ds:schemaRefs>
</ds:datastoreItem>
</file>

<file path=customXml/itemProps3.xml><?xml version="1.0" encoding="utf-8"?>
<ds:datastoreItem xmlns:ds="http://schemas.openxmlformats.org/officeDocument/2006/customXml" ds:itemID="{BDD070DD-6472-4ED5-8807-8678065747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bacece-35ae-47f3-a141-ba9d18a1dc5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527</TotalTime>
  <Words>696</Words>
  <Application>Microsoft Office PowerPoint</Application>
  <PresentationFormat>Apresentação no Ecrã (4:3)</PresentationFormat>
  <Paragraphs>116</Paragraphs>
  <Slides>17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17</vt:i4>
      </vt:variant>
    </vt:vector>
  </HeadingPairs>
  <TitlesOfParts>
    <vt:vector size="22" baseType="lpstr">
      <vt:lpstr>Arial</vt:lpstr>
      <vt:lpstr>Arial Black</vt:lpstr>
      <vt:lpstr>Calibri</vt:lpstr>
      <vt:lpstr>Wingdings</vt:lpstr>
      <vt:lpstr>Claridade</vt:lpstr>
      <vt:lpstr>Salazarism</vt:lpstr>
      <vt:lpstr>The Beginning </vt:lpstr>
      <vt:lpstr>Apresentação do PowerPoint</vt:lpstr>
      <vt:lpstr>Constitution of 1933</vt:lpstr>
      <vt:lpstr>Constitution: problems</vt:lpstr>
      <vt:lpstr>Constitution: problems</vt:lpstr>
      <vt:lpstr>Estado Novo</vt:lpstr>
      <vt:lpstr> Similarities </vt:lpstr>
      <vt:lpstr>Differences</vt:lpstr>
      <vt:lpstr> Estado Novo Organizations</vt:lpstr>
      <vt:lpstr>Political Police</vt:lpstr>
      <vt:lpstr>Political Police</vt:lpstr>
      <vt:lpstr>Political Police</vt:lpstr>
      <vt:lpstr>Legião Portuguesa</vt:lpstr>
      <vt:lpstr>Mocidade Portuguesa</vt:lpstr>
      <vt:lpstr>Salazarism: Corporatism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Isabel</dc:creator>
  <cp:lastModifiedBy>Elisa Maria Domingues Costa</cp:lastModifiedBy>
  <cp:revision>43</cp:revision>
  <dcterms:created xsi:type="dcterms:W3CDTF">2020-04-29T17:30:38Z</dcterms:created>
  <dcterms:modified xsi:type="dcterms:W3CDTF">2021-04-19T17:33:12Z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0x010100C97121C5C07F7148AEB50267F14DA1FD</vt:lpwstr>
  </property>
</Properties>
</file>