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83" d="100"/>
          <a:sy n="83" d="100"/>
        </p:scale>
        <p:origin x="69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PT"/>
              <a:t>Clique para editar o estilo de título do Modelo Global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084F921B-0260-400E-B5AD-0453022384DD}" type="datetimeFigureOut">
              <a:rPr lang="pt-PT" smtClean="0"/>
              <a:t>28/05/2022</a:t>
            </a:fld>
            <a:endParaRPr lang="pt-PT"/>
          </a:p>
        </p:txBody>
      </p:sp>
      <p:sp>
        <p:nvSpPr>
          <p:cNvPr id="5" name="Footer Placeholder 4"/>
          <p:cNvSpPr>
            <a:spLocks noGrp="1"/>
          </p:cNvSpPr>
          <p:nvPr>
            <p:ph type="ftr" sz="quarter" idx="11"/>
          </p:nvPr>
        </p:nvSpPr>
        <p:spPr>
          <a:xfrm>
            <a:off x="2416500" y="329307"/>
            <a:ext cx="4973915" cy="309201"/>
          </a:xfrm>
        </p:spPr>
        <p:txBody>
          <a:bodyPr/>
          <a:lstStyle/>
          <a:p>
            <a:endParaRPr lang="pt-PT"/>
          </a:p>
        </p:txBody>
      </p:sp>
      <p:sp>
        <p:nvSpPr>
          <p:cNvPr id="6" name="Slide Number Placeholder 5"/>
          <p:cNvSpPr>
            <a:spLocks noGrp="1"/>
          </p:cNvSpPr>
          <p:nvPr>
            <p:ph type="sldNum" sz="quarter" idx="12"/>
          </p:nvPr>
        </p:nvSpPr>
        <p:spPr>
          <a:xfrm>
            <a:off x="1437664" y="798973"/>
            <a:ext cx="811019" cy="503578"/>
          </a:xfrm>
        </p:spPr>
        <p:txBody>
          <a:bodyPr/>
          <a:lstStyle/>
          <a:p>
            <a:fld id="{5BF00C6E-F649-4192-AFED-5D721C0BE63E}" type="slidenum">
              <a:rPr lang="pt-PT" smtClean="0"/>
              <a:t>‹nº›</a:t>
            </a:fld>
            <a:endParaRPr lang="pt-P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939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084F921B-0260-400E-B5AD-0453022384DD}" type="datetimeFigureOut">
              <a:rPr lang="pt-PT" smtClean="0"/>
              <a:t>28/05/2022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BF00C6E-F649-4192-AFED-5D721C0BE63E}" type="slidenum">
              <a:rPr lang="pt-PT" smtClean="0"/>
              <a:t>‹nº›</a:t>
            </a:fld>
            <a:endParaRPr lang="pt-P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040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084F921B-0260-400E-B5AD-0453022384DD}" type="datetimeFigureOut">
              <a:rPr lang="pt-PT" smtClean="0"/>
              <a:t>28/05/2022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BF00C6E-F649-4192-AFED-5D721C0BE63E}" type="slidenum">
              <a:rPr lang="pt-PT" smtClean="0"/>
              <a:t>‹nº›</a:t>
            </a:fld>
            <a:endParaRPr lang="pt-P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92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084F921B-0260-400E-B5AD-0453022384DD}" type="datetimeFigureOut">
              <a:rPr lang="pt-PT" smtClean="0"/>
              <a:t>28/05/2022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BF00C6E-F649-4192-AFED-5D721C0BE63E}" type="slidenum">
              <a:rPr lang="pt-PT" smtClean="0"/>
              <a:t>‹nº›</a:t>
            </a:fld>
            <a:endParaRPr lang="pt-P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00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084F921B-0260-400E-B5AD-0453022384DD}" type="datetimeFigureOut">
              <a:rPr lang="pt-PT" smtClean="0"/>
              <a:t>28/05/2022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5BF00C6E-F649-4192-AFED-5D721C0BE63E}" type="slidenum">
              <a:rPr lang="pt-PT" smtClean="0"/>
              <a:t>‹nº›</a:t>
            </a:fld>
            <a:endParaRPr lang="pt-P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99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084F921B-0260-400E-B5AD-0453022384DD}" type="datetimeFigureOut">
              <a:rPr lang="pt-PT" smtClean="0"/>
              <a:t>28/05/2022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5BF00C6E-F649-4192-AFED-5D721C0BE63E}" type="slidenum">
              <a:rPr lang="pt-PT" smtClean="0"/>
              <a:t>‹nº›</a:t>
            </a:fld>
            <a:endParaRPr lang="pt-P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986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1447191" y="2824269"/>
            <a:ext cx="4645152" cy="2644457"/>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6412362" y="2821491"/>
            <a:ext cx="4645152" cy="2637371"/>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084F921B-0260-400E-B5AD-0453022384DD}" type="datetimeFigureOut">
              <a:rPr lang="pt-PT" smtClean="0"/>
              <a:t>28/05/2022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5BF00C6E-F649-4192-AFED-5D721C0BE63E}" type="slidenum">
              <a:rPr lang="pt-PT" smtClean="0"/>
              <a:t>‹nº›</a:t>
            </a:fld>
            <a:endParaRPr lang="pt-P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37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084F921B-0260-400E-B5AD-0453022384DD}" type="datetimeFigureOut">
              <a:rPr lang="pt-PT" smtClean="0"/>
              <a:t>28/05/2022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5BF00C6E-F649-4192-AFED-5D721C0BE63E}" type="slidenum">
              <a:rPr lang="pt-PT" smtClean="0"/>
              <a:t>‹nº›</a:t>
            </a:fld>
            <a:endParaRPr lang="pt-P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510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F921B-0260-400E-B5AD-0453022384DD}" type="datetimeFigureOut">
              <a:rPr lang="pt-PT" smtClean="0"/>
              <a:t>28/05/2022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5BF00C6E-F649-4192-AFED-5D721C0BE63E}" type="slidenum">
              <a:rPr lang="pt-PT" smtClean="0"/>
              <a:t>‹nº›</a:t>
            </a:fld>
            <a:endParaRPr lang="pt-PT"/>
          </a:p>
        </p:txBody>
      </p:sp>
    </p:spTree>
    <p:extLst>
      <p:ext uri="{BB962C8B-B14F-4D97-AF65-F5344CB8AC3E}">
        <p14:creationId xmlns:p14="http://schemas.microsoft.com/office/powerpoint/2010/main" val="213442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PT"/>
              <a:t>Clique para editar o estilo de título do Modelo Global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084F921B-0260-400E-B5AD-0453022384DD}" type="datetimeFigureOut">
              <a:rPr lang="pt-PT" smtClean="0"/>
              <a:t>28/05/2022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5BF00C6E-F649-4192-AFED-5D721C0BE63E}" type="slidenum">
              <a:rPr lang="pt-PT" smtClean="0"/>
              <a:t>‹nº›</a:t>
            </a:fld>
            <a:endParaRPr lang="pt-P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349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84F921B-0260-400E-B5AD-0453022384DD}" type="datetimeFigureOut">
              <a:rPr lang="pt-PT" smtClean="0"/>
              <a:t>28/05/2022</a:t>
            </a:fld>
            <a:endParaRPr lang="pt-PT"/>
          </a:p>
        </p:txBody>
      </p:sp>
      <p:sp>
        <p:nvSpPr>
          <p:cNvPr id="6" name="Footer Placeholder 5"/>
          <p:cNvSpPr>
            <a:spLocks noGrp="1"/>
          </p:cNvSpPr>
          <p:nvPr>
            <p:ph type="ftr" sz="quarter" idx="11"/>
          </p:nvPr>
        </p:nvSpPr>
        <p:spPr>
          <a:xfrm>
            <a:off x="1447382" y="318640"/>
            <a:ext cx="5541004" cy="320931"/>
          </a:xfrm>
        </p:spPr>
        <p:txBody>
          <a:bodyPr/>
          <a:lstStyle/>
          <a:p>
            <a:endParaRPr lang="pt-PT"/>
          </a:p>
        </p:txBody>
      </p:sp>
      <p:sp>
        <p:nvSpPr>
          <p:cNvPr id="7" name="Slide Number Placeholder 6"/>
          <p:cNvSpPr>
            <a:spLocks noGrp="1"/>
          </p:cNvSpPr>
          <p:nvPr>
            <p:ph type="sldNum" sz="quarter" idx="12"/>
          </p:nvPr>
        </p:nvSpPr>
        <p:spPr/>
        <p:txBody>
          <a:bodyPr/>
          <a:lstStyle/>
          <a:p>
            <a:fld id="{5BF00C6E-F649-4192-AFED-5D721C0BE63E}" type="slidenum">
              <a:rPr lang="pt-PT" smtClean="0"/>
              <a:t>‹nº›</a:t>
            </a:fld>
            <a:endParaRPr lang="pt-P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169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84F921B-0260-400E-B5AD-0453022384DD}" type="datetimeFigureOut">
              <a:rPr lang="pt-PT" smtClean="0"/>
              <a:t>28/05/2022</a:t>
            </a:fld>
            <a:endParaRPr lang="pt-P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BF00C6E-F649-4192-AFED-5D721C0BE63E}" type="slidenum">
              <a:rPr lang="pt-PT" smtClean="0"/>
              <a:t>‹nº›</a:t>
            </a:fld>
            <a:endParaRPr lang="pt-P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27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369546-3846-831D-99B8-9D54AF69F3B6}"/>
              </a:ext>
            </a:extLst>
          </p:cNvPr>
          <p:cNvSpPr>
            <a:spLocks noGrp="1"/>
          </p:cNvSpPr>
          <p:nvPr>
            <p:ph type="ctrTitle"/>
          </p:nvPr>
        </p:nvSpPr>
        <p:spPr/>
        <p:txBody>
          <a:bodyPr>
            <a:normAutofit fontScale="90000"/>
          </a:bodyPr>
          <a:lstStyle/>
          <a:p>
            <a:r>
              <a:rPr lang="en-US" dirty="0"/>
              <a:t>local youth policies and project impacts </a:t>
            </a:r>
            <a:endParaRPr lang="pt-PT" dirty="0"/>
          </a:p>
        </p:txBody>
      </p:sp>
      <p:sp>
        <p:nvSpPr>
          <p:cNvPr id="3" name="Subtítulo 2">
            <a:extLst>
              <a:ext uri="{FF2B5EF4-FFF2-40B4-BE49-F238E27FC236}">
                <a16:creationId xmlns:a16="http://schemas.microsoft.com/office/drawing/2014/main" id="{A4D010EB-AD3C-566E-AEF5-668BB56415C4}"/>
              </a:ext>
            </a:extLst>
          </p:cNvPr>
          <p:cNvSpPr>
            <a:spLocks noGrp="1"/>
          </p:cNvSpPr>
          <p:nvPr>
            <p:ph type="subTitle" idx="1"/>
          </p:nvPr>
        </p:nvSpPr>
        <p:spPr/>
        <p:txBody>
          <a:bodyPr>
            <a:normAutofit fontScale="85000" lnSpcReduction="10000"/>
          </a:bodyPr>
          <a:lstStyle/>
          <a:p>
            <a:r>
              <a:rPr lang="pt-PT" sz="2400" dirty="0"/>
              <a:t>Vila Nova de FAMALICÃO</a:t>
            </a:r>
          </a:p>
          <a:p>
            <a:r>
              <a:rPr lang="pt-PT" dirty="0"/>
              <a:t>INTERVIEW WITH </a:t>
            </a:r>
            <a:r>
              <a:rPr lang="pt-PT" dirty="0" err="1"/>
              <a:t>City</a:t>
            </a:r>
            <a:r>
              <a:rPr lang="pt-PT" dirty="0"/>
              <a:t> COUNCILLOR SOFIA MACHADO FERNANDES AND MAYOR MÁRIO PASSOS</a:t>
            </a:r>
          </a:p>
        </p:txBody>
      </p:sp>
      <p:pic>
        <p:nvPicPr>
          <p:cNvPr id="4" name="Paveikslėlis 2" descr="Uma imagem com texto&#10;&#10;Descrição gerada automaticamente">
            <a:extLst>
              <a:ext uri="{FF2B5EF4-FFF2-40B4-BE49-F238E27FC236}">
                <a16:creationId xmlns:a16="http://schemas.microsoft.com/office/drawing/2014/main" id="{4D3C77BD-7D19-5EF8-E8B4-F82870DDD6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85608" y="468667"/>
            <a:ext cx="1876962" cy="1273653"/>
          </a:xfrm>
          <a:prstGeom prst="rect">
            <a:avLst/>
          </a:prstGeom>
          <a:noFill/>
        </p:spPr>
      </p:pic>
      <p:pic>
        <p:nvPicPr>
          <p:cNvPr id="6" name="Imagem 5">
            <a:extLst>
              <a:ext uri="{FF2B5EF4-FFF2-40B4-BE49-F238E27FC236}">
                <a16:creationId xmlns:a16="http://schemas.microsoft.com/office/drawing/2014/main" id="{21DFF1B5-BD51-CA13-0557-497D780399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0399" y="385539"/>
            <a:ext cx="1543822" cy="1273653"/>
          </a:xfrm>
          <a:prstGeom prst="rect">
            <a:avLst/>
          </a:prstGeom>
        </p:spPr>
      </p:pic>
    </p:spTree>
    <p:extLst>
      <p:ext uri="{BB962C8B-B14F-4D97-AF65-F5344CB8AC3E}">
        <p14:creationId xmlns:p14="http://schemas.microsoft.com/office/powerpoint/2010/main" val="20565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6FD7A4-AA9A-AF75-712D-BAFA379C3A3A}"/>
              </a:ext>
            </a:extLst>
          </p:cNvPr>
          <p:cNvSpPr txBox="1">
            <a:spLocks/>
          </p:cNvSpPr>
          <p:nvPr/>
        </p:nvSpPr>
        <p:spPr>
          <a:xfrm>
            <a:off x="2752078" y="1017431"/>
            <a:ext cx="7164279" cy="884459"/>
          </a:xfrm>
          <a:prstGeom prst="rect">
            <a:avLst/>
          </a:prstGeom>
        </p:spPr>
        <p:txBody>
          <a:bodyPr>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PT" sz="5900" dirty="0"/>
              <a:t>the </a:t>
            </a:r>
            <a:r>
              <a:rPr lang="pt-PT" sz="5900" dirty="0" err="1"/>
              <a:t>interviewees</a:t>
            </a:r>
            <a:endParaRPr lang="pt-PT" sz="5900" dirty="0"/>
          </a:p>
        </p:txBody>
      </p:sp>
      <p:pic>
        <p:nvPicPr>
          <p:cNvPr id="4" name="Imagem 3">
            <a:extLst>
              <a:ext uri="{FF2B5EF4-FFF2-40B4-BE49-F238E27FC236}">
                <a16:creationId xmlns:a16="http://schemas.microsoft.com/office/drawing/2014/main" id="{38CAAE77-4B70-359D-182C-71C0E94A16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4474" y="2666608"/>
            <a:ext cx="2289503" cy="22895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Imagem 5">
            <a:extLst>
              <a:ext uri="{FF2B5EF4-FFF2-40B4-BE49-F238E27FC236}">
                <a16:creationId xmlns:a16="http://schemas.microsoft.com/office/drawing/2014/main" id="{BBCBFB07-1F5D-88FD-A1D3-6239DEE74D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024" y="2666607"/>
            <a:ext cx="2289503" cy="22895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CaixaDeTexto 6">
            <a:extLst>
              <a:ext uri="{FF2B5EF4-FFF2-40B4-BE49-F238E27FC236}">
                <a16:creationId xmlns:a16="http://schemas.microsoft.com/office/drawing/2014/main" id="{9E216E69-8CAD-DBF7-FF5C-C3C3204DF2FB}"/>
              </a:ext>
            </a:extLst>
          </p:cNvPr>
          <p:cNvSpPr txBox="1"/>
          <p:nvPr/>
        </p:nvSpPr>
        <p:spPr>
          <a:xfrm>
            <a:off x="73153" y="2911876"/>
            <a:ext cx="3318118" cy="830997"/>
          </a:xfrm>
          <a:prstGeom prst="rect">
            <a:avLst/>
          </a:prstGeom>
          <a:noFill/>
        </p:spPr>
        <p:txBody>
          <a:bodyPr wrap="square" rtlCol="0">
            <a:spAutoFit/>
          </a:bodyPr>
          <a:lstStyle/>
          <a:p>
            <a:pPr algn="r"/>
            <a:r>
              <a:rPr lang="pt-PT" sz="2400" dirty="0"/>
              <a:t>Sofia Fernandes</a:t>
            </a:r>
          </a:p>
          <a:p>
            <a:pPr algn="r"/>
            <a:r>
              <a:rPr lang="pt-PT" sz="2400" dirty="0" err="1"/>
              <a:t>City</a:t>
            </a:r>
            <a:r>
              <a:rPr lang="pt-PT" sz="2400" dirty="0"/>
              <a:t> </a:t>
            </a:r>
            <a:r>
              <a:rPr lang="pt-PT" sz="2400" dirty="0" err="1"/>
              <a:t>Councilor</a:t>
            </a:r>
            <a:endParaRPr lang="pt-PT" sz="2400" dirty="0"/>
          </a:p>
        </p:txBody>
      </p:sp>
      <p:sp>
        <p:nvSpPr>
          <p:cNvPr id="8" name="CaixaDeTexto 7">
            <a:extLst>
              <a:ext uri="{FF2B5EF4-FFF2-40B4-BE49-F238E27FC236}">
                <a16:creationId xmlns:a16="http://schemas.microsoft.com/office/drawing/2014/main" id="{4A603ACC-5990-09CE-DD7A-8616BD1942CD}"/>
              </a:ext>
            </a:extLst>
          </p:cNvPr>
          <p:cNvSpPr txBox="1"/>
          <p:nvPr/>
        </p:nvSpPr>
        <p:spPr>
          <a:xfrm>
            <a:off x="8800730" y="2911875"/>
            <a:ext cx="3142695" cy="830997"/>
          </a:xfrm>
          <a:prstGeom prst="rect">
            <a:avLst/>
          </a:prstGeom>
          <a:noFill/>
        </p:spPr>
        <p:txBody>
          <a:bodyPr wrap="square" rtlCol="0">
            <a:spAutoFit/>
          </a:bodyPr>
          <a:lstStyle/>
          <a:p>
            <a:r>
              <a:rPr lang="pt-PT" sz="2400" dirty="0"/>
              <a:t>Mário Passos</a:t>
            </a:r>
          </a:p>
          <a:p>
            <a:r>
              <a:rPr lang="pt-PT" sz="2400" dirty="0"/>
              <a:t>Mayor</a:t>
            </a:r>
          </a:p>
        </p:txBody>
      </p:sp>
      <p:pic>
        <p:nvPicPr>
          <p:cNvPr id="10" name="Imagem 9">
            <a:extLst>
              <a:ext uri="{FF2B5EF4-FFF2-40B4-BE49-F238E27FC236}">
                <a16:creationId xmlns:a16="http://schemas.microsoft.com/office/drawing/2014/main" id="{4DC29CF0-F9D6-8C8A-E592-6894DDC42A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0" b="97667" l="0" r="100000">
                        <a14:foregroundMark x1="20333" y1="27000" x2="20333" y2="27000"/>
                        <a14:foregroundMark x1="29500" y1="43667" x2="29500" y2="43667"/>
                        <a14:foregroundMark x1="37167" y1="53333" x2="37167" y2="53333"/>
                        <a14:foregroundMark x1="49667" y1="44000" x2="49667" y2="44000"/>
                        <a14:foregroundMark x1="63167" y1="44000" x2="63167" y2="44000"/>
                        <a14:foregroundMark x1="66833" y1="43333" x2="66833" y2="43333"/>
                        <a14:foregroundMark x1="70500" y1="46000" x2="70500" y2="46000"/>
                        <a14:foregroundMark x1="70500" y1="37667" x2="70500" y2="37667"/>
                        <a14:foregroundMark x1="74167" y1="48000" x2="74167" y2="48000"/>
                        <a14:foregroundMark x1="81333" y1="47333" x2="81333" y2="47333"/>
                        <a14:foregroundMark x1="94500" y1="42333" x2="94500" y2="42333"/>
                        <a14:foregroundMark x1="85000" y1="36333" x2="85000" y2="36333"/>
                      </a14:backgroundRemoval>
                    </a14:imgEffect>
                  </a14:imgLayer>
                </a14:imgProps>
              </a:ext>
              <a:ext uri="{28A0092B-C50C-407E-A947-70E740481C1C}">
                <a14:useLocalDpi xmlns:a14="http://schemas.microsoft.com/office/drawing/2010/main" val="0"/>
              </a:ext>
            </a:extLst>
          </a:blip>
          <a:stretch>
            <a:fillRect/>
          </a:stretch>
        </p:blipFill>
        <p:spPr>
          <a:xfrm>
            <a:off x="5060598" y="4956110"/>
            <a:ext cx="2070806" cy="1035403"/>
          </a:xfrm>
          <a:prstGeom prst="rect">
            <a:avLst/>
          </a:prstGeom>
        </p:spPr>
      </p:pic>
    </p:spTree>
    <p:extLst>
      <p:ext uri="{BB962C8B-B14F-4D97-AF65-F5344CB8AC3E}">
        <p14:creationId xmlns:p14="http://schemas.microsoft.com/office/powerpoint/2010/main" val="255255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E2082254-7C6B-3F65-AFDD-BA43D1F30D80}"/>
              </a:ext>
            </a:extLst>
          </p:cNvPr>
          <p:cNvPicPr>
            <a:picLocks noChangeAspect="1"/>
          </p:cNvPicPr>
          <p:nvPr/>
        </p:nvPicPr>
        <p:blipFill rotWithShape="1">
          <a:blip r:embed="rId2">
            <a:extLst>
              <a:ext uri="{28A0092B-C50C-407E-A947-70E740481C1C}">
                <a14:useLocalDpi xmlns:a14="http://schemas.microsoft.com/office/drawing/2010/main" val="0"/>
              </a:ext>
            </a:extLst>
          </a:blip>
          <a:srcRect l="21057" t="26408" r="16807" b="19353"/>
          <a:stretch/>
        </p:blipFill>
        <p:spPr>
          <a:xfrm>
            <a:off x="3037411" y="2352582"/>
            <a:ext cx="2761188" cy="3213717"/>
          </a:xfrm>
          <a:prstGeom prst="rect">
            <a:avLst/>
          </a:prstGeom>
        </p:spPr>
      </p:pic>
      <p:pic>
        <p:nvPicPr>
          <p:cNvPr id="5" name="Imagem 4">
            <a:extLst>
              <a:ext uri="{FF2B5EF4-FFF2-40B4-BE49-F238E27FC236}">
                <a16:creationId xmlns:a16="http://schemas.microsoft.com/office/drawing/2014/main" id="{CEC3811A-BC16-C018-8BC5-6551A00BCD36}"/>
              </a:ext>
            </a:extLst>
          </p:cNvPr>
          <p:cNvPicPr>
            <a:picLocks noChangeAspect="1"/>
          </p:cNvPicPr>
          <p:nvPr/>
        </p:nvPicPr>
        <p:blipFill rotWithShape="1">
          <a:blip r:embed="rId3">
            <a:extLst>
              <a:ext uri="{28A0092B-C50C-407E-A947-70E740481C1C}">
                <a14:useLocalDpi xmlns:a14="http://schemas.microsoft.com/office/drawing/2010/main" val="0"/>
              </a:ext>
            </a:extLst>
          </a:blip>
          <a:srcRect l="8094" r="9090"/>
          <a:stretch/>
        </p:blipFill>
        <p:spPr>
          <a:xfrm>
            <a:off x="6334217" y="2365351"/>
            <a:ext cx="2658863" cy="3210557"/>
          </a:xfrm>
          <a:prstGeom prst="rect">
            <a:avLst/>
          </a:prstGeom>
        </p:spPr>
      </p:pic>
      <p:sp>
        <p:nvSpPr>
          <p:cNvPr id="6" name="Título 1">
            <a:extLst>
              <a:ext uri="{FF2B5EF4-FFF2-40B4-BE49-F238E27FC236}">
                <a16:creationId xmlns:a16="http://schemas.microsoft.com/office/drawing/2014/main" id="{E328EBA4-071F-4377-60AE-A384EAEA67B4}"/>
              </a:ext>
            </a:extLst>
          </p:cNvPr>
          <p:cNvSpPr txBox="1">
            <a:spLocks/>
          </p:cNvSpPr>
          <p:nvPr/>
        </p:nvSpPr>
        <p:spPr>
          <a:xfrm>
            <a:off x="2752078" y="1017431"/>
            <a:ext cx="7164279" cy="884459"/>
          </a:xfrm>
          <a:prstGeom prst="rect">
            <a:avLst/>
          </a:prstGeom>
        </p:spPr>
        <p:txBody>
          <a:bodyPr>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PT" sz="5900" dirty="0"/>
              <a:t>the </a:t>
            </a:r>
            <a:r>
              <a:rPr lang="pt-PT" sz="5900" dirty="0" err="1"/>
              <a:t>interviewers</a:t>
            </a:r>
            <a:endParaRPr lang="pt-PT" sz="5900" dirty="0"/>
          </a:p>
        </p:txBody>
      </p:sp>
      <p:sp>
        <p:nvSpPr>
          <p:cNvPr id="7" name="CaixaDeTexto 6">
            <a:extLst>
              <a:ext uri="{FF2B5EF4-FFF2-40B4-BE49-F238E27FC236}">
                <a16:creationId xmlns:a16="http://schemas.microsoft.com/office/drawing/2014/main" id="{CD8D76E8-ED13-819C-07D1-562E8D565F84}"/>
              </a:ext>
            </a:extLst>
          </p:cNvPr>
          <p:cNvSpPr txBox="1"/>
          <p:nvPr/>
        </p:nvSpPr>
        <p:spPr>
          <a:xfrm>
            <a:off x="3336525" y="5593663"/>
            <a:ext cx="2006354" cy="461665"/>
          </a:xfrm>
          <a:prstGeom prst="rect">
            <a:avLst/>
          </a:prstGeom>
          <a:noFill/>
        </p:spPr>
        <p:txBody>
          <a:bodyPr wrap="square" rtlCol="0">
            <a:spAutoFit/>
          </a:bodyPr>
          <a:lstStyle/>
          <a:p>
            <a:pPr algn="r"/>
            <a:r>
              <a:rPr lang="pt-PT" sz="2400" dirty="0"/>
              <a:t>Álvaro Castro</a:t>
            </a:r>
          </a:p>
        </p:txBody>
      </p:sp>
      <p:sp>
        <p:nvSpPr>
          <p:cNvPr id="8" name="CaixaDeTexto 7">
            <a:extLst>
              <a:ext uri="{FF2B5EF4-FFF2-40B4-BE49-F238E27FC236}">
                <a16:creationId xmlns:a16="http://schemas.microsoft.com/office/drawing/2014/main" id="{E20A83F5-A07C-F0D3-E9B2-2931DB643F25}"/>
              </a:ext>
            </a:extLst>
          </p:cNvPr>
          <p:cNvSpPr txBox="1"/>
          <p:nvPr/>
        </p:nvSpPr>
        <p:spPr>
          <a:xfrm>
            <a:off x="6738151" y="5593664"/>
            <a:ext cx="1815483" cy="461665"/>
          </a:xfrm>
          <a:prstGeom prst="rect">
            <a:avLst/>
          </a:prstGeom>
          <a:noFill/>
        </p:spPr>
        <p:txBody>
          <a:bodyPr wrap="square" rtlCol="0">
            <a:spAutoFit/>
          </a:bodyPr>
          <a:lstStyle/>
          <a:p>
            <a:pPr algn="r"/>
            <a:r>
              <a:rPr lang="pt-PT" sz="2400" dirty="0"/>
              <a:t>Simão Costa</a:t>
            </a:r>
          </a:p>
        </p:txBody>
      </p:sp>
    </p:spTree>
    <p:extLst>
      <p:ext uri="{BB962C8B-B14F-4D97-AF65-F5344CB8AC3E}">
        <p14:creationId xmlns:p14="http://schemas.microsoft.com/office/powerpoint/2010/main" val="286662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908F6C-E63E-3BC2-14EB-B11AF23CE57A}"/>
              </a:ext>
            </a:extLst>
          </p:cNvPr>
          <p:cNvSpPr txBox="1">
            <a:spLocks/>
          </p:cNvSpPr>
          <p:nvPr/>
        </p:nvSpPr>
        <p:spPr>
          <a:xfrm>
            <a:off x="3212283" y="3066669"/>
            <a:ext cx="5767433" cy="884459"/>
          </a:xfrm>
          <a:prstGeom prst="rect">
            <a:avLst/>
          </a:prstGeom>
        </p:spPr>
        <p:txBody>
          <a:bodyPr>
            <a:normAutofit fontScale="97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pt-PT" sz="5900" dirty="0"/>
              <a:t>THE QUESTIONS</a:t>
            </a:r>
          </a:p>
        </p:txBody>
      </p:sp>
    </p:spTree>
    <p:extLst>
      <p:ext uri="{BB962C8B-B14F-4D97-AF65-F5344CB8AC3E}">
        <p14:creationId xmlns:p14="http://schemas.microsoft.com/office/powerpoint/2010/main" val="25221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E280EB9-E330-2AF3-A2ED-09168370D872}"/>
              </a:ext>
            </a:extLst>
          </p:cNvPr>
          <p:cNvSpPr txBox="1"/>
          <p:nvPr/>
        </p:nvSpPr>
        <p:spPr>
          <a:xfrm>
            <a:off x="2503502" y="1615735"/>
            <a:ext cx="7732450" cy="3416320"/>
          </a:xfrm>
          <a:prstGeom prst="rect">
            <a:avLst/>
          </a:prstGeom>
          <a:noFill/>
        </p:spPr>
        <p:txBody>
          <a:bodyPr wrap="square" rtlCol="0">
            <a:spAutoFit/>
          </a:bodyPr>
          <a:lstStyle/>
          <a:p>
            <a:r>
              <a:rPr lang="en-US" sz="2400" dirty="0"/>
              <a:t>1</a:t>
            </a:r>
            <a:r>
              <a:rPr lang="en-US" sz="2400" baseline="30000" dirty="0"/>
              <a:t>ST</a:t>
            </a:r>
            <a:r>
              <a:rPr lang="en-US" sz="2400" dirty="0"/>
              <a:t>- </a:t>
            </a:r>
          </a:p>
          <a:p>
            <a:r>
              <a:rPr lang="en-US" sz="2400" dirty="0"/>
              <a:t>According to data from the European Social Survey (ESS), 2019, young Portuguese participate politically less than most of their European counterparts when it comes to voting, but also in three "unconventional" forms of participation: boycotting products for political reasons, signing petitions and participating in demonstrations. What is your portrait of the political and civic participation of young people in Vila Nova de Famalicão?</a:t>
            </a:r>
          </a:p>
        </p:txBody>
      </p:sp>
    </p:spTree>
    <p:extLst>
      <p:ext uri="{BB962C8B-B14F-4D97-AF65-F5344CB8AC3E}">
        <p14:creationId xmlns:p14="http://schemas.microsoft.com/office/powerpoint/2010/main" val="263652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87083BC-6A31-A4E2-528B-A291CB73DE24}"/>
              </a:ext>
            </a:extLst>
          </p:cNvPr>
          <p:cNvSpPr txBox="1"/>
          <p:nvPr/>
        </p:nvSpPr>
        <p:spPr>
          <a:xfrm>
            <a:off x="2503502" y="1615735"/>
            <a:ext cx="7732450" cy="1569660"/>
          </a:xfrm>
          <a:prstGeom prst="rect">
            <a:avLst/>
          </a:prstGeom>
          <a:noFill/>
        </p:spPr>
        <p:txBody>
          <a:bodyPr wrap="square" rtlCol="0">
            <a:spAutoFit/>
          </a:bodyPr>
          <a:lstStyle/>
          <a:p>
            <a:r>
              <a:rPr lang="en-US" sz="2400" dirty="0"/>
              <a:t>2</a:t>
            </a:r>
            <a:r>
              <a:rPr lang="en-US" sz="2400" baseline="30000" dirty="0"/>
              <a:t>ND</a:t>
            </a:r>
            <a:r>
              <a:rPr lang="en-US" sz="2400" dirty="0"/>
              <a:t>- </a:t>
            </a:r>
          </a:p>
          <a:p>
            <a:r>
              <a:rPr lang="en-US" sz="2400" dirty="0"/>
              <a:t>What spaces/programs/platforms do the young people of Famalicão have at their disposal in order to have an active citizenship?</a:t>
            </a:r>
          </a:p>
        </p:txBody>
      </p:sp>
    </p:spTree>
    <p:extLst>
      <p:ext uri="{BB962C8B-B14F-4D97-AF65-F5344CB8AC3E}">
        <p14:creationId xmlns:p14="http://schemas.microsoft.com/office/powerpoint/2010/main" val="304190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4BB15B4-90FD-8529-BAC2-C6507434E861}"/>
              </a:ext>
            </a:extLst>
          </p:cNvPr>
          <p:cNvSpPr txBox="1"/>
          <p:nvPr/>
        </p:nvSpPr>
        <p:spPr>
          <a:xfrm>
            <a:off x="2503502" y="1615735"/>
            <a:ext cx="7732450" cy="2677656"/>
          </a:xfrm>
          <a:prstGeom prst="rect">
            <a:avLst/>
          </a:prstGeom>
          <a:noFill/>
        </p:spPr>
        <p:txBody>
          <a:bodyPr wrap="square" rtlCol="0">
            <a:spAutoFit/>
          </a:bodyPr>
          <a:lstStyle/>
          <a:p>
            <a:r>
              <a:rPr lang="en-US" sz="2400" dirty="0"/>
              <a:t>3</a:t>
            </a:r>
            <a:r>
              <a:rPr lang="en-US" sz="2400" baseline="30000" dirty="0"/>
              <a:t>RD</a:t>
            </a:r>
            <a:r>
              <a:rPr lang="en-US" sz="2400" dirty="0"/>
              <a:t>- </a:t>
            </a:r>
          </a:p>
          <a:p>
            <a:r>
              <a:rPr lang="en-US" sz="2400" dirty="0"/>
              <a:t>Knowing that the youth vote has decreased, but that in the last 20 years there was a generalized increase of the remaining forms of political participation, how did the City Hall of Vila Nova de Famalicão integrate the new forms of digital democratic participation to stimulate the democratic experience and the active citizenship?</a:t>
            </a:r>
          </a:p>
        </p:txBody>
      </p:sp>
    </p:spTree>
    <p:extLst>
      <p:ext uri="{BB962C8B-B14F-4D97-AF65-F5344CB8AC3E}">
        <p14:creationId xmlns:p14="http://schemas.microsoft.com/office/powerpoint/2010/main" val="253700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CFC8230-7057-198D-1375-17616BA6F3C1}"/>
              </a:ext>
            </a:extLst>
          </p:cNvPr>
          <p:cNvSpPr txBox="1"/>
          <p:nvPr/>
        </p:nvSpPr>
        <p:spPr>
          <a:xfrm>
            <a:off x="2503502" y="1615735"/>
            <a:ext cx="7732450" cy="1200329"/>
          </a:xfrm>
          <a:prstGeom prst="rect">
            <a:avLst/>
          </a:prstGeom>
          <a:noFill/>
        </p:spPr>
        <p:txBody>
          <a:bodyPr wrap="square" rtlCol="0">
            <a:spAutoFit/>
          </a:bodyPr>
          <a:lstStyle/>
          <a:p>
            <a:r>
              <a:rPr lang="en-US" sz="2400" dirty="0"/>
              <a:t>4</a:t>
            </a:r>
            <a:r>
              <a:rPr lang="en-US" sz="2400" baseline="30000" dirty="0"/>
              <a:t>TH</a:t>
            </a:r>
            <a:r>
              <a:rPr lang="en-US" sz="2400" dirty="0"/>
              <a:t>- </a:t>
            </a:r>
          </a:p>
          <a:p>
            <a:r>
              <a:rPr lang="en-US" sz="2400" dirty="0"/>
              <a:t>What strategies do you consider to be the most effective in promoting active citizenship among young people?</a:t>
            </a:r>
          </a:p>
        </p:txBody>
      </p:sp>
    </p:spTree>
    <p:extLst>
      <p:ext uri="{BB962C8B-B14F-4D97-AF65-F5344CB8AC3E}">
        <p14:creationId xmlns:p14="http://schemas.microsoft.com/office/powerpoint/2010/main" val="3831728773"/>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30</TotalTime>
  <Words>213</Words>
  <Application>Microsoft Office PowerPoint</Application>
  <PresentationFormat>Ecrã Panorâmico</PresentationFormat>
  <Paragraphs>20</Paragraphs>
  <Slides>8</Slides>
  <Notes>0</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8</vt:i4>
      </vt:variant>
    </vt:vector>
  </HeadingPairs>
  <TitlesOfParts>
    <vt:vector size="11" baseType="lpstr">
      <vt:lpstr>Arial</vt:lpstr>
      <vt:lpstr>Gill Sans MT</vt:lpstr>
      <vt:lpstr>Galeria</vt:lpstr>
      <vt:lpstr>local youth policies and project impacts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youth policies and project impacts</dc:title>
  <dc:creator>nelson costa</dc:creator>
  <cp:lastModifiedBy>Elisa Maria Domingues da Costa</cp:lastModifiedBy>
  <cp:revision>8</cp:revision>
  <dcterms:created xsi:type="dcterms:W3CDTF">2022-05-11T07:53:54Z</dcterms:created>
  <dcterms:modified xsi:type="dcterms:W3CDTF">2022-05-28T14:40:52Z</dcterms:modified>
</cp:coreProperties>
</file>